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21"/>
  </p:notesMasterIdLst>
  <p:sldIdLst>
    <p:sldId id="256" r:id="rId6"/>
    <p:sldId id="257" r:id="rId7"/>
    <p:sldId id="271" r:id="rId8"/>
    <p:sldId id="258" r:id="rId9"/>
    <p:sldId id="259" r:id="rId10"/>
    <p:sldId id="260" r:id="rId11"/>
    <p:sldId id="261" r:id="rId12"/>
    <p:sldId id="262" r:id="rId13"/>
    <p:sldId id="263" r:id="rId14"/>
    <p:sldId id="264" r:id="rId15"/>
    <p:sldId id="265" r:id="rId16"/>
    <p:sldId id="266" r:id="rId17"/>
    <p:sldId id="268" r:id="rId18"/>
    <p:sldId id="269" r:id="rId19"/>
    <p:sldId id="270"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805CD8-5186-6E0F-1696-524D4F2D0C4C}" v="92" dt="2025-10-12T03:38:44.9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14" d="100"/>
          <a:sy n="114" d="100"/>
        </p:scale>
        <p:origin x="1484" y="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McKellar-White" userId="S::sarah.mckellarwhite@vgso.vic.gov.au::adff6b5f-ba61-4092-b216-8f515777331b" providerId="AD" clId="Web-{4E805CD8-5186-6E0F-1696-524D4F2D0C4C}"/>
    <pc:docChg chg="modSld">
      <pc:chgData name="Sarah McKellar-White" userId="S::sarah.mckellarwhite@vgso.vic.gov.au::adff6b5f-ba61-4092-b216-8f515777331b" providerId="AD" clId="Web-{4E805CD8-5186-6E0F-1696-524D4F2D0C4C}" dt="2025-10-12T03:56:53.799" v="829"/>
      <pc:docMkLst>
        <pc:docMk/>
      </pc:docMkLst>
      <pc:sldChg chg="modSp">
        <pc:chgData name="Sarah McKellar-White" userId="S::sarah.mckellarwhite@vgso.vic.gov.au::adff6b5f-ba61-4092-b216-8f515777331b" providerId="AD" clId="Web-{4E805CD8-5186-6E0F-1696-524D4F2D0C4C}" dt="2025-10-12T03:26:08.691" v="37" actId="20577"/>
        <pc:sldMkLst>
          <pc:docMk/>
          <pc:sldMk cId="3499862456" sldId="256"/>
        </pc:sldMkLst>
        <pc:spChg chg="mod">
          <ac:chgData name="Sarah McKellar-White" userId="S::sarah.mckellarwhite@vgso.vic.gov.au::adff6b5f-ba61-4092-b216-8f515777331b" providerId="AD" clId="Web-{4E805CD8-5186-6E0F-1696-524D4F2D0C4C}" dt="2025-10-12T03:26:08.691" v="37" actId="20577"/>
          <ac:spMkLst>
            <pc:docMk/>
            <pc:sldMk cId="3499862456" sldId="256"/>
            <ac:spMk id="3" creationId="{00000000-0000-0000-0000-000000000000}"/>
          </ac:spMkLst>
        </pc:spChg>
        <pc:spChg chg="mod">
          <ac:chgData name="Sarah McKellar-White" userId="S::sarah.mckellarwhite@vgso.vic.gov.au::adff6b5f-ba61-4092-b216-8f515777331b" providerId="AD" clId="Web-{4E805CD8-5186-6E0F-1696-524D4F2D0C4C}" dt="2025-10-12T03:26:04.345" v="36" actId="1076"/>
          <ac:spMkLst>
            <pc:docMk/>
            <pc:sldMk cId="3499862456" sldId="256"/>
            <ac:spMk id="4" creationId="{00000000-0000-0000-0000-000000000000}"/>
          </ac:spMkLst>
        </pc:spChg>
      </pc:sldChg>
      <pc:sldChg chg="modNotes">
        <pc:chgData name="Sarah McKellar-White" userId="S::sarah.mckellarwhite@vgso.vic.gov.au::adff6b5f-ba61-4092-b216-8f515777331b" providerId="AD" clId="Web-{4E805CD8-5186-6E0F-1696-524D4F2D0C4C}" dt="2025-10-12T03:45:30.413" v="384"/>
        <pc:sldMkLst>
          <pc:docMk/>
          <pc:sldMk cId="2514992170" sldId="257"/>
        </pc:sldMkLst>
      </pc:sldChg>
      <pc:sldChg chg="modSp">
        <pc:chgData name="Sarah McKellar-White" userId="S::sarah.mckellarwhite@vgso.vic.gov.au::adff6b5f-ba61-4092-b216-8f515777331b" providerId="AD" clId="Web-{4E805CD8-5186-6E0F-1696-524D4F2D0C4C}" dt="2025-10-12T03:38:44.946" v="155"/>
        <pc:sldMkLst>
          <pc:docMk/>
          <pc:sldMk cId="1513106960" sldId="270"/>
        </pc:sldMkLst>
        <pc:spChg chg="mod">
          <ac:chgData name="Sarah McKellar-White" userId="S::sarah.mckellarwhite@vgso.vic.gov.au::adff6b5f-ba61-4092-b216-8f515777331b" providerId="AD" clId="Web-{4E805CD8-5186-6E0F-1696-524D4F2D0C4C}" dt="2025-10-12T03:38:44.946" v="155"/>
          <ac:spMkLst>
            <pc:docMk/>
            <pc:sldMk cId="1513106960" sldId="270"/>
            <ac:spMk id="2" creationId="{00000000-0000-0000-0000-000000000000}"/>
          </ac:spMkLst>
        </pc:spChg>
      </pc:sldChg>
      <pc:sldChg chg="modNotes">
        <pc:chgData name="Sarah McKellar-White" userId="S::sarah.mckellarwhite@vgso.vic.gov.au::adff6b5f-ba61-4092-b216-8f515777331b" providerId="AD" clId="Web-{4E805CD8-5186-6E0F-1696-524D4F2D0C4C}" dt="2025-10-12T03:56:53.799" v="829"/>
        <pc:sldMkLst>
          <pc:docMk/>
          <pc:sldMk cId="1810975570"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EF840-A586-43E7-8608-F981381596C6}" type="datetimeFigureOut">
              <a:rPr lang="en-AU" smtClean="0"/>
              <a:t>11/10/2025</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379D0-6A64-428A-B8E9-3D9557C5A21C}" type="slidenum">
              <a:rPr lang="en-AU" smtClean="0"/>
              <a:t>‹#›</a:t>
            </a:fld>
            <a:endParaRPr lang="en-AU"/>
          </a:p>
        </p:txBody>
      </p:sp>
    </p:spTree>
    <p:extLst>
      <p:ext uri="{BB962C8B-B14F-4D97-AF65-F5344CB8AC3E}">
        <p14:creationId xmlns:p14="http://schemas.microsoft.com/office/powerpoint/2010/main" val="1389701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ea typeface="Calibri"/>
                <a:cs typeface="Calibri"/>
              </a:rPr>
              <a:t>In today's seminar, we will start with the idea of the State – what do we mean when we talk about 'the State' in a legal context? </a:t>
            </a:r>
          </a:p>
          <a:p>
            <a:r>
              <a:rPr lang="en-AU" dirty="0">
                <a:ea typeface="Calibri"/>
                <a:cs typeface="Calibri"/>
              </a:rPr>
              <a:t>Then, how does the State organise itself? In this part, we will talk about the public sector and the public service, Departments and statutory authorities and the administrative mechanisms that the State uses to organise itself. </a:t>
            </a:r>
          </a:p>
          <a:p>
            <a:r>
              <a:rPr lang="en-AU" dirty="0">
                <a:ea typeface="Calibri"/>
                <a:cs typeface="Calibri"/>
              </a:rPr>
              <a:t>This also shades into how the State is held to account in what it does.</a:t>
            </a:r>
            <a:endParaRPr lang="en-AU" dirty="0"/>
          </a:p>
          <a:p>
            <a:r>
              <a:rPr lang="en-AU" dirty="0">
                <a:ea typeface="Calibri"/>
                <a:cs typeface="Calibri"/>
              </a:rPr>
              <a:t>In the context of how the State is regulated, we'll cover the intersection between the common law of agency and statute</a:t>
            </a:r>
            <a:endParaRPr lang="en-AU" dirty="0"/>
          </a:p>
          <a:p>
            <a:endParaRPr lang="en-AU" dirty="0">
              <a:ea typeface="Calibri"/>
              <a:cs typeface="Calibri"/>
            </a:endParaRP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9395787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402685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2343945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8710190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202680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ea typeface="Calibri"/>
                <a:cs typeface="Calibri"/>
              </a:rPr>
              <a:t>The term 'State' can refer to a range of things. It can be a particular place, or a system of government. It can refer to having exclusive coercive power or it can be a shorthand way of referring to a group of people who perform public functions on behalf of the State. </a:t>
            </a:r>
          </a:p>
          <a:p>
            <a:endParaRPr lang="en-AU" dirty="0">
              <a:ea typeface="Calibri"/>
              <a:cs typeface="Calibri"/>
            </a:endParaRPr>
          </a:p>
          <a:p>
            <a:r>
              <a:rPr lang="en-AU" dirty="0">
                <a:ea typeface="Calibri"/>
                <a:cs typeface="Calibri"/>
              </a:rPr>
              <a:t>There is a Constitutional conception of the State – in some contexts, 'the State' might include the judiciary, executive and legislative arms of Government or it might only refer to the executive government. Sometimes the State, or an emanation of the State, represents the Crown – and sometimes it does not. </a:t>
            </a:r>
          </a:p>
          <a:p>
            <a:endParaRPr lang="en-AU" dirty="0">
              <a:ea typeface="Calibri"/>
              <a:cs typeface="Calibri"/>
            </a:endParaRPr>
          </a:p>
          <a:p>
            <a:r>
              <a:rPr lang="en-AU" dirty="0">
                <a:ea typeface="Calibri"/>
                <a:cs typeface="Calibri"/>
              </a:rPr>
              <a:t>Ultimately, when we think about the State, it's important to keep in mind that the context is all-important. The State has the power to organise and re-organise itself</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197082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41404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937399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726710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894186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699652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608768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EA0E40-B748-4359-A03C-1806B3097D5B}" type="slidenum">
              <a:rPr kumimoji="0" lang="en-AU" alt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AU" alt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4195853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7CA86D-2D49-4F03-93C5-476731C03060}"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438730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CA86D-2D49-4F03-93C5-476731C03060}"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1569110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CA86D-2D49-4F03-93C5-476731C03060}"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2259117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BA444A-1164-444A-86D2-78B49292E803}"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BC7C47-3F57-4275-AE25-2DA9E90DEE34}" type="slidenum">
              <a:rPr lang="en-AU" smtClean="0"/>
              <a:t>‹#›</a:t>
            </a:fld>
            <a:endParaRPr lang="en-AU"/>
          </a:p>
        </p:txBody>
      </p:sp>
    </p:spTree>
    <p:extLst>
      <p:ext uri="{BB962C8B-B14F-4D97-AF65-F5344CB8AC3E}">
        <p14:creationId xmlns:p14="http://schemas.microsoft.com/office/powerpoint/2010/main" val="3981737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ABA444A-1164-444A-86D2-78B49292E803}"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88BC7C47-3F57-4275-AE25-2DA9E90DEE34}" type="slidenum">
              <a:rPr lang="en-AU" smtClean="0"/>
              <a:t>‹#›</a:t>
            </a:fld>
            <a:endParaRPr lang="en-AU"/>
          </a:p>
        </p:txBody>
      </p:sp>
    </p:spTree>
    <p:extLst>
      <p:ext uri="{BB962C8B-B14F-4D97-AF65-F5344CB8AC3E}">
        <p14:creationId xmlns:p14="http://schemas.microsoft.com/office/powerpoint/2010/main" val="2593292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BA444A-1164-444A-86D2-78B49292E803}" type="datetimeFigureOut">
              <a:rPr lang="en-AU" smtClean="0"/>
              <a:t>11/10/2025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88BC7C47-3F57-4275-AE25-2DA9E90DEE34}" type="slidenum">
              <a:rPr lang="en-AU" smtClean="0"/>
              <a:t>‹#›</a:t>
            </a:fld>
            <a:endParaRPr lang="en-AU"/>
          </a:p>
        </p:txBody>
      </p:sp>
    </p:spTree>
    <p:extLst>
      <p:ext uri="{BB962C8B-B14F-4D97-AF65-F5344CB8AC3E}">
        <p14:creationId xmlns:p14="http://schemas.microsoft.com/office/powerpoint/2010/main" val="1826553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ession title">
    <p:spTree>
      <p:nvGrpSpPr>
        <p:cNvPr id="1" name=""/>
        <p:cNvGrpSpPr/>
        <p:nvPr/>
      </p:nvGrpSpPr>
      <p:grpSpPr>
        <a:xfrm>
          <a:off x="0" y="0"/>
          <a:ext cx="0" cy="0"/>
          <a:chOff x="0" y="0"/>
          <a:chExt cx="0" cy="0"/>
        </a:xfrm>
      </p:grpSpPr>
      <p:sp>
        <p:nvSpPr>
          <p:cNvPr id="7" name="Rectangle 6"/>
          <p:cNvSpPr/>
          <p:nvPr userDrawn="1"/>
        </p:nvSpPr>
        <p:spPr>
          <a:xfrm>
            <a:off x="0" y="4932831"/>
            <a:ext cx="9144000" cy="19251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Parallelogram 7"/>
          <p:cNvSpPr/>
          <p:nvPr userDrawn="1"/>
        </p:nvSpPr>
        <p:spPr>
          <a:xfrm>
            <a:off x="4669788" y="4459116"/>
            <a:ext cx="4599324" cy="2426295"/>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Parallelogram 8"/>
          <p:cNvSpPr/>
          <p:nvPr userDrawn="1"/>
        </p:nvSpPr>
        <p:spPr>
          <a:xfrm>
            <a:off x="6672901" y="4081458"/>
            <a:ext cx="2683763" cy="279217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itle 1"/>
          <p:cNvSpPr>
            <a:spLocks noGrp="1"/>
          </p:cNvSpPr>
          <p:nvPr>
            <p:ph type="title"/>
          </p:nvPr>
        </p:nvSpPr>
        <p:spPr>
          <a:xfrm>
            <a:off x="560556" y="5477544"/>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0135289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12790541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Without logo">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236453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ession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628650" y="1825625"/>
            <a:ext cx="7886700" cy="4351338"/>
          </a:xfrm>
          <a:prstGeom prst="rect">
            <a:avLst/>
          </a:prstGeom>
        </p:spPr>
        <p:txBody>
          <a:bodyPr/>
          <a:lstStyle>
            <a:lvl1pPr>
              <a:defRPr>
                <a:latin typeface="Segoe UI Light" panose="020B0502040204020203" pitchFamily="34" charset="0"/>
              </a:defRPr>
            </a:lvl1pPr>
            <a:lvl2pPr>
              <a:defRPr>
                <a:latin typeface="Segoe UI Light" panose="020B0502040204020203" pitchFamily="34" charset="0"/>
              </a:defRPr>
            </a:lvl2pPr>
            <a:lvl3pPr>
              <a:defRPr>
                <a:latin typeface="Segoe UI Light" panose="020B0502040204020203" pitchFamily="34" charset="0"/>
              </a:defRPr>
            </a:lvl3pPr>
            <a:lvl4pPr>
              <a:defRPr>
                <a:latin typeface="Segoe UI Light" panose="020B0502040204020203" pitchFamily="34" charset="0"/>
              </a:defRPr>
            </a:lvl4pPr>
            <a:lvl5pPr>
              <a:defRPr>
                <a:latin typeface="Segoe UI Light"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471944"/>
            <a:ext cx="9144000" cy="8357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Parallelogram 8"/>
          <p:cNvSpPr/>
          <p:nvPr userDrawn="1"/>
        </p:nvSpPr>
        <p:spPr>
          <a:xfrm>
            <a:off x="6528620" y="471943"/>
            <a:ext cx="2045110" cy="1078863"/>
          </a:xfrm>
          <a:prstGeom prst="parallelogram">
            <a:avLst/>
          </a:prstGeom>
          <a:solidFill>
            <a:schemeClr val="accent2">
              <a:alpha val="5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Parallelogram 9"/>
          <p:cNvSpPr/>
          <p:nvPr userDrawn="1"/>
        </p:nvSpPr>
        <p:spPr>
          <a:xfrm>
            <a:off x="7315201" y="471944"/>
            <a:ext cx="1258529" cy="1241552"/>
          </a:xfrm>
          <a:prstGeom prst="parallelogram">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5053" y="5984275"/>
            <a:ext cx="2400426" cy="672171"/>
          </a:xfrm>
          <a:prstGeom prst="rect">
            <a:avLst/>
          </a:prstGeom>
        </p:spPr>
      </p:pic>
      <p:sp>
        <p:nvSpPr>
          <p:cNvPr id="12" name="Title 1"/>
          <p:cNvSpPr txBox="1">
            <a:spLocks/>
          </p:cNvSpPr>
          <p:nvPr userDrawn="1"/>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endParaRPr>
          </a:p>
        </p:txBody>
      </p:sp>
      <p:sp>
        <p:nvSpPr>
          <p:cNvPr id="13" name="Title 1"/>
          <p:cNvSpPr>
            <a:spLocks noGrp="1"/>
          </p:cNvSpPr>
          <p:nvPr>
            <p:ph type="title"/>
          </p:nvPr>
        </p:nvSpPr>
        <p:spPr>
          <a:xfrm>
            <a:off x="628650" y="471943"/>
            <a:ext cx="5684601" cy="835742"/>
          </a:xfrm>
          <a:prstGeom prst="rect">
            <a:avLst/>
          </a:prstGeom>
        </p:spPr>
        <p:txBody>
          <a:bodyPr anchor="ctr" anchorCtr="0">
            <a:noAutofit/>
          </a:bodyPr>
          <a:lstStyle>
            <a:lvl1pPr>
              <a:defRPr sz="3600" baseline="0">
                <a:solidFill>
                  <a:schemeClr val="bg1"/>
                </a:solidFill>
                <a:latin typeface="Segoe UI Light" panose="020B0502040204020203" pitchFamily="34" charset="0"/>
              </a:defRPr>
            </a:lvl1pPr>
          </a:lstStyle>
          <a:p>
            <a:r>
              <a:rPr lang="en-US" dirty="0"/>
              <a:t>Click to edit Master title style</a:t>
            </a:r>
          </a:p>
        </p:txBody>
      </p:sp>
    </p:spTree>
    <p:extLst>
      <p:ext uri="{BB962C8B-B14F-4D97-AF65-F5344CB8AC3E}">
        <p14:creationId xmlns:p14="http://schemas.microsoft.com/office/powerpoint/2010/main" val="1764685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7CA86D-2D49-4F03-93C5-476731C03060}"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1298451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E7CA86D-2D49-4F03-93C5-476731C03060}" type="datetimeFigureOut">
              <a:rPr lang="en-AU" smtClean="0"/>
              <a:t>11/10/2025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2319847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7CA86D-2D49-4F03-93C5-476731C03060}" type="datetimeFigureOut">
              <a:rPr lang="en-AU" smtClean="0"/>
              <a:t>11/10/2025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3003610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7CA86D-2D49-4F03-93C5-476731C03060}" type="datetimeFigureOut">
              <a:rPr lang="en-AU" smtClean="0"/>
              <a:t>11/10/2025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1873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7CA86D-2D49-4F03-93C5-476731C03060}" type="datetimeFigureOut">
              <a:rPr lang="en-AU" smtClean="0"/>
              <a:t>11/10/2025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241932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7CA86D-2D49-4F03-93C5-476731C03060}" type="datetimeFigureOut">
              <a:rPr lang="en-AU" smtClean="0"/>
              <a:t>11/10/2025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490224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E7CA86D-2D49-4F03-93C5-476731C03060}" type="datetimeFigureOut">
              <a:rPr lang="en-AU" smtClean="0"/>
              <a:t>11/10/2025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5220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E7CA86D-2D49-4F03-93C5-476731C03060}" type="datetimeFigureOut">
              <a:rPr lang="en-AU" smtClean="0"/>
              <a:t>11/10/2025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9D21D0B-B3EF-457C-935E-D1F2881E9D3B}" type="slidenum">
              <a:rPr lang="en-AU" smtClean="0"/>
              <a:t>‹#›</a:t>
            </a:fld>
            <a:endParaRPr lang="en-AU"/>
          </a:p>
        </p:txBody>
      </p:sp>
    </p:spTree>
    <p:extLst>
      <p:ext uri="{BB962C8B-B14F-4D97-AF65-F5344CB8AC3E}">
        <p14:creationId xmlns:p14="http://schemas.microsoft.com/office/powerpoint/2010/main" val="1039674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CA86D-2D49-4F03-93C5-476731C03060}" type="datetimeFigureOut">
              <a:rPr lang="en-AU" smtClean="0"/>
              <a:t>11/10/2025</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21D0B-B3EF-457C-935E-D1F2881E9D3B}" type="slidenum">
              <a:rPr lang="en-AU" smtClean="0"/>
              <a:t>‹#›</a:t>
            </a:fld>
            <a:endParaRPr lang="en-AU"/>
          </a:p>
        </p:txBody>
      </p:sp>
      <p:sp>
        <p:nvSpPr>
          <p:cNvPr id="9" name="TextBox 8">
            <a:extLst>
              <a:ext uri="{FF2B5EF4-FFF2-40B4-BE49-F238E27FC236}">
                <a16:creationId xmlns:a16="http://schemas.microsoft.com/office/drawing/2014/main" id="{237D9FEB-0AB9-865D-B011-62CB88213FE4}"/>
              </a:ext>
            </a:extLst>
          </p:cNvPr>
          <p:cNvSpPr txBox="1"/>
          <p:nvPr>
            <p:extLst>
              <p:ext uri="{1162E1C5-73C7-4A58-AE30-91384D911F3F}">
                <p184:classification xmlns:p184="http://schemas.microsoft.com/office/powerpoint/2018/4/main" val="hdr"/>
              </p:ext>
            </p:extLst>
          </p:nvPr>
        </p:nvSpPr>
        <p:spPr>
          <a:xfrm>
            <a:off x="4251325" y="63500"/>
            <a:ext cx="681038" cy="213360"/>
          </a:xfrm>
          <a:prstGeom prst="rect">
            <a:avLst/>
          </a:prstGeom>
        </p:spPr>
        <p:txBody>
          <a:bodyPr horzOverflow="overflow" lIns="0" tIns="0" rIns="0" bIns="0">
            <a:spAutoFit/>
          </a:bodyPr>
          <a:lstStyle/>
          <a:p>
            <a:pPr algn="l"/>
            <a:r>
              <a:rPr lang="en-US" sz="1400">
                <a:solidFill>
                  <a:srgbClr val="A8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
        <p:nvSpPr>
          <p:cNvPr id="10" name="TextBox 9">
            <a:extLst>
              <a:ext uri="{FF2B5EF4-FFF2-40B4-BE49-F238E27FC236}">
                <a16:creationId xmlns:a16="http://schemas.microsoft.com/office/drawing/2014/main" id="{1EF923E2-DF20-0195-1B07-C951E7C7188F}"/>
              </a:ext>
            </a:extLst>
          </p:cNvPr>
          <p:cNvSpPr txBox="1"/>
          <p:nvPr>
            <p:extLst>
              <p:ext uri="{1162E1C5-73C7-4A58-AE30-91384D911F3F}">
                <p184:classification xmlns:p184="http://schemas.microsoft.com/office/powerpoint/2018/4/main" val="ftr"/>
              </p:ext>
            </p:extLst>
          </p:nvPr>
        </p:nvSpPr>
        <p:spPr>
          <a:xfrm>
            <a:off x="4341813" y="6642100"/>
            <a:ext cx="488950" cy="152400"/>
          </a:xfrm>
          <a:prstGeom prst="rect">
            <a:avLst/>
          </a:prstGeom>
        </p:spPr>
        <p:txBody>
          <a:bodyPr horzOverflow="overflow" lIns="0" tIns="0" rIns="0" bIns="0">
            <a:spAutoFit/>
          </a:bodyPr>
          <a:lstStyle/>
          <a:p>
            <a:pPr algn="l"/>
            <a:r>
              <a:rPr lang="en-US" sz="1000">
                <a:solidFill>
                  <a:srgbClr val="A8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16477906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BA444A-1164-444A-86D2-78B49292E803}" type="datetimeFigureOut">
              <a:rPr lang="en-AU" smtClean="0"/>
              <a:t>11/10/2025</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BC7C47-3F57-4275-AE25-2DA9E90DEE34}" type="slidenum">
              <a:rPr lang="en-AU" smtClean="0"/>
              <a:t>‹#›</a:t>
            </a:fld>
            <a:endParaRPr lang="en-AU"/>
          </a:p>
        </p:txBody>
      </p:sp>
      <p:sp>
        <p:nvSpPr>
          <p:cNvPr id="9" name="TextBox 8">
            <a:extLst>
              <a:ext uri="{FF2B5EF4-FFF2-40B4-BE49-F238E27FC236}">
                <a16:creationId xmlns:a16="http://schemas.microsoft.com/office/drawing/2014/main" id="{C4964A5C-4B6F-7749-834E-5C323B68CEED}"/>
              </a:ext>
            </a:extLst>
          </p:cNvPr>
          <p:cNvSpPr txBox="1"/>
          <p:nvPr>
            <p:extLst>
              <p:ext uri="{1162E1C5-73C7-4A58-AE30-91384D911F3F}">
                <p184:classification xmlns:p184="http://schemas.microsoft.com/office/powerpoint/2018/4/main" val="hdr"/>
              </p:ext>
            </p:extLst>
          </p:nvPr>
        </p:nvSpPr>
        <p:spPr>
          <a:xfrm>
            <a:off x="4251325" y="63500"/>
            <a:ext cx="681038" cy="213360"/>
          </a:xfrm>
          <a:prstGeom prst="rect">
            <a:avLst/>
          </a:prstGeom>
        </p:spPr>
        <p:txBody>
          <a:bodyPr horzOverflow="overflow" lIns="0" tIns="0" rIns="0" bIns="0">
            <a:spAutoFit/>
          </a:bodyPr>
          <a:lstStyle/>
          <a:p>
            <a:pPr algn="l"/>
            <a:r>
              <a:rPr lang="en-US" sz="1400">
                <a:solidFill>
                  <a:srgbClr val="A8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
        <p:nvSpPr>
          <p:cNvPr id="10" name="TextBox 9">
            <a:extLst>
              <a:ext uri="{FF2B5EF4-FFF2-40B4-BE49-F238E27FC236}">
                <a16:creationId xmlns:a16="http://schemas.microsoft.com/office/drawing/2014/main" id="{FB68CAD5-42DA-9095-064E-2452EBCD8C27}"/>
              </a:ext>
            </a:extLst>
          </p:cNvPr>
          <p:cNvSpPr txBox="1"/>
          <p:nvPr>
            <p:extLst>
              <p:ext uri="{1162E1C5-73C7-4A58-AE30-91384D911F3F}">
                <p184:classification xmlns:p184="http://schemas.microsoft.com/office/powerpoint/2018/4/main" val="ftr"/>
              </p:ext>
            </p:extLst>
          </p:nvPr>
        </p:nvSpPr>
        <p:spPr>
          <a:xfrm>
            <a:off x="4341813" y="6642100"/>
            <a:ext cx="488950" cy="152400"/>
          </a:xfrm>
          <a:prstGeom prst="rect">
            <a:avLst/>
          </a:prstGeom>
        </p:spPr>
        <p:txBody>
          <a:bodyPr horzOverflow="overflow" lIns="0" tIns="0" rIns="0" bIns="0">
            <a:spAutoFit/>
          </a:bodyPr>
          <a:lstStyle/>
          <a:p>
            <a:pPr algn="l"/>
            <a:r>
              <a:rPr lang="en-US" sz="1000">
                <a:solidFill>
                  <a:srgbClr val="A8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6802635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6.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a:spLocks noGrp="1"/>
          </p:cNvSpPr>
          <p:nvPr>
            <p:ph type="title"/>
          </p:nvPr>
        </p:nvSpPr>
        <p:spPr>
          <a:xfrm>
            <a:off x="285252" y="5241987"/>
            <a:ext cx="5103871" cy="835742"/>
          </a:xfrm>
        </p:spPr>
        <p:txBody>
          <a:bodyPr/>
          <a:lstStyle/>
          <a:p>
            <a:r>
              <a:rPr lang="en-US" dirty="0"/>
              <a:t>The public sector and public sector governance</a:t>
            </a:r>
          </a:p>
        </p:txBody>
      </p:sp>
      <p:sp>
        <p:nvSpPr>
          <p:cNvPr id="3" name="Title 2"/>
          <p:cNvSpPr txBox="1">
            <a:spLocks/>
          </p:cNvSpPr>
          <p:nvPr/>
        </p:nvSpPr>
        <p:spPr>
          <a:xfrm>
            <a:off x="285252" y="6184489"/>
            <a:ext cx="5103872" cy="551583"/>
          </a:xfrm>
          <a:prstGeom prst="rect">
            <a:avLst/>
          </a:prstGeom>
        </p:spPr>
        <p:txBody>
          <a:bodyPr lIns="91440" tIns="45720" rIns="91440" bIns="45720" anchor="ctr" anchorCtr="0">
            <a:noAutofit/>
          </a:bodyPr>
          <a:lstStyle>
            <a:lvl1pPr algn="l" defTabSz="914400" rtl="0" eaLnBrk="1" latinLnBrk="0" hangingPunct="1">
              <a:lnSpc>
                <a:spcPct val="90000"/>
              </a:lnSpc>
              <a:spcBef>
                <a:spcPct val="0"/>
              </a:spcBef>
              <a:buNone/>
              <a:defRPr sz="3600" kern="1200" baseline="0">
                <a:solidFill>
                  <a:schemeClr val="bg1"/>
                </a:solidFill>
                <a:latin typeface="Segoe UI Light" panose="020B0502040204020203" pitchFamily="34" charset="0"/>
                <a:ea typeface="+mj-ea"/>
                <a:cs typeface="+mj-cs"/>
              </a:defRPr>
            </a:lvl1pPr>
          </a:lstStyle>
          <a:p>
            <a:pPr>
              <a:defRPr/>
            </a:pPr>
            <a:r>
              <a:rPr lang="en-AU" sz="2000" dirty="0">
                <a:solidFill>
                  <a:prstClr val="white"/>
                </a:solidFill>
                <a:latin typeface="Segoe UI Light"/>
                <a:cs typeface="Segoe UI Light"/>
              </a:rPr>
              <a:t>Sarah McKellar-White</a:t>
            </a:r>
            <a:r>
              <a:rPr kumimoji="0" lang="en-AU" sz="2000" b="0" i="0" u="none" strike="noStrike" kern="1200" cap="none" spc="0" normalizeH="0" baseline="0" noProof="0" dirty="0">
                <a:ln>
                  <a:noFill/>
                </a:ln>
                <a:solidFill>
                  <a:prstClr val="white"/>
                </a:solidFill>
                <a:effectLst/>
                <a:uLnTx/>
                <a:uFillTx/>
                <a:latin typeface="Segoe UI Light"/>
                <a:cs typeface="Segoe UI Light"/>
              </a:rPr>
              <a:t>,</a:t>
            </a:r>
            <a:r>
              <a:rPr lang="en-AU" sz="2000" dirty="0">
                <a:solidFill>
                  <a:prstClr val="white"/>
                </a:solidFill>
                <a:latin typeface="Segoe UI Light"/>
                <a:cs typeface="Segoe UI Light"/>
              </a:rPr>
              <a:t> Special Counsel</a:t>
            </a:r>
            <a:endParaRPr kumimoji="0" lang="en-AU" sz="2000" b="0" i="0" u="none" strike="noStrike" kern="1200" cap="none" spc="0" normalizeH="0" baseline="0" noProof="0" dirty="0">
              <a:ln>
                <a:noFill/>
              </a:ln>
              <a:solidFill>
                <a:prstClr val="white"/>
              </a:solidFill>
              <a:effectLst/>
              <a:uLnTx/>
              <a:uFillTx/>
              <a:latin typeface="Segoe UI Light"/>
              <a:cs typeface="Segoe UI Light"/>
            </a:endParaRPr>
          </a:p>
        </p:txBody>
      </p:sp>
      <p:sp>
        <p:nvSpPr>
          <p:cNvPr id="4" name="TextBox 3"/>
          <p:cNvSpPr txBox="1"/>
          <p:nvPr/>
        </p:nvSpPr>
        <p:spPr>
          <a:xfrm>
            <a:off x="7641784" y="6071932"/>
            <a:ext cx="1500724" cy="707886"/>
          </a:xfrm>
          <a:prstGeom prst="rect">
            <a:avLst/>
          </a:prstGeom>
          <a:noFill/>
        </p:spPr>
        <p:txBody>
          <a:bodyPr wrap="square" lIns="91440" tIns="45720" rIns="91440" bIns="45720" rtlCol="0" anchor="t">
            <a:spAutoFit/>
          </a:bodyPr>
          <a:lstStyle/>
          <a:p>
            <a:r>
              <a:rPr lang="en-AU" sz="2000" dirty="0">
                <a:solidFill>
                  <a:prstClr val="white"/>
                </a:solidFill>
                <a:latin typeface="Segoe UI Light"/>
                <a:ea typeface="+mj-ea"/>
                <a:cs typeface="Segoe UI Light"/>
              </a:rPr>
              <a:t>14 October 2025 </a:t>
            </a:r>
          </a:p>
        </p:txBody>
      </p:sp>
    </p:spTree>
    <p:extLst>
      <p:ext uri="{BB962C8B-B14F-4D97-AF65-F5344CB8AC3E}">
        <p14:creationId xmlns:p14="http://schemas.microsoft.com/office/powerpoint/2010/main" val="3499862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628650" y="2454965"/>
            <a:ext cx="7886700" cy="2763078"/>
          </a:xfrm>
        </p:spPr>
        <p:txBody>
          <a:bodyPr>
            <a:normAutofit fontScale="92500" lnSpcReduction="20000"/>
          </a:bodyPr>
          <a:lstStyle/>
          <a:p>
            <a:pPr>
              <a:lnSpc>
                <a:spcPct val="90000"/>
              </a:lnSpc>
            </a:pPr>
            <a:r>
              <a:rPr lang="en-AU" altLang="en-US" dirty="0"/>
              <a:t>Horizontal accountability:</a:t>
            </a:r>
          </a:p>
          <a:p>
            <a:pPr lvl="1">
              <a:lnSpc>
                <a:spcPct val="90000"/>
              </a:lnSpc>
            </a:pPr>
            <a:r>
              <a:rPr lang="en-AU" altLang="en-US" dirty="0"/>
              <a:t>Financial accountability</a:t>
            </a:r>
          </a:p>
          <a:p>
            <a:pPr lvl="1">
              <a:lnSpc>
                <a:spcPct val="90000"/>
              </a:lnSpc>
            </a:pPr>
            <a:r>
              <a:rPr lang="en-AU" altLang="en-US" dirty="0"/>
              <a:t>Public land and public development</a:t>
            </a:r>
          </a:p>
          <a:p>
            <a:pPr lvl="1">
              <a:lnSpc>
                <a:spcPct val="90000"/>
              </a:lnSpc>
            </a:pPr>
            <a:r>
              <a:rPr lang="en-AU" altLang="en-US" dirty="0"/>
              <a:t>Integrity bodies, statutory regulators, implementation monitors</a:t>
            </a:r>
          </a:p>
          <a:p>
            <a:pPr lvl="1">
              <a:lnSpc>
                <a:spcPct val="90000"/>
              </a:lnSpc>
            </a:pPr>
            <a:r>
              <a:rPr lang="en-AU" altLang="en-US" dirty="0"/>
              <a:t>Information management, FOI and public reporting</a:t>
            </a:r>
          </a:p>
          <a:p>
            <a:pPr lvl="1">
              <a:lnSpc>
                <a:spcPct val="90000"/>
              </a:lnSpc>
            </a:pPr>
            <a:r>
              <a:rPr lang="en-AU" altLang="en-US" dirty="0"/>
              <a:t>Decision-making</a:t>
            </a:r>
          </a:p>
          <a:p>
            <a:pPr lvl="1">
              <a:lnSpc>
                <a:spcPct val="90000"/>
              </a:lnSpc>
            </a:pPr>
            <a:r>
              <a:rPr lang="en-AU" altLang="en-US" dirty="0"/>
              <a:t>Judicial and merits review</a:t>
            </a:r>
          </a:p>
          <a:p>
            <a:pPr lvl="1">
              <a:lnSpc>
                <a:spcPct val="90000"/>
              </a:lnSpc>
            </a:pPr>
            <a:r>
              <a:rPr lang="en-AU" altLang="en-US" dirty="0"/>
              <a:t>Government lawyers</a:t>
            </a:r>
          </a:p>
          <a:p>
            <a:pPr lvl="1">
              <a:lnSpc>
                <a:spcPct val="90000"/>
              </a:lnSpc>
            </a:pPr>
            <a:endParaRPr lang="en-AU" altLang="en-US" dirty="0"/>
          </a:p>
        </p:txBody>
      </p:sp>
      <p:sp>
        <p:nvSpPr>
          <p:cNvPr id="266242" name="Rectangle 2"/>
          <p:cNvSpPr>
            <a:spLocks noGrp="1" noChangeArrowheads="1"/>
          </p:cNvSpPr>
          <p:nvPr>
            <p:ph type="title"/>
          </p:nvPr>
        </p:nvSpPr>
        <p:spPr/>
        <p:txBody>
          <a:bodyPr/>
          <a:lstStyle/>
          <a:p>
            <a:r>
              <a:rPr lang="en-AU" altLang="en-US" dirty="0"/>
              <a:t>Public sector accountability</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8</a:t>
            </a:r>
          </a:p>
        </p:txBody>
      </p:sp>
      <p:sp>
        <p:nvSpPr>
          <p:cNvPr id="7"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3425483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4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24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6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Grp="1" noChangeArrowheads="1"/>
          </p:cNvSpPr>
          <p:nvPr>
            <p:ph idx="1"/>
          </p:nvPr>
        </p:nvSpPr>
        <p:spPr>
          <a:xfrm>
            <a:off x="628650" y="2156791"/>
            <a:ext cx="7886700" cy="4020172"/>
          </a:xfrm>
        </p:spPr>
        <p:txBody>
          <a:bodyPr/>
          <a:lstStyle/>
          <a:p>
            <a:r>
              <a:rPr lang="en-AU" dirty="0"/>
              <a:t>Government decision-making </a:t>
            </a:r>
          </a:p>
          <a:p>
            <a:r>
              <a:rPr lang="en-AU" dirty="0"/>
              <a:t>Developing legislation</a:t>
            </a:r>
          </a:p>
          <a:p>
            <a:r>
              <a:rPr lang="en-AU" dirty="0"/>
              <a:t>Parliaments and inquiries</a:t>
            </a:r>
          </a:p>
          <a:p>
            <a:r>
              <a:rPr lang="en-AU" dirty="0"/>
              <a:t>Information management</a:t>
            </a:r>
          </a:p>
          <a:p>
            <a:r>
              <a:rPr lang="en-AU" dirty="0"/>
              <a:t>The State's property</a:t>
            </a:r>
          </a:p>
          <a:p>
            <a:r>
              <a:rPr lang="en-AU" dirty="0"/>
              <a:t>Litigation</a:t>
            </a:r>
          </a:p>
          <a:p>
            <a:r>
              <a:rPr lang="en-AU" dirty="0"/>
              <a:t>Public entities and boards</a:t>
            </a:r>
          </a:p>
        </p:txBody>
      </p:sp>
      <p:sp>
        <p:nvSpPr>
          <p:cNvPr id="267266" name="Rectangle 2"/>
          <p:cNvSpPr>
            <a:spLocks noGrp="1" noChangeArrowheads="1"/>
          </p:cNvSpPr>
          <p:nvPr>
            <p:ph type="title"/>
          </p:nvPr>
        </p:nvSpPr>
        <p:spPr/>
        <p:txBody>
          <a:bodyPr/>
          <a:lstStyle/>
          <a:p>
            <a:r>
              <a:rPr lang="en-AU" altLang="en-US" dirty="0"/>
              <a:t>Public sector policies (1)</a:t>
            </a:r>
          </a:p>
        </p:txBody>
      </p:sp>
      <p:sp>
        <p:nvSpPr>
          <p:cNvPr id="5" name="Title 1"/>
          <p:cNvSpPr txBox="1">
            <a:spLocks/>
          </p:cNvSpPr>
          <p:nvPr/>
        </p:nvSpPr>
        <p:spPr>
          <a:xfrm>
            <a:off x="8591107" y="471942"/>
            <a:ext cx="552894"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9</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384235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7" name="Rectangle 3"/>
          <p:cNvSpPr>
            <a:spLocks noGrp="1" noChangeArrowheads="1"/>
          </p:cNvSpPr>
          <p:nvPr>
            <p:ph idx="1"/>
          </p:nvPr>
        </p:nvSpPr>
        <p:spPr>
          <a:xfrm>
            <a:off x="628650" y="1947787"/>
            <a:ext cx="7886700" cy="3976493"/>
          </a:xfrm>
        </p:spPr>
        <p:txBody>
          <a:bodyPr/>
          <a:lstStyle/>
          <a:p>
            <a:r>
              <a:rPr lang="en-AU" dirty="0"/>
              <a:t>Employment</a:t>
            </a:r>
          </a:p>
          <a:p>
            <a:r>
              <a:rPr lang="en-AU" dirty="0"/>
              <a:t>Financial/asset/fiscal management</a:t>
            </a:r>
          </a:p>
          <a:p>
            <a:r>
              <a:rPr lang="en-AU" dirty="0"/>
              <a:t>Procurement, private sector engagement</a:t>
            </a:r>
          </a:p>
          <a:p>
            <a:r>
              <a:rPr lang="en-AU" dirty="0"/>
              <a:t>Integrity and complaints</a:t>
            </a:r>
          </a:p>
          <a:p>
            <a:r>
              <a:rPr lang="en-AU" dirty="0"/>
              <a:t>Many random but useful things</a:t>
            </a:r>
          </a:p>
          <a:p>
            <a:pPr marL="0" indent="0">
              <a:buNone/>
            </a:pPr>
            <a:endParaRPr lang="en-AU" b="1" dirty="0"/>
          </a:p>
          <a:p>
            <a:pPr marL="0" indent="0">
              <a:buNone/>
            </a:pPr>
            <a:r>
              <a:rPr lang="en-AU" b="1" dirty="0"/>
              <a:t>We have given you a list of general ones.  </a:t>
            </a:r>
            <a:br>
              <a:rPr lang="en-AU" b="1" dirty="0"/>
            </a:br>
            <a:r>
              <a:rPr lang="en-AU" b="1" dirty="0"/>
              <a:t>There will be more.</a:t>
            </a:r>
          </a:p>
        </p:txBody>
      </p:sp>
      <p:sp>
        <p:nvSpPr>
          <p:cNvPr id="267266" name="Rectangle 2"/>
          <p:cNvSpPr>
            <a:spLocks noGrp="1" noChangeArrowheads="1"/>
          </p:cNvSpPr>
          <p:nvPr>
            <p:ph type="title"/>
          </p:nvPr>
        </p:nvSpPr>
        <p:spPr/>
        <p:txBody>
          <a:bodyPr/>
          <a:lstStyle/>
          <a:p>
            <a:r>
              <a:rPr lang="en-AU" altLang="en-US" dirty="0"/>
              <a:t>Public sector policies (2)</a:t>
            </a:r>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10</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763504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7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5" name="Rectangle 3"/>
          <p:cNvSpPr>
            <a:spLocks noGrp="1" noChangeArrowheads="1"/>
          </p:cNvSpPr>
          <p:nvPr>
            <p:ph idx="1"/>
          </p:nvPr>
        </p:nvSpPr>
        <p:spPr>
          <a:xfrm>
            <a:off x="628650" y="2421973"/>
            <a:ext cx="7886700" cy="2955097"/>
          </a:xfrm>
        </p:spPr>
        <p:txBody>
          <a:bodyPr>
            <a:normAutofit fontScale="77500" lnSpcReduction="20000"/>
          </a:bodyPr>
          <a:lstStyle/>
          <a:p>
            <a:pPr>
              <a:lnSpc>
                <a:spcPct val="90000"/>
              </a:lnSpc>
            </a:pPr>
            <a:r>
              <a:rPr lang="en-AU" altLang="en-US" dirty="0"/>
              <a:t>What is the State?</a:t>
            </a:r>
          </a:p>
          <a:p>
            <a:pPr lvl="1">
              <a:lnSpc>
                <a:spcPct val="90000"/>
              </a:lnSpc>
            </a:pPr>
            <a:r>
              <a:rPr lang="en-AU" altLang="en-US" dirty="0"/>
              <a:t>It depends on what you are talking about</a:t>
            </a:r>
          </a:p>
          <a:p>
            <a:pPr lvl="1">
              <a:lnSpc>
                <a:spcPct val="90000"/>
              </a:lnSpc>
            </a:pPr>
            <a:r>
              <a:rPr lang="en-AU" altLang="en-US" dirty="0"/>
              <a:t>‘The Crown’ or the Executive Government of the State:  </a:t>
            </a:r>
          </a:p>
          <a:p>
            <a:pPr lvl="2"/>
            <a:r>
              <a:rPr lang="en-AU" altLang="en-US" dirty="0"/>
              <a:t>The Ministry and the administrative bureaucracy that attends to its business</a:t>
            </a:r>
          </a:p>
          <a:p>
            <a:pPr lvl="1">
              <a:lnSpc>
                <a:spcPct val="90000"/>
              </a:lnSpc>
            </a:pPr>
            <a:r>
              <a:rPr lang="en-AU" altLang="en-US" dirty="0"/>
              <a:t>The public service, public officers and bodies that perform public functions on behalf of the State.</a:t>
            </a:r>
          </a:p>
          <a:p>
            <a:pPr marL="457200" lvl="1" indent="0">
              <a:lnSpc>
                <a:spcPct val="90000"/>
              </a:lnSpc>
              <a:buNone/>
            </a:pPr>
            <a:endParaRPr lang="en-AU" altLang="en-US" dirty="0"/>
          </a:p>
          <a:p>
            <a:pPr>
              <a:lnSpc>
                <a:spcPct val="90000"/>
              </a:lnSpc>
            </a:pPr>
            <a:r>
              <a:rPr lang="en-AU" altLang="en-US" dirty="0"/>
              <a:t>How is it organised?</a:t>
            </a:r>
          </a:p>
          <a:p>
            <a:pPr lvl="1">
              <a:lnSpc>
                <a:spcPct val="90000"/>
              </a:lnSpc>
            </a:pPr>
            <a:r>
              <a:rPr lang="en-AU" altLang="en-US" dirty="0"/>
              <a:t>Under the </a:t>
            </a:r>
            <a:r>
              <a:rPr lang="en-AU" altLang="en-US" i="1" dirty="0"/>
              <a:t>Public Administration Act 2004.</a:t>
            </a:r>
          </a:p>
          <a:p>
            <a:pPr lvl="1">
              <a:lnSpc>
                <a:spcPct val="90000"/>
              </a:lnSpc>
            </a:pPr>
            <a:r>
              <a:rPr lang="en-AU" altLang="en-US" dirty="0"/>
              <a:t>Using the machinery of government.  It changes.</a:t>
            </a:r>
          </a:p>
        </p:txBody>
      </p:sp>
      <p:sp>
        <p:nvSpPr>
          <p:cNvPr id="269314" name="Rectangle 2"/>
          <p:cNvSpPr>
            <a:spLocks noGrp="1" noChangeArrowheads="1"/>
          </p:cNvSpPr>
          <p:nvPr>
            <p:ph type="title"/>
          </p:nvPr>
        </p:nvSpPr>
        <p:spPr/>
        <p:txBody>
          <a:bodyPr/>
          <a:lstStyle/>
          <a:p>
            <a:r>
              <a:rPr lang="en-AU" altLang="en-US" dirty="0"/>
              <a:t>Conclusion (1)</a:t>
            </a:r>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12</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1462464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9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9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93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93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93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931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931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93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5" name="Rectangle 3"/>
          <p:cNvSpPr>
            <a:spLocks noGrp="1" noChangeArrowheads="1"/>
          </p:cNvSpPr>
          <p:nvPr>
            <p:ph idx="1"/>
          </p:nvPr>
        </p:nvSpPr>
        <p:spPr>
          <a:xfrm>
            <a:off x="628650" y="1987825"/>
            <a:ext cx="7886700" cy="4189137"/>
          </a:xfrm>
        </p:spPr>
        <p:txBody>
          <a:bodyPr/>
          <a:lstStyle/>
          <a:p>
            <a:pPr>
              <a:lnSpc>
                <a:spcPct val="90000"/>
              </a:lnSpc>
            </a:pPr>
            <a:r>
              <a:rPr lang="en-AU" altLang="en-US" dirty="0"/>
              <a:t>How held to account?</a:t>
            </a:r>
          </a:p>
          <a:p>
            <a:pPr lvl="1">
              <a:lnSpc>
                <a:spcPct val="90000"/>
              </a:lnSpc>
            </a:pPr>
            <a:r>
              <a:rPr lang="en-AU" altLang="en-US" dirty="0"/>
              <a:t>Against the background of responsible government: vertically and horizontally.  You have a list of Acts.</a:t>
            </a:r>
          </a:p>
          <a:p>
            <a:pPr marL="457200" lvl="1" indent="0">
              <a:lnSpc>
                <a:spcPct val="90000"/>
              </a:lnSpc>
              <a:buNone/>
            </a:pPr>
            <a:endParaRPr lang="en-AU" altLang="en-US" dirty="0"/>
          </a:p>
          <a:p>
            <a:pPr>
              <a:lnSpc>
                <a:spcPct val="90000"/>
              </a:lnSpc>
            </a:pPr>
            <a:r>
              <a:rPr lang="en-AU" altLang="en-US" dirty="0"/>
              <a:t>How is it regulated? </a:t>
            </a:r>
          </a:p>
          <a:p>
            <a:pPr lvl="1">
              <a:lnSpc>
                <a:spcPct val="90000"/>
              </a:lnSpc>
            </a:pPr>
            <a:r>
              <a:rPr lang="en-AU" altLang="en-US" dirty="0"/>
              <a:t>Through common law and statutory accountability.</a:t>
            </a:r>
          </a:p>
          <a:p>
            <a:pPr lvl="1">
              <a:lnSpc>
                <a:spcPct val="90000"/>
              </a:lnSpc>
            </a:pPr>
            <a:r>
              <a:rPr lang="en-AU" altLang="en-US" dirty="0"/>
              <a:t>Via the application of policies.</a:t>
            </a:r>
          </a:p>
          <a:p>
            <a:pPr marL="457200" lvl="1" indent="0">
              <a:lnSpc>
                <a:spcPct val="90000"/>
              </a:lnSpc>
              <a:buNone/>
            </a:pPr>
            <a:endParaRPr lang="en-AU" altLang="en-US" dirty="0"/>
          </a:p>
        </p:txBody>
      </p:sp>
      <p:sp>
        <p:nvSpPr>
          <p:cNvPr id="269314" name="Rectangle 2"/>
          <p:cNvSpPr>
            <a:spLocks noGrp="1" noChangeArrowheads="1"/>
          </p:cNvSpPr>
          <p:nvPr>
            <p:ph type="title"/>
          </p:nvPr>
        </p:nvSpPr>
        <p:spPr/>
        <p:txBody>
          <a:bodyPr/>
          <a:lstStyle/>
          <a:p>
            <a:r>
              <a:rPr lang="en-AU" altLang="en-US" dirty="0"/>
              <a:t>Conclusion (2)</a:t>
            </a:r>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13</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1890115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9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9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931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931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93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8650" y="2368627"/>
            <a:ext cx="7886700" cy="2831334"/>
          </a:xfrm>
        </p:spPr>
        <p:txBody>
          <a:bodyPr vert="horz" lIns="91440" tIns="45720" rIns="91440" bIns="45720" rtlCol="0" anchor="t">
            <a:normAutofit/>
          </a:bodyPr>
          <a:lstStyle/>
          <a:p>
            <a:pPr marL="0" indent="0">
              <a:buNone/>
            </a:pPr>
            <a:r>
              <a:rPr lang="en-AU" dirty="0">
                <a:solidFill>
                  <a:schemeClr val="accent4"/>
                </a:solidFill>
                <a:latin typeface="Segoe UI Semibold"/>
                <a:cs typeface="Segoe UI Semibold"/>
              </a:rPr>
              <a:t>Sarah McKellar-White</a:t>
            </a:r>
            <a:endParaRPr lang="en-US" dirty="0">
              <a:solidFill>
                <a:schemeClr val="accent4"/>
              </a:solidFill>
            </a:endParaRPr>
          </a:p>
          <a:p>
            <a:pPr marL="0" indent="0">
              <a:buNone/>
            </a:pPr>
            <a:r>
              <a:rPr lang="en-AU" dirty="0">
                <a:latin typeface="Segoe UI Semibold"/>
                <a:cs typeface="Segoe UI Semibold"/>
              </a:rPr>
              <a:t>Special Counsel</a:t>
            </a:r>
            <a:endParaRPr lang="en-AU" dirty="0">
              <a:latin typeface="Segoe UI Semibold" panose="020B0702040204020203" pitchFamily="34" charset="0"/>
              <a:cs typeface="Segoe UI Semibold" panose="020B0702040204020203" pitchFamily="34" charset="0"/>
            </a:endParaRPr>
          </a:p>
          <a:p>
            <a:pPr marL="0" indent="0">
              <a:buNone/>
            </a:pPr>
            <a:r>
              <a:rPr lang="en-AU" dirty="0"/>
              <a:t>Public Law &amp; Planning</a:t>
            </a:r>
          </a:p>
          <a:p>
            <a:pPr marL="0" indent="0">
              <a:buNone/>
            </a:pPr>
            <a:r>
              <a:rPr lang="en-AU" dirty="0"/>
              <a:t>Victorian Government Solicitor’s Office</a:t>
            </a:r>
          </a:p>
          <a:p>
            <a:pPr marL="0" indent="0">
              <a:buNone/>
            </a:pPr>
            <a:r>
              <a:rPr lang="en-AU" dirty="0">
                <a:solidFill>
                  <a:schemeClr val="accent4"/>
                </a:solidFill>
                <a:latin typeface="Segoe UI Semibold"/>
                <a:cs typeface="Segoe UI Semibold"/>
              </a:rPr>
              <a:t>e. </a:t>
            </a:r>
            <a:r>
              <a:rPr lang="en-AU" dirty="0">
                <a:latin typeface="Segoe UI Light"/>
                <a:cs typeface="Segoe UI Light"/>
              </a:rPr>
              <a:t>Sarah.McKellar-White@vgso.vic.gov.au</a:t>
            </a:r>
          </a:p>
          <a:p>
            <a:pPr marL="0" indent="0">
              <a:buNone/>
            </a:pPr>
            <a:endParaRPr lang="en-AU" dirty="0"/>
          </a:p>
          <a:p>
            <a:pPr marL="0" indent="0">
              <a:buNone/>
            </a:pPr>
            <a:endParaRPr lang="en-AU" dirty="0"/>
          </a:p>
        </p:txBody>
      </p:sp>
      <p:sp>
        <p:nvSpPr>
          <p:cNvPr id="3" name="Title 2"/>
          <p:cNvSpPr>
            <a:spLocks noGrp="1"/>
          </p:cNvSpPr>
          <p:nvPr>
            <p:ph type="title"/>
          </p:nvPr>
        </p:nvSpPr>
        <p:spPr/>
        <p:txBody>
          <a:bodyPr/>
          <a:lstStyle/>
          <a:p>
            <a:r>
              <a:rPr lang="en-AU" dirty="0"/>
              <a:t>Questions?</a:t>
            </a:r>
          </a:p>
        </p:txBody>
      </p:sp>
      <p:sp>
        <p:nvSpPr>
          <p:cNvPr id="5" name="Title 1"/>
          <p:cNvSpPr txBox="1">
            <a:spLocks/>
          </p:cNvSpPr>
          <p:nvPr/>
        </p:nvSpPr>
        <p:spPr>
          <a:xfrm>
            <a:off x="8515350" y="471942"/>
            <a:ext cx="62865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14</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1513106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1" name="Rectangle 3"/>
          <p:cNvSpPr>
            <a:spLocks noGrp="1" noChangeArrowheads="1"/>
          </p:cNvSpPr>
          <p:nvPr>
            <p:ph idx="1"/>
          </p:nvPr>
        </p:nvSpPr>
        <p:spPr>
          <a:xfrm>
            <a:off x="628650" y="2198451"/>
            <a:ext cx="7886700" cy="3978512"/>
          </a:xfrm>
        </p:spPr>
        <p:txBody>
          <a:bodyPr>
            <a:normAutofit/>
          </a:bodyPr>
          <a:lstStyle/>
          <a:p>
            <a:pPr>
              <a:lnSpc>
                <a:spcPct val="90000"/>
              </a:lnSpc>
            </a:pPr>
            <a:r>
              <a:rPr lang="en-AU" altLang="en-US" dirty="0"/>
              <a:t>What is the State?  Who acts for it?</a:t>
            </a:r>
          </a:p>
          <a:p>
            <a:pPr>
              <a:lnSpc>
                <a:spcPct val="90000"/>
              </a:lnSpc>
            </a:pPr>
            <a:r>
              <a:rPr lang="en-AU" altLang="en-US" dirty="0"/>
              <a:t>How is it organised?</a:t>
            </a:r>
          </a:p>
          <a:p>
            <a:pPr>
              <a:lnSpc>
                <a:spcPct val="90000"/>
              </a:lnSpc>
            </a:pPr>
            <a:r>
              <a:rPr lang="en-AU" altLang="en-US" dirty="0"/>
              <a:t>How is it held to account?</a:t>
            </a:r>
          </a:p>
          <a:p>
            <a:pPr>
              <a:lnSpc>
                <a:spcPct val="90000"/>
              </a:lnSpc>
            </a:pPr>
            <a:r>
              <a:rPr lang="en-AU" altLang="en-US" dirty="0"/>
              <a:t>How is it regulated?</a:t>
            </a:r>
          </a:p>
          <a:p>
            <a:pPr>
              <a:lnSpc>
                <a:spcPct val="90000"/>
              </a:lnSpc>
            </a:pPr>
            <a:endParaRPr lang="en-AU" altLang="en-US" dirty="0"/>
          </a:p>
          <a:p>
            <a:pPr>
              <a:lnSpc>
                <a:spcPct val="90000"/>
              </a:lnSpc>
            </a:pPr>
            <a:endParaRPr lang="en-AU" altLang="en-US" dirty="0"/>
          </a:p>
        </p:txBody>
      </p:sp>
      <p:sp>
        <p:nvSpPr>
          <p:cNvPr id="247810" name="Rectangle 2"/>
          <p:cNvSpPr>
            <a:spLocks noGrp="1" noChangeArrowheads="1"/>
          </p:cNvSpPr>
          <p:nvPr>
            <p:ph type="title"/>
          </p:nvPr>
        </p:nvSpPr>
        <p:spPr/>
        <p:txBody>
          <a:bodyPr/>
          <a:lstStyle/>
          <a:p>
            <a:r>
              <a:rPr lang="en-AU" altLang="en-US"/>
              <a:t>The questions</a:t>
            </a:r>
            <a:endParaRPr lang="en-AU" altLang="en-US" dirty="0"/>
          </a:p>
        </p:txBody>
      </p:sp>
      <p:sp>
        <p:nvSpPr>
          <p:cNvPr id="4"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a:t>
            </a:r>
          </a:p>
        </p:txBody>
      </p:sp>
    </p:spTree>
    <p:extLst>
      <p:ext uri="{BB962C8B-B14F-4D97-AF65-F5344CB8AC3E}">
        <p14:creationId xmlns:p14="http://schemas.microsoft.com/office/powerpoint/2010/main" val="2514992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78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78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78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1" name="Rectangle 3"/>
          <p:cNvSpPr>
            <a:spLocks noGrp="1" noChangeArrowheads="1"/>
          </p:cNvSpPr>
          <p:nvPr>
            <p:ph idx="1"/>
          </p:nvPr>
        </p:nvSpPr>
        <p:spPr>
          <a:xfrm>
            <a:off x="628650" y="2198451"/>
            <a:ext cx="7886700" cy="3978512"/>
          </a:xfrm>
        </p:spPr>
        <p:txBody>
          <a:bodyPr>
            <a:normAutofit/>
          </a:bodyPr>
          <a:lstStyle/>
          <a:p>
            <a:r>
              <a:rPr lang="en-AU" altLang="en-US" dirty="0"/>
              <a:t>A polity under a system of governance? Exclusive coercive power? Defined territory?</a:t>
            </a:r>
          </a:p>
          <a:p>
            <a:pPr>
              <a:lnSpc>
                <a:spcPct val="90000"/>
              </a:lnSpc>
            </a:pPr>
            <a:r>
              <a:rPr lang="en-AU" altLang="en-US" dirty="0"/>
              <a:t>The “Crown” or the Executive Government</a:t>
            </a:r>
          </a:p>
          <a:p>
            <a:pPr>
              <a:lnSpc>
                <a:spcPct val="90000"/>
              </a:lnSpc>
            </a:pPr>
            <a:r>
              <a:rPr lang="en-AU" altLang="en-US" dirty="0"/>
              <a:t>The Executive Government and statutory officers and bodies that perform public functions on behalf of the State</a:t>
            </a:r>
          </a:p>
          <a:p>
            <a:pPr>
              <a:lnSpc>
                <a:spcPct val="90000"/>
              </a:lnSpc>
            </a:pPr>
            <a:r>
              <a:rPr lang="en-AU" altLang="en-US" dirty="0"/>
              <a:t>The Executive, Legislative and Judicial arms of Government</a:t>
            </a:r>
          </a:p>
          <a:p>
            <a:pPr>
              <a:lnSpc>
                <a:spcPct val="90000"/>
              </a:lnSpc>
            </a:pPr>
            <a:endParaRPr lang="en-AU" altLang="en-US" dirty="0"/>
          </a:p>
          <a:p>
            <a:pPr>
              <a:lnSpc>
                <a:spcPct val="90000"/>
              </a:lnSpc>
            </a:pPr>
            <a:endParaRPr lang="en-AU" altLang="en-US" dirty="0"/>
          </a:p>
        </p:txBody>
      </p:sp>
      <p:sp>
        <p:nvSpPr>
          <p:cNvPr id="247810" name="Rectangle 2"/>
          <p:cNvSpPr>
            <a:spLocks noGrp="1" noChangeArrowheads="1"/>
          </p:cNvSpPr>
          <p:nvPr>
            <p:ph type="title"/>
          </p:nvPr>
        </p:nvSpPr>
        <p:spPr>
          <a:xfrm>
            <a:off x="628650" y="471942"/>
            <a:ext cx="6896615" cy="835742"/>
          </a:xfrm>
        </p:spPr>
        <p:txBody>
          <a:bodyPr/>
          <a:lstStyle/>
          <a:p>
            <a:r>
              <a:rPr lang="en-AU" altLang="en-US" dirty="0"/>
              <a:t>What is the State? Who acts for it?</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1</a:t>
            </a:r>
          </a:p>
        </p:txBody>
      </p:sp>
      <p:sp>
        <p:nvSpPr>
          <p:cNvPr id="7"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1810975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78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78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78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78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5280956" y="1956996"/>
            <a:ext cx="3863044" cy="4351338"/>
          </a:xfrm>
        </p:spPr>
        <p:txBody>
          <a:bodyPr/>
          <a:lstStyle/>
          <a:p>
            <a:pPr>
              <a:lnSpc>
                <a:spcPct val="90000"/>
              </a:lnSpc>
            </a:pPr>
            <a:r>
              <a:rPr lang="en-AU" altLang="en-US" sz="2400" dirty="0"/>
              <a:t>The </a:t>
            </a:r>
            <a:r>
              <a:rPr lang="en-AU" altLang="en-US" sz="2400" i="1" dirty="0"/>
              <a:t>Public Administration Act 2004</a:t>
            </a:r>
          </a:p>
          <a:p>
            <a:pPr>
              <a:lnSpc>
                <a:spcPct val="90000"/>
              </a:lnSpc>
            </a:pPr>
            <a:endParaRPr lang="en-AU" altLang="en-US" sz="2400" dirty="0"/>
          </a:p>
          <a:p>
            <a:pPr>
              <a:lnSpc>
                <a:spcPct val="90000"/>
              </a:lnSpc>
            </a:pPr>
            <a:r>
              <a:rPr lang="en-AU" altLang="en-US" sz="2400" dirty="0"/>
              <a:t>The public service </a:t>
            </a:r>
            <a:br>
              <a:rPr lang="en-AU" altLang="en-US" sz="2400" dirty="0"/>
            </a:br>
            <a:r>
              <a:rPr lang="en-AU" altLang="en-US" sz="2400" u="sng" dirty="0"/>
              <a:t>vs</a:t>
            </a:r>
            <a:r>
              <a:rPr lang="en-AU" altLang="en-US" sz="2400" dirty="0"/>
              <a:t> the public sector</a:t>
            </a:r>
          </a:p>
        </p:txBody>
      </p:sp>
      <p:sp>
        <p:nvSpPr>
          <p:cNvPr id="266242" name="Rectangle 2"/>
          <p:cNvSpPr>
            <a:spLocks noGrp="1" noChangeArrowheads="1"/>
          </p:cNvSpPr>
          <p:nvPr>
            <p:ph type="title"/>
          </p:nvPr>
        </p:nvSpPr>
        <p:spPr/>
        <p:txBody>
          <a:bodyPr/>
          <a:lstStyle/>
          <a:p>
            <a:r>
              <a:rPr lang="en-AU" altLang="en-US" dirty="0"/>
              <a:t>The public sector</a:t>
            </a:r>
          </a:p>
        </p:txBody>
      </p:sp>
      <p:sp>
        <p:nvSpPr>
          <p:cNvPr id="2" name="Oval 1"/>
          <p:cNvSpPr/>
          <p:nvPr/>
        </p:nvSpPr>
        <p:spPr>
          <a:xfrm>
            <a:off x="219588" y="1700294"/>
            <a:ext cx="4882108" cy="488210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Oval 6"/>
          <p:cNvSpPr/>
          <p:nvPr/>
        </p:nvSpPr>
        <p:spPr>
          <a:xfrm>
            <a:off x="507620" y="2692942"/>
            <a:ext cx="2751768" cy="2751768"/>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p:cNvSpPr txBox="1"/>
          <p:nvPr/>
        </p:nvSpPr>
        <p:spPr>
          <a:xfrm>
            <a:off x="551356" y="2939118"/>
            <a:ext cx="2664296" cy="212365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Public </a:t>
            </a:r>
            <a:b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br>
            <a: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Service bodies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Departments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Administrative Offices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Victorian Public </a:t>
            </a:r>
            <a:br>
              <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br>
            <a:r>
              <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Sector Commission</a:t>
            </a:r>
          </a:p>
        </p:txBody>
      </p:sp>
      <p:sp>
        <p:nvSpPr>
          <p:cNvPr id="8" name="Oval 7"/>
          <p:cNvSpPr/>
          <p:nvPr/>
        </p:nvSpPr>
        <p:spPr>
          <a:xfrm>
            <a:off x="2734989" y="4856938"/>
            <a:ext cx="1373031" cy="1373031"/>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2734989" y="5108005"/>
            <a:ext cx="1373031"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Exempt bodies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4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e.g. courts, universities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AU" sz="1600" b="0"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endParaRPr>
          </a:p>
        </p:txBody>
      </p:sp>
      <p:sp>
        <p:nvSpPr>
          <p:cNvPr id="3" name="TextBox 2"/>
          <p:cNvSpPr txBox="1"/>
          <p:nvPr/>
        </p:nvSpPr>
        <p:spPr>
          <a:xfrm>
            <a:off x="1155692" y="1916318"/>
            <a:ext cx="3059460"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20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Victorian Public </a:t>
            </a:r>
            <a:br>
              <a:rPr kumimoji="0" lang="en-AU" sz="20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br>
            <a:r>
              <a:rPr kumimoji="0" lang="en-AU" sz="20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Sector bodies </a:t>
            </a:r>
          </a:p>
        </p:txBody>
      </p:sp>
      <p:sp>
        <p:nvSpPr>
          <p:cNvPr id="11" name="TextBox 10"/>
          <p:cNvSpPr txBox="1"/>
          <p:nvPr/>
        </p:nvSpPr>
        <p:spPr>
          <a:xfrm>
            <a:off x="2919380" y="3673508"/>
            <a:ext cx="2664296"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Public entities </a:t>
            </a:r>
            <a:b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br>
            <a: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and special </a:t>
            </a:r>
            <a:b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br>
            <a:r>
              <a:rPr kumimoji="0" lang="en-AU" sz="1600" b="1" i="0" u="none" strike="noStrike" kern="1200" cap="none" spc="0" normalizeH="0" baseline="0" noProof="0" dirty="0">
                <a:ln>
                  <a:noFill/>
                </a:ln>
                <a:solidFill>
                  <a:prstClr val="white"/>
                </a:solidFill>
                <a:effectLst/>
                <a:uLnTx/>
                <a:uFillTx/>
                <a:latin typeface="Segoe UI" panose="020B0502040204020203" pitchFamily="34" charset="0"/>
                <a:ea typeface="Segoe UI" panose="020B0502040204020203" pitchFamily="34" charset="0"/>
                <a:cs typeface="Segoe UI" panose="020B0502040204020203" pitchFamily="34" charset="0"/>
              </a:rPr>
              <a:t>bodies</a:t>
            </a:r>
          </a:p>
        </p:txBody>
      </p:sp>
      <p:sp>
        <p:nvSpPr>
          <p:cNvPr id="13"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2</a:t>
            </a:r>
          </a:p>
        </p:txBody>
      </p:sp>
      <p:sp>
        <p:nvSpPr>
          <p:cNvPr id="14"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378019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6" grpId="0"/>
      <p:bldP spid="8" grpId="0" animBg="1"/>
      <p:bldP spid="9" grpId="0"/>
      <p:bldP spid="3"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628650" y="2023353"/>
            <a:ext cx="6448011" cy="4153610"/>
          </a:xfrm>
        </p:spPr>
        <p:txBody>
          <a:bodyPr/>
          <a:lstStyle/>
          <a:p>
            <a:pPr>
              <a:lnSpc>
                <a:spcPct val="90000"/>
              </a:lnSpc>
            </a:pPr>
            <a:r>
              <a:rPr lang="en-AU" altLang="en-US" dirty="0"/>
              <a:t>What are public entities? </a:t>
            </a:r>
          </a:p>
          <a:p>
            <a:pPr lvl="1">
              <a:lnSpc>
                <a:spcPct val="90000"/>
              </a:lnSpc>
            </a:pPr>
            <a:r>
              <a:rPr lang="en-AU" altLang="en-US" dirty="0"/>
              <a:t>Typically statutory corporations, but more…</a:t>
            </a:r>
          </a:p>
          <a:p>
            <a:pPr lvl="1">
              <a:lnSpc>
                <a:spcPct val="90000"/>
              </a:lnSpc>
            </a:pPr>
            <a:r>
              <a:rPr lang="en-AU" altLang="en-US" dirty="0"/>
              <a:t>Some have boards, some don’t</a:t>
            </a:r>
          </a:p>
          <a:p>
            <a:pPr lvl="1">
              <a:lnSpc>
                <a:spcPct val="90000"/>
              </a:lnSpc>
            </a:pPr>
            <a:r>
              <a:rPr lang="en-AU" altLang="en-US" dirty="0"/>
              <a:t>Some ‘represent the Crown’</a:t>
            </a:r>
          </a:p>
          <a:p>
            <a:pPr lvl="1">
              <a:lnSpc>
                <a:spcPct val="90000"/>
              </a:lnSpc>
            </a:pPr>
            <a:r>
              <a:rPr lang="en-AU" altLang="en-US" dirty="0"/>
              <a:t>All have a responsible Minister</a:t>
            </a:r>
          </a:p>
          <a:p>
            <a:pPr marL="457200" lvl="1" indent="0">
              <a:lnSpc>
                <a:spcPct val="90000"/>
              </a:lnSpc>
              <a:buNone/>
            </a:pPr>
            <a:endParaRPr lang="en-AU" altLang="en-US" dirty="0"/>
          </a:p>
          <a:p>
            <a:pPr>
              <a:lnSpc>
                <a:spcPct val="90000"/>
              </a:lnSpc>
            </a:pPr>
            <a:r>
              <a:rPr lang="en-AU" altLang="en-US" dirty="0"/>
              <a:t>What else is there?</a:t>
            </a:r>
          </a:p>
          <a:p>
            <a:pPr lvl="1">
              <a:lnSpc>
                <a:spcPct val="90000"/>
              </a:lnSpc>
            </a:pPr>
            <a:r>
              <a:rPr lang="en-AU" altLang="en-US" dirty="0"/>
              <a:t>‘Special bodies’, ‘declared authorities’</a:t>
            </a:r>
          </a:p>
          <a:p>
            <a:pPr lvl="1">
              <a:lnSpc>
                <a:spcPct val="90000"/>
              </a:lnSpc>
            </a:pPr>
            <a:r>
              <a:rPr lang="en-AU" altLang="en-US" dirty="0"/>
              <a:t>State owned enterprises</a:t>
            </a:r>
            <a:endParaRPr lang="en-AU" altLang="en-US" i="1" dirty="0"/>
          </a:p>
        </p:txBody>
      </p:sp>
      <p:sp>
        <p:nvSpPr>
          <p:cNvPr id="266242" name="Rectangle 2"/>
          <p:cNvSpPr>
            <a:spLocks noGrp="1" noChangeArrowheads="1"/>
          </p:cNvSpPr>
          <p:nvPr>
            <p:ph type="title"/>
          </p:nvPr>
        </p:nvSpPr>
        <p:spPr/>
        <p:txBody>
          <a:bodyPr/>
          <a:lstStyle/>
          <a:p>
            <a:r>
              <a:rPr lang="en-AU" altLang="en-US" dirty="0"/>
              <a:t>The public sector</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3</a:t>
            </a:r>
          </a:p>
        </p:txBody>
      </p:sp>
      <p:pic>
        <p:nvPicPr>
          <p:cNvPr id="1028" name="Picture 4" descr="Related imag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69107" y="2023354"/>
            <a:ext cx="1021939" cy="640334"/>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Related ima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17301" y="3373595"/>
            <a:ext cx="897582" cy="90138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44060" y="4652508"/>
            <a:ext cx="1644063" cy="676281"/>
          </a:xfrm>
          <a:prstGeom prst="rect">
            <a:avLst/>
          </a:prstGeom>
        </p:spPr>
      </p:pic>
      <p:sp>
        <p:nvSpPr>
          <p:cNvPr id="10"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264254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6624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66243">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6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628650" y="2140086"/>
            <a:ext cx="7886700" cy="3540868"/>
          </a:xfrm>
        </p:spPr>
        <p:txBody>
          <a:bodyPr/>
          <a:lstStyle/>
          <a:p>
            <a:pPr>
              <a:lnSpc>
                <a:spcPct val="90000"/>
              </a:lnSpc>
            </a:pPr>
            <a:r>
              <a:rPr lang="en-AU" altLang="en-US" dirty="0"/>
              <a:t>What about the people? </a:t>
            </a:r>
          </a:p>
          <a:p>
            <a:pPr lvl="1">
              <a:lnSpc>
                <a:spcPct val="90000"/>
              </a:lnSpc>
            </a:pPr>
            <a:r>
              <a:rPr lang="en-AU" altLang="en-US" dirty="0"/>
              <a:t>‘The public service’, public sector employees</a:t>
            </a:r>
          </a:p>
          <a:p>
            <a:pPr lvl="1">
              <a:lnSpc>
                <a:spcPct val="90000"/>
              </a:lnSpc>
            </a:pPr>
            <a:r>
              <a:rPr lang="en-AU" altLang="en-US" dirty="0"/>
              <a:t>Public sector body Heads, public service body Heads</a:t>
            </a:r>
          </a:p>
          <a:p>
            <a:pPr lvl="1">
              <a:lnSpc>
                <a:spcPct val="90000"/>
              </a:lnSpc>
            </a:pPr>
            <a:r>
              <a:rPr lang="en-AU" altLang="en-US" dirty="0"/>
              <a:t>Public officials</a:t>
            </a:r>
          </a:p>
          <a:p>
            <a:pPr lvl="1">
              <a:lnSpc>
                <a:spcPct val="90000"/>
              </a:lnSpc>
            </a:pPr>
            <a:r>
              <a:rPr lang="en-AU" altLang="en-US" dirty="0"/>
              <a:t>Other persons in the service of the State</a:t>
            </a:r>
          </a:p>
          <a:p>
            <a:pPr marL="457200" lvl="1" indent="0">
              <a:lnSpc>
                <a:spcPct val="90000"/>
              </a:lnSpc>
              <a:buNone/>
            </a:pPr>
            <a:endParaRPr lang="en-AU" altLang="en-US" dirty="0"/>
          </a:p>
          <a:p>
            <a:pPr>
              <a:lnSpc>
                <a:spcPct val="90000"/>
              </a:lnSpc>
            </a:pPr>
            <a:r>
              <a:rPr lang="en-AU" altLang="en-US" dirty="0"/>
              <a:t>Some employees or statutory officers are also bodies corporate </a:t>
            </a:r>
          </a:p>
        </p:txBody>
      </p:sp>
      <p:sp>
        <p:nvSpPr>
          <p:cNvPr id="266242" name="Rectangle 2"/>
          <p:cNvSpPr>
            <a:spLocks noGrp="1" noChangeArrowheads="1"/>
          </p:cNvSpPr>
          <p:nvPr>
            <p:ph type="title"/>
          </p:nvPr>
        </p:nvSpPr>
        <p:spPr/>
        <p:txBody>
          <a:bodyPr/>
          <a:lstStyle/>
          <a:p>
            <a:r>
              <a:rPr lang="en-AU" altLang="en-US" dirty="0"/>
              <a:t>The public sector</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4</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1052260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628650" y="2176670"/>
            <a:ext cx="8244894" cy="3195959"/>
          </a:xfrm>
        </p:spPr>
        <p:txBody>
          <a:bodyPr/>
          <a:lstStyle/>
          <a:p>
            <a:pPr>
              <a:lnSpc>
                <a:spcPct val="90000"/>
              </a:lnSpc>
            </a:pPr>
            <a:r>
              <a:rPr lang="en-AU" altLang="en-US" dirty="0"/>
              <a:t>The machinery of government </a:t>
            </a:r>
          </a:p>
          <a:p>
            <a:pPr marL="0" indent="0">
              <a:lnSpc>
                <a:spcPct val="90000"/>
              </a:lnSpc>
              <a:buNone/>
            </a:pPr>
            <a:endParaRPr lang="en-AU" altLang="en-US" dirty="0"/>
          </a:p>
          <a:p>
            <a:pPr lvl="1">
              <a:lnSpc>
                <a:spcPct val="90000"/>
              </a:lnSpc>
            </a:pPr>
            <a:r>
              <a:rPr lang="en-AU" altLang="en-US" dirty="0"/>
              <a:t>Governor, on Premier’s advice: portfolios and Ministers</a:t>
            </a:r>
          </a:p>
          <a:p>
            <a:pPr lvl="1">
              <a:lnSpc>
                <a:spcPct val="90000"/>
              </a:lnSpc>
            </a:pPr>
            <a:r>
              <a:rPr lang="en-AU" altLang="en-US" dirty="0"/>
              <a:t>Premier: responsibility for Acts</a:t>
            </a:r>
          </a:p>
          <a:p>
            <a:pPr lvl="2">
              <a:lnSpc>
                <a:spcPct val="90000"/>
              </a:lnSpc>
            </a:pPr>
            <a:r>
              <a:rPr lang="en-AU" altLang="en-US" dirty="0"/>
              <a:t>Consequence ‘Minister’ in Acts: </a:t>
            </a:r>
            <a:r>
              <a:rPr lang="en-AU" altLang="en-US" dirty="0" err="1"/>
              <a:t>ILA</a:t>
            </a:r>
            <a:r>
              <a:rPr lang="en-AU" altLang="en-US" dirty="0"/>
              <a:t>, s 38</a:t>
            </a:r>
          </a:p>
          <a:p>
            <a:pPr lvl="1">
              <a:lnSpc>
                <a:spcPct val="90000"/>
              </a:lnSpc>
            </a:pPr>
            <a:r>
              <a:rPr lang="en-AU" altLang="en-US" dirty="0"/>
              <a:t>Governor in Council: Departments, Administrative offices</a:t>
            </a:r>
          </a:p>
          <a:p>
            <a:pPr lvl="1">
              <a:lnSpc>
                <a:spcPct val="90000"/>
              </a:lnSpc>
            </a:pPr>
            <a:r>
              <a:rPr lang="en-AU" altLang="en-US" dirty="0"/>
              <a:t>Premier: portfolios to Departments</a:t>
            </a:r>
          </a:p>
        </p:txBody>
      </p:sp>
      <p:sp>
        <p:nvSpPr>
          <p:cNvPr id="266242" name="Rectangle 2"/>
          <p:cNvSpPr>
            <a:spLocks noGrp="1" noChangeArrowheads="1"/>
          </p:cNvSpPr>
          <p:nvPr>
            <p:ph type="title"/>
          </p:nvPr>
        </p:nvSpPr>
        <p:spPr/>
        <p:txBody>
          <a:bodyPr/>
          <a:lstStyle/>
          <a:p>
            <a:r>
              <a:rPr lang="en-AU" altLang="en-US" dirty="0"/>
              <a:t>Machinery of government</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5</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557599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628650" y="1964773"/>
            <a:ext cx="7886700" cy="3690592"/>
          </a:xfrm>
        </p:spPr>
        <p:txBody>
          <a:bodyPr/>
          <a:lstStyle/>
          <a:p>
            <a:pPr>
              <a:lnSpc>
                <a:spcPct val="90000"/>
              </a:lnSpc>
            </a:pPr>
            <a:r>
              <a:rPr lang="en-AU" altLang="en-US" dirty="0"/>
              <a:t>Machinery of Government changes</a:t>
            </a:r>
          </a:p>
          <a:p>
            <a:pPr marL="0" indent="0">
              <a:lnSpc>
                <a:spcPct val="90000"/>
              </a:lnSpc>
              <a:buNone/>
            </a:pPr>
            <a:endParaRPr lang="en-AU" altLang="en-US" dirty="0"/>
          </a:p>
          <a:p>
            <a:pPr lvl="1">
              <a:lnSpc>
                <a:spcPct val="90000"/>
              </a:lnSpc>
            </a:pPr>
            <a:r>
              <a:rPr lang="en-AU" altLang="en-US" dirty="0"/>
              <a:t>Changes of Ministers</a:t>
            </a:r>
          </a:p>
          <a:p>
            <a:pPr lvl="1">
              <a:lnSpc>
                <a:spcPct val="90000"/>
              </a:lnSpc>
            </a:pPr>
            <a:r>
              <a:rPr lang="en-AU" altLang="en-US" dirty="0"/>
              <a:t>Change of responsibility for Acts</a:t>
            </a:r>
          </a:p>
          <a:p>
            <a:pPr lvl="1">
              <a:lnSpc>
                <a:spcPct val="90000"/>
              </a:lnSpc>
            </a:pPr>
            <a:r>
              <a:rPr lang="en-AU" altLang="en-US" dirty="0"/>
              <a:t>Changes of Departments/admin offices</a:t>
            </a:r>
          </a:p>
          <a:p>
            <a:pPr lvl="2">
              <a:lnSpc>
                <a:spcPct val="90000"/>
              </a:lnSpc>
            </a:pPr>
            <a:r>
              <a:rPr lang="en-AU" altLang="en-US" dirty="0"/>
              <a:t>Consequences: </a:t>
            </a:r>
            <a:r>
              <a:rPr lang="en-AU" altLang="en-US" dirty="0" err="1"/>
              <a:t>ILA</a:t>
            </a:r>
            <a:r>
              <a:rPr lang="en-AU" altLang="en-US" dirty="0"/>
              <a:t> s </a:t>
            </a:r>
            <a:r>
              <a:rPr lang="en-AU" altLang="en-US" dirty="0" err="1"/>
              <a:t>38AAA</a:t>
            </a:r>
            <a:endParaRPr lang="en-AU" altLang="en-US" dirty="0"/>
          </a:p>
          <a:p>
            <a:pPr lvl="1">
              <a:lnSpc>
                <a:spcPct val="90000"/>
              </a:lnSpc>
            </a:pPr>
            <a:r>
              <a:rPr lang="en-AU" altLang="en-US" dirty="0"/>
              <a:t>Transfer of powers and obligations, funding:</a:t>
            </a:r>
          </a:p>
          <a:p>
            <a:pPr lvl="2">
              <a:lnSpc>
                <a:spcPct val="90000"/>
              </a:lnSpc>
            </a:pPr>
            <a:r>
              <a:rPr lang="en-AU" altLang="en-US" dirty="0"/>
              <a:t>Order under </a:t>
            </a:r>
            <a:r>
              <a:rPr lang="en-AU" i="1" dirty="0"/>
              <a:t>Administrative Arrangements Act 1983</a:t>
            </a:r>
          </a:p>
          <a:p>
            <a:pPr lvl="1">
              <a:lnSpc>
                <a:spcPct val="90000"/>
              </a:lnSpc>
            </a:pPr>
            <a:r>
              <a:rPr lang="en-AU" altLang="en-US" dirty="0"/>
              <a:t>Transfer of employees</a:t>
            </a:r>
          </a:p>
        </p:txBody>
      </p:sp>
      <p:sp>
        <p:nvSpPr>
          <p:cNvPr id="266242" name="Rectangle 2"/>
          <p:cNvSpPr>
            <a:spLocks noGrp="1" noChangeArrowheads="1"/>
          </p:cNvSpPr>
          <p:nvPr>
            <p:ph type="title"/>
          </p:nvPr>
        </p:nvSpPr>
        <p:spPr/>
        <p:txBody>
          <a:bodyPr/>
          <a:lstStyle/>
          <a:p>
            <a:r>
              <a:rPr lang="en-AU" altLang="en-US" dirty="0"/>
              <a:t>Machinery of government</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6</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385489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4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24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62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3"/>
          <p:cNvSpPr>
            <a:spLocks noGrp="1" noChangeArrowheads="1"/>
          </p:cNvSpPr>
          <p:nvPr>
            <p:ph idx="1"/>
          </p:nvPr>
        </p:nvSpPr>
        <p:spPr>
          <a:xfrm>
            <a:off x="628650" y="2156791"/>
            <a:ext cx="7886700" cy="4020172"/>
          </a:xfrm>
        </p:spPr>
        <p:txBody>
          <a:bodyPr/>
          <a:lstStyle/>
          <a:p>
            <a:pPr>
              <a:lnSpc>
                <a:spcPct val="90000"/>
              </a:lnSpc>
            </a:pPr>
            <a:r>
              <a:rPr lang="en-AU" altLang="en-US" dirty="0"/>
              <a:t>Constitutional foundations</a:t>
            </a:r>
          </a:p>
          <a:p>
            <a:pPr lvl="1">
              <a:lnSpc>
                <a:spcPct val="90000"/>
              </a:lnSpc>
            </a:pPr>
            <a:r>
              <a:rPr lang="en-AU" altLang="en-US" dirty="0"/>
              <a:t>Responsible government: its basis and consequences</a:t>
            </a:r>
          </a:p>
          <a:p>
            <a:pPr marL="457200" lvl="1" indent="0">
              <a:lnSpc>
                <a:spcPct val="90000"/>
              </a:lnSpc>
              <a:buNone/>
            </a:pPr>
            <a:endParaRPr lang="en-AU" altLang="en-US" dirty="0"/>
          </a:p>
          <a:p>
            <a:pPr>
              <a:lnSpc>
                <a:spcPct val="90000"/>
              </a:lnSpc>
            </a:pPr>
            <a:r>
              <a:rPr lang="en-AU" altLang="en-US" dirty="0"/>
              <a:t>Vertical accountability:</a:t>
            </a:r>
          </a:p>
          <a:p>
            <a:pPr lvl="1">
              <a:lnSpc>
                <a:spcPct val="90000"/>
              </a:lnSpc>
            </a:pPr>
            <a:r>
              <a:rPr lang="en-AU" altLang="en-US" dirty="0"/>
              <a:t>Accountability to body head, Minister</a:t>
            </a:r>
          </a:p>
          <a:p>
            <a:pPr lvl="1">
              <a:lnSpc>
                <a:spcPct val="90000"/>
              </a:lnSpc>
            </a:pPr>
            <a:r>
              <a:rPr lang="en-AU" altLang="en-US" dirty="0"/>
              <a:t>Public administration framework</a:t>
            </a:r>
          </a:p>
          <a:p>
            <a:pPr lvl="1">
              <a:lnSpc>
                <a:spcPct val="90000"/>
              </a:lnSpc>
            </a:pPr>
            <a:r>
              <a:rPr lang="en-AU" altLang="en-US" dirty="0"/>
              <a:t>Public entity accountability</a:t>
            </a:r>
          </a:p>
          <a:p>
            <a:pPr lvl="1">
              <a:lnSpc>
                <a:spcPct val="90000"/>
              </a:lnSpc>
            </a:pPr>
            <a:r>
              <a:rPr lang="en-AU" altLang="en-US" dirty="0"/>
              <a:t>Employee/employer</a:t>
            </a:r>
          </a:p>
        </p:txBody>
      </p:sp>
      <p:sp>
        <p:nvSpPr>
          <p:cNvPr id="266242" name="Rectangle 2"/>
          <p:cNvSpPr>
            <a:spLocks noGrp="1" noChangeArrowheads="1"/>
          </p:cNvSpPr>
          <p:nvPr>
            <p:ph type="title"/>
          </p:nvPr>
        </p:nvSpPr>
        <p:spPr/>
        <p:txBody>
          <a:bodyPr/>
          <a:lstStyle/>
          <a:p>
            <a:r>
              <a:rPr lang="en-AU" altLang="en-US" dirty="0"/>
              <a:t>Public sector accountability</a:t>
            </a:r>
          </a:p>
        </p:txBody>
      </p:sp>
      <p:sp>
        <p:nvSpPr>
          <p:cNvPr id="5" name="Title 1"/>
          <p:cNvSpPr txBox="1">
            <a:spLocks/>
          </p:cNvSpPr>
          <p:nvPr/>
        </p:nvSpPr>
        <p:spPr>
          <a:xfrm>
            <a:off x="8573730" y="471942"/>
            <a:ext cx="570271" cy="83574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AU" sz="3600" b="0" i="0" u="none" strike="noStrike" kern="1200" cap="none" spc="0" normalizeH="0" baseline="0" noProof="0" dirty="0">
                <a:ln>
                  <a:noFill/>
                </a:ln>
                <a:solidFill>
                  <a:prstClr val="white"/>
                </a:solidFill>
                <a:effectLst/>
                <a:uLnTx/>
                <a:uFillTx/>
                <a:latin typeface="Segoe UI Light" panose="020B0502040204020203" pitchFamily="34" charset="0"/>
                <a:ea typeface="+mj-ea"/>
                <a:cs typeface="+mj-cs"/>
              </a:rPr>
              <a:t>7</a:t>
            </a:r>
          </a:p>
        </p:txBody>
      </p:sp>
      <p:sp>
        <p:nvSpPr>
          <p:cNvPr id="6" name="Title 1"/>
          <p:cNvSpPr txBox="1">
            <a:spLocks/>
          </p:cNvSpPr>
          <p:nvPr/>
        </p:nvSpPr>
        <p:spPr>
          <a:xfrm>
            <a:off x="3205976" y="100098"/>
            <a:ext cx="5908530" cy="304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gn="r">
              <a:defRPr/>
            </a:pP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VGSO </a:t>
            </a:r>
            <a:r>
              <a:rPr lang="en-AU" sz="1200" dirty="0" err="1">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WoVG</a:t>
            </a:r>
            <a:r>
              <a:rPr lang="en-AU" sz="1200" dirty="0">
                <a:solidFill>
                  <a:srgbClr val="172750"/>
                </a:solidFill>
                <a:latin typeface="Segoe UI Semibold" panose="020B0702040204020203" pitchFamily="34" charset="0"/>
                <a:ea typeface="Segoe UI" panose="020B0502040204020203" pitchFamily="34" charset="0"/>
                <a:cs typeface="Segoe UI Semibold" panose="020B0702040204020203" pitchFamily="34" charset="0"/>
              </a:rPr>
              <a:t> Legal Induction Program | </a:t>
            </a:r>
            <a:r>
              <a:rPr lang="en-AU" sz="1200" dirty="0">
                <a:solidFill>
                  <a:schemeClr val="accent4"/>
                </a:solidFill>
                <a:latin typeface="Segoe UI Semibold" panose="020B0702040204020203" pitchFamily="34" charset="0"/>
                <a:ea typeface="Segoe UI" panose="020B0502040204020203" pitchFamily="34" charset="0"/>
                <a:cs typeface="Segoe UI Semibold" panose="020B0702040204020203" pitchFamily="34" charset="0"/>
              </a:rPr>
              <a:t>Public </a:t>
            </a:r>
            <a:r>
              <a:rPr kumimoji="0" lang="en-AU" sz="1200" b="0" i="0" u="none" strike="noStrike" kern="1200" cap="none" spc="0" normalizeH="0" baseline="0" noProof="0" dirty="0">
                <a:ln>
                  <a:noFill/>
                </a:ln>
                <a:solidFill>
                  <a:schemeClr val="accent4"/>
                </a:solidFill>
                <a:effectLst/>
                <a:uLnTx/>
                <a:uFillTx/>
                <a:latin typeface="Segoe UI Semibold" panose="020B0702040204020203" pitchFamily="34" charset="0"/>
                <a:ea typeface="Segoe UI" panose="020B0502040204020203" pitchFamily="34" charset="0"/>
                <a:cs typeface="Segoe UI Semibold" panose="020B0702040204020203" pitchFamily="34" charset="0"/>
              </a:rPr>
              <a:t>sector governance</a:t>
            </a:r>
          </a:p>
        </p:txBody>
      </p:sp>
    </p:spTree>
    <p:extLst>
      <p:ext uri="{BB962C8B-B14F-4D97-AF65-F5344CB8AC3E}">
        <p14:creationId xmlns:p14="http://schemas.microsoft.com/office/powerpoint/2010/main" val="193863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4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62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62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624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6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VGSO Colours">
      <a:dk1>
        <a:sysClr val="windowText" lastClr="000000"/>
      </a:dk1>
      <a:lt1>
        <a:sysClr val="window" lastClr="FFFFFF"/>
      </a:lt1>
      <a:dk2>
        <a:srgbClr val="757575"/>
      </a:dk2>
      <a:lt2>
        <a:srgbClr val="BDBDBD"/>
      </a:lt2>
      <a:accent1>
        <a:srgbClr val="172750"/>
      </a:accent1>
      <a:accent2>
        <a:srgbClr val="34436A"/>
      </a:accent2>
      <a:accent3>
        <a:srgbClr val="5B6784"/>
      </a:accent3>
      <a:accent4>
        <a:srgbClr val="810D70"/>
      </a:accent4>
      <a:accent5>
        <a:srgbClr val="A3218E"/>
      </a:accent5>
      <a:accent6>
        <a:srgbClr val="BC7EB1"/>
      </a:accent6>
      <a:hlink>
        <a:srgbClr val="0000FF"/>
      </a:hlink>
      <a:folHlink>
        <a:srgbClr val="80008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FD92129372B5488BC7B5B4244F3062" ma:contentTypeVersion="3" ma:contentTypeDescription="Create a new document." ma:contentTypeScope="" ma:versionID="df096cc5cc3cdecf0f282959ca00ba94">
  <xsd:schema xmlns:xsd="http://www.w3.org/2001/XMLSchema" xmlns:xs="http://www.w3.org/2001/XMLSchema" xmlns:p="http://schemas.microsoft.com/office/2006/metadata/properties" xmlns:ns2="28a3cecc-fe29-4d8c-9745-0f2a2e287d34" targetNamespace="http://schemas.microsoft.com/office/2006/metadata/properties" ma:root="true" ma:fieldsID="74348d56eabbf11df47ca8229b28fd8d" ns2:_="">
    <xsd:import namespace="28a3cecc-fe29-4d8c-9745-0f2a2e287d3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a3cecc-fe29-4d8c-9745-0f2a2e287d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AC352D8-CA8C-4A71-B021-CDDB644064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a3cecc-fe29-4d8c-9745-0f2a2e287d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0B7414-01CE-4D60-A618-EF7BE14B58F8}">
  <ds:schemaRefs>
    <ds:schemaRef ds:uri="http://schemas.microsoft.com/sharepoint/v3/contenttype/forms"/>
  </ds:schemaRefs>
</ds:datastoreItem>
</file>

<file path=customXml/itemProps3.xml><?xml version="1.0" encoding="utf-8"?>
<ds:datastoreItem xmlns:ds="http://schemas.openxmlformats.org/officeDocument/2006/customXml" ds:itemID="{44BD663B-9F39-4541-B61E-DD856A475B4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111</TotalTime>
  <Words>750</Words>
  <Application>Microsoft Office PowerPoint</Application>
  <PresentationFormat>On-screen Show (4:3)</PresentationFormat>
  <Paragraphs>162</Paragraphs>
  <Slides>15</Slides>
  <Notes>13</Notes>
  <HiddenSlides>0</HiddenSlides>
  <MMClips>0</MMClips>
  <ScaleCrop>false</ScaleCrop>
  <HeadingPairs>
    <vt:vector size="4" baseType="variant">
      <vt:variant>
        <vt:lpstr>Theme</vt:lpstr>
      </vt:variant>
      <vt:variant>
        <vt:i4>2</vt:i4>
      </vt:variant>
      <vt:variant>
        <vt:lpstr>Slide Titles</vt:lpstr>
      </vt:variant>
      <vt:variant>
        <vt:i4>15</vt:i4>
      </vt:variant>
    </vt:vector>
  </HeadingPairs>
  <TitlesOfParts>
    <vt:vector size="17" baseType="lpstr">
      <vt:lpstr>Office Theme</vt:lpstr>
      <vt:lpstr>1_Office Theme</vt:lpstr>
      <vt:lpstr>The public sector and public sector governance</vt:lpstr>
      <vt:lpstr>The questions</vt:lpstr>
      <vt:lpstr>What is the State? Who acts for it?</vt:lpstr>
      <vt:lpstr>The public sector</vt:lpstr>
      <vt:lpstr>The public sector</vt:lpstr>
      <vt:lpstr>The public sector</vt:lpstr>
      <vt:lpstr>Machinery of government</vt:lpstr>
      <vt:lpstr>Machinery of government</vt:lpstr>
      <vt:lpstr>Public sector accountability</vt:lpstr>
      <vt:lpstr>Public sector accountability</vt:lpstr>
      <vt:lpstr>Public sector policies (1)</vt:lpstr>
      <vt:lpstr>Public sector policies (2)</vt:lpstr>
      <vt:lpstr>Conclusion (1)</vt:lpstr>
      <vt:lpstr>Conclusion (2)</vt:lpstr>
      <vt:lpstr>Questions?</vt:lpstr>
    </vt:vector>
  </TitlesOfParts>
  <Company>Victorian Government Solicitor's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public sector and public sector governance</dc:title>
  <dc:creator>Victorian Government Solicitor's Office</dc:creator>
  <cp:lastModifiedBy>Victorian Government Solicitor's Office</cp:lastModifiedBy>
  <cp:revision>146</cp:revision>
  <dcterms:created xsi:type="dcterms:W3CDTF">2020-06-19T04:23:32Z</dcterms:created>
  <dcterms:modified xsi:type="dcterms:W3CDTF">2025-10-12T03:56:54Z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0x010100BFFD92129372B5488BC7B5B4244F3062</vt:lpwstr>
  </property>
  <property fmtid="{D5CDD505-2E9C-101B-9397-08002B2CF9AE}" pid="3" name="MSIP_Label_18f5e526-f483-4eec-a34d-239dfc5eea45_Enabled">
    <vt:lpwstr>true</vt:lpwstr>
  </property>
  <property fmtid="{D5CDD505-2E9C-101B-9397-08002B2CF9AE}" pid="4" name="MSIP_Label_18f5e526-f483-4eec-a34d-239dfc5eea45_SetDate">
    <vt:lpwstr>2025-05-09T08:38:24Z</vt:lpwstr>
  </property>
  <property fmtid="{D5CDD505-2E9C-101B-9397-08002B2CF9AE}" pid="5" name="MSIP_Label_18f5e526-f483-4eec-a34d-239dfc5eea45_Method">
    <vt:lpwstr>Standard</vt:lpwstr>
  </property>
  <property fmtid="{D5CDD505-2E9C-101B-9397-08002B2CF9AE}" pid="6" name="MSIP_Label_18f5e526-f483-4eec-a34d-239dfc5eea45_Name">
    <vt:lpwstr>Official</vt:lpwstr>
  </property>
  <property fmtid="{D5CDD505-2E9C-101B-9397-08002B2CF9AE}" pid="7" name="MSIP_Label_18f5e526-f483-4eec-a34d-239dfc5eea45_SiteId">
    <vt:lpwstr>e6f02add-10c6-4f3c-b127-89b103eede5a</vt:lpwstr>
  </property>
  <property fmtid="{D5CDD505-2E9C-101B-9397-08002B2CF9AE}" pid="8" name="MSIP_Label_18f5e526-f483-4eec-a34d-239dfc5eea45_ActionId">
    <vt:lpwstr>a6f4e3b4-72b6-4d85-8561-6cf420f3aad3</vt:lpwstr>
  </property>
  <property fmtid="{D5CDD505-2E9C-101B-9397-08002B2CF9AE}" pid="9" name="MSIP_Label_18f5e526-f483-4eec-a34d-239dfc5eea45_ContentBits">
    <vt:lpwstr>3</vt:lpwstr>
  </property>
  <property fmtid="{D5CDD505-2E9C-101B-9397-08002B2CF9AE}" pid="10" name="MSIP_Label_18f5e526-f483-4eec-a34d-239dfc5eea45_Tag">
    <vt:lpwstr>10, 3, 0, 2</vt:lpwstr>
  </property>
  <property fmtid="{D5CDD505-2E9C-101B-9397-08002B2CF9AE}" pid="11" name="ClassificationContentMarkingFooterLocations">
    <vt:lpwstr>Office Theme:10\1_Office Theme:10</vt:lpwstr>
  </property>
  <property fmtid="{D5CDD505-2E9C-101B-9397-08002B2CF9AE}" pid="12" name="ClassificationContentMarkingFooterText">
    <vt:lpwstr>OFFICIAL</vt:lpwstr>
  </property>
  <property fmtid="{D5CDD505-2E9C-101B-9397-08002B2CF9AE}" pid="13" name="ClassificationContentMarkingHeaderLocations">
    <vt:lpwstr>Office Theme:9\1_Office Theme:9</vt:lpwstr>
  </property>
  <property fmtid="{D5CDD505-2E9C-101B-9397-08002B2CF9AE}" pid="14" name="ClassificationContentMarkingHeaderText">
    <vt:lpwstr>OFFICIAL</vt:lpwstr>
  </property>
</Properties>
</file>