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38"/>
  </p:notesMasterIdLst>
  <p:sldIdLst>
    <p:sldId id="257" r:id="rId6"/>
    <p:sldId id="259" r:id="rId7"/>
    <p:sldId id="258" r:id="rId8"/>
    <p:sldId id="260" r:id="rId9"/>
    <p:sldId id="261" r:id="rId10"/>
    <p:sldId id="262" r:id="rId11"/>
    <p:sldId id="263" r:id="rId12"/>
    <p:sldId id="264" r:id="rId13"/>
    <p:sldId id="265" r:id="rId14"/>
    <p:sldId id="267" r:id="rId15"/>
    <p:sldId id="268" r:id="rId16"/>
    <p:sldId id="299" r:id="rId17"/>
    <p:sldId id="298" r:id="rId18"/>
    <p:sldId id="270" r:id="rId19"/>
    <p:sldId id="271" r:id="rId20"/>
    <p:sldId id="296" r:id="rId21"/>
    <p:sldId id="275" r:id="rId22"/>
    <p:sldId id="277" r:id="rId23"/>
    <p:sldId id="278" r:id="rId24"/>
    <p:sldId id="279" r:id="rId25"/>
    <p:sldId id="300" r:id="rId26"/>
    <p:sldId id="281" r:id="rId27"/>
    <p:sldId id="282" r:id="rId28"/>
    <p:sldId id="283" r:id="rId29"/>
    <p:sldId id="288" r:id="rId30"/>
    <p:sldId id="301" r:id="rId31"/>
    <p:sldId id="302" r:id="rId32"/>
    <p:sldId id="303" r:id="rId33"/>
    <p:sldId id="284" r:id="rId34"/>
    <p:sldId id="291" r:id="rId35"/>
    <p:sldId id="292" r:id="rId36"/>
    <p:sldId id="293" r:id="rId37"/>
  </p:sldIdLst>
  <p:sldSz cx="9144000" cy="6858000" type="screen4x3"/>
  <p:notesSz cx="6797675" cy="9926638"/>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5606" autoAdjust="0"/>
  </p:normalViewPr>
  <p:slideViewPr>
    <p:cSldViewPr snapToGrid="0">
      <p:cViewPr varScale="1">
        <p:scale>
          <a:sx n="107" d="100"/>
          <a:sy n="107" d="100"/>
        </p:scale>
        <p:origin x="1770" y="9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1A817D5-EE70-46FF-9937-C11EBDF56322}" type="datetimeFigureOut">
              <a:rPr lang="en-AU" smtClean="0"/>
              <a:t>13/10/2025</a:t>
            </a:fld>
            <a:endParaRPr lang="en-AU"/>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E585242-DB37-4E74-BFD4-4C7E58EEF056}" type="slidenum">
              <a:rPr lang="en-AU" smtClean="0"/>
              <a:t>‹#›</a:t>
            </a:fld>
            <a:endParaRPr lang="en-AU"/>
          </a:p>
        </p:txBody>
      </p:sp>
    </p:spTree>
    <p:extLst>
      <p:ext uri="{BB962C8B-B14F-4D97-AF65-F5344CB8AC3E}">
        <p14:creationId xmlns:p14="http://schemas.microsoft.com/office/powerpoint/2010/main" val="2239461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44593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E585242-DB37-4E74-BFD4-4C7E58EEF056}" type="slidenum">
              <a:rPr lang="en-AU" smtClean="0"/>
              <a:t>11</a:t>
            </a:fld>
            <a:endParaRPr lang="en-AU"/>
          </a:p>
        </p:txBody>
      </p:sp>
    </p:spTree>
    <p:extLst>
      <p:ext uri="{BB962C8B-B14F-4D97-AF65-F5344CB8AC3E}">
        <p14:creationId xmlns:p14="http://schemas.microsoft.com/office/powerpoint/2010/main" val="2686630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A444A-1164-444A-86D2-78B49292E803}" type="datetimeFigureOut">
              <a:rPr lang="en-AU" smtClean="0"/>
              <a:t>13/10/2025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8BC7C47-3F57-4275-AE25-2DA9E90DEE34}" type="slidenum">
              <a:rPr lang="en-AU" smtClean="0"/>
              <a:t>‹#›</a:t>
            </a:fld>
            <a:endParaRPr lang="en-AU"/>
          </a:p>
        </p:txBody>
      </p:sp>
    </p:spTree>
    <p:extLst>
      <p:ext uri="{BB962C8B-B14F-4D97-AF65-F5344CB8AC3E}">
        <p14:creationId xmlns:p14="http://schemas.microsoft.com/office/powerpoint/2010/main" val="2796917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BA444A-1164-444A-86D2-78B49292E803}" type="datetimeFigureOut">
              <a:rPr lang="en-AU" smtClean="0"/>
              <a:t>13/10/2025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8BC7C47-3F57-4275-AE25-2DA9E90DEE34}" type="slidenum">
              <a:rPr lang="en-AU" smtClean="0"/>
              <a:t>‹#›</a:t>
            </a:fld>
            <a:endParaRPr lang="en-AU"/>
          </a:p>
        </p:txBody>
      </p:sp>
    </p:spTree>
    <p:extLst>
      <p:ext uri="{BB962C8B-B14F-4D97-AF65-F5344CB8AC3E}">
        <p14:creationId xmlns:p14="http://schemas.microsoft.com/office/powerpoint/2010/main" val="399510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BA444A-1164-444A-86D2-78B49292E803}" type="datetimeFigureOut">
              <a:rPr lang="en-AU" smtClean="0"/>
              <a:t>13/10/2025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8BC7C47-3F57-4275-AE25-2DA9E90DEE34}" type="slidenum">
              <a:rPr lang="en-AU" smtClean="0"/>
              <a:t>‹#›</a:t>
            </a:fld>
            <a:endParaRPr lang="en-AU"/>
          </a:p>
        </p:txBody>
      </p:sp>
    </p:spTree>
    <p:extLst>
      <p:ext uri="{BB962C8B-B14F-4D97-AF65-F5344CB8AC3E}">
        <p14:creationId xmlns:p14="http://schemas.microsoft.com/office/powerpoint/2010/main" val="2133011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ssion title">
    <p:spTree>
      <p:nvGrpSpPr>
        <p:cNvPr id="1" name=""/>
        <p:cNvGrpSpPr/>
        <p:nvPr/>
      </p:nvGrpSpPr>
      <p:grpSpPr>
        <a:xfrm>
          <a:off x="0" y="0"/>
          <a:ext cx="0" cy="0"/>
          <a:chOff x="0" y="0"/>
          <a:chExt cx="0" cy="0"/>
        </a:xfrm>
      </p:grpSpPr>
      <p:sp>
        <p:nvSpPr>
          <p:cNvPr id="7" name="Rectangle 6"/>
          <p:cNvSpPr/>
          <p:nvPr userDrawn="1"/>
        </p:nvSpPr>
        <p:spPr>
          <a:xfrm>
            <a:off x="0" y="4932831"/>
            <a:ext cx="9144000" cy="1925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Parallelogram 7"/>
          <p:cNvSpPr/>
          <p:nvPr userDrawn="1"/>
        </p:nvSpPr>
        <p:spPr>
          <a:xfrm>
            <a:off x="4669788" y="4459116"/>
            <a:ext cx="4599324" cy="2426295"/>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arallelogram 8"/>
          <p:cNvSpPr/>
          <p:nvPr userDrawn="1"/>
        </p:nvSpPr>
        <p:spPr>
          <a:xfrm>
            <a:off x="6672901" y="4081458"/>
            <a:ext cx="2683763" cy="279217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itle 1"/>
          <p:cNvSpPr>
            <a:spLocks noGrp="1"/>
          </p:cNvSpPr>
          <p:nvPr>
            <p:ph type="title"/>
          </p:nvPr>
        </p:nvSpPr>
        <p:spPr>
          <a:xfrm>
            <a:off x="560556" y="5477544"/>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232386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628650" y="1825625"/>
            <a:ext cx="7886700" cy="4351338"/>
          </a:xfrm>
          <a:prstGeom prst="rect">
            <a:avLst/>
          </a:prstGeom>
        </p:spPr>
        <p:txBody>
          <a:bodyPr/>
          <a:lstStyle>
            <a:lvl1pPr>
              <a:defRPr>
                <a:latin typeface="Segoe UI Light" panose="020B0502040204020203" pitchFamily="34" charset="0"/>
              </a:defRPr>
            </a:lvl1pPr>
            <a:lvl2pPr>
              <a:defRPr>
                <a:latin typeface="Segoe UI Light" panose="020B0502040204020203" pitchFamily="34" charset="0"/>
              </a:defRPr>
            </a:lvl2pPr>
            <a:lvl3pPr>
              <a:defRPr>
                <a:latin typeface="Segoe UI Light" panose="020B0502040204020203" pitchFamily="34" charset="0"/>
              </a:defRPr>
            </a:lvl3pPr>
            <a:lvl4pPr>
              <a:defRPr>
                <a:latin typeface="Segoe UI Light" panose="020B0502040204020203" pitchFamily="34" charset="0"/>
              </a:defRPr>
            </a:lvl4pPr>
            <a:lvl5pPr>
              <a:defRPr>
                <a:latin typeface="Segoe UI Light"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471944"/>
            <a:ext cx="9144000" cy="835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lelogram 8"/>
          <p:cNvSpPr/>
          <p:nvPr userDrawn="1"/>
        </p:nvSpPr>
        <p:spPr>
          <a:xfrm>
            <a:off x="6528620" y="471943"/>
            <a:ext cx="2045110" cy="1078863"/>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7315201" y="471944"/>
            <a:ext cx="1258529" cy="124155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12" name="Title 1"/>
          <p:cNvSpPr txBox="1">
            <a:spLocks/>
          </p:cNvSpPr>
          <p:nvPr userDrawn="1"/>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13" name="Title 1"/>
          <p:cNvSpPr>
            <a:spLocks noGrp="1"/>
          </p:cNvSpPr>
          <p:nvPr>
            <p:ph type="title"/>
          </p:nvPr>
        </p:nvSpPr>
        <p:spPr>
          <a:xfrm>
            <a:off x="628650" y="471943"/>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323915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ssion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628650" y="1825625"/>
            <a:ext cx="7886700" cy="4351338"/>
          </a:xfrm>
          <a:prstGeom prst="rect">
            <a:avLst/>
          </a:prstGeom>
        </p:spPr>
        <p:txBody>
          <a:bodyPr/>
          <a:lstStyle>
            <a:lvl1pPr>
              <a:defRPr>
                <a:latin typeface="Segoe UI Light" panose="020B0502040204020203" pitchFamily="34" charset="0"/>
              </a:defRPr>
            </a:lvl1pPr>
            <a:lvl2pPr>
              <a:defRPr>
                <a:latin typeface="Segoe UI Light" panose="020B0502040204020203" pitchFamily="34" charset="0"/>
              </a:defRPr>
            </a:lvl2pPr>
            <a:lvl3pPr>
              <a:defRPr>
                <a:latin typeface="Segoe UI Light" panose="020B0502040204020203" pitchFamily="34" charset="0"/>
              </a:defRPr>
            </a:lvl3pPr>
            <a:lvl4pPr>
              <a:defRPr>
                <a:latin typeface="Segoe UI Light" panose="020B0502040204020203" pitchFamily="34" charset="0"/>
              </a:defRPr>
            </a:lvl4pPr>
            <a:lvl5pPr>
              <a:defRPr>
                <a:latin typeface="Segoe UI Light"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471944"/>
            <a:ext cx="9144000" cy="835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lelogram 8"/>
          <p:cNvSpPr/>
          <p:nvPr userDrawn="1"/>
        </p:nvSpPr>
        <p:spPr>
          <a:xfrm>
            <a:off x="6528620" y="471943"/>
            <a:ext cx="2045110" cy="1078863"/>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7315201" y="471944"/>
            <a:ext cx="1258529" cy="124155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12" name="Title 1"/>
          <p:cNvSpPr txBox="1">
            <a:spLocks/>
          </p:cNvSpPr>
          <p:nvPr userDrawn="1"/>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13" name="Title 1"/>
          <p:cNvSpPr>
            <a:spLocks noGrp="1"/>
          </p:cNvSpPr>
          <p:nvPr>
            <p:ph type="title"/>
          </p:nvPr>
        </p:nvSpPr>
        <p:spPr>
          <a:xfrm>
            <a:off x="628650" y="471943"/>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411196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A444A-1164-444A-86D2-78B49292E803}" type="datetimeFigureOut">
              <a:rPr lang="en-AU" smtClean="0"/>
              <a:t>13/10/2025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8BC7C47-3F57-4275-AE25-2DA9E90DEE34}" type="slidenum">
              <a:rPr lang="en-AU" smtClean="0"/>
              <a:t>‹#›</a:t>
            </a:fld>
            <a:endParaRPr lang="en-AU"/>
          </a:p>
        </p:txBody>
      </p:sp>
    </p:spTree>
    <p:extLst>
      <p:ext uri="{BB962C8B-B14F-4D97-AF65-F5344CB8AC3E}">
        <p14:creationId xmlns:p14="http://schemas.microsoft.com/office/powerpoint/2010/main" val="4111002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BA444A-1164-444A-86D2-78B49292E803}" type="datetimeFigureOut">
              <a:rPr lang="en-AU" smtClean="0"/>
              <a:t>13/10/2025</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BC7C47-3F57-4275-AE25-2DA9E90DEE34}" type="slidenum">
              <a:rPr lang="en-AU" smtClean="0"/>
              <a:t>‹#›</a:t>
            </a:fld>
            <a:endParaRPr lang="en-AU"/>
          </a:p>
        </p:txBody>
      </p:sp>
      <p:sp>
        <p:nvSpPr>
          <p:cNvPr id="9" name="TextBox 8">
            <a:extLst>
              <a:ext uri="{FF2B5EF4-FFF2-40B4-BE49-F238E27FC236}">
                <a16:creationId xmlns:a16="http://schemas.microsoft.com/office/drawing/2014/main" id="{E20D2108-D3EA-0F46-A1DA-45E6CBA33780}"/>
              </a:ext>
            </a:extLst>
          </p:cNvPr>
          <p:cNvSpPr txBox="1"/>
          <p:nvPr userDrawn="1">
            <p:extLst>
              <p:ext uri="{1162E1C5-73C7-4A58-AE30-91384D911F3F}">
                <p184:classification xmlns:p184="http://schemas.microsoft.com/office/powerpoint/2018/4/main" val="hdr"/>
              </p:ext>
            </p:extLst>
          </p:nvPr>
        </p:nvSpPr>
        <p:spPr>
          <a:xfrm>
            <a:off x="4251325" y="63500"/>
            <a:ext cx="681038" cy="213360"/>
          </a:xfrm>
          <a:prstGeom prst="rect">
            <a:avLst/>
          </a:prstGeom>
        </p:spPr>
        <p:txBody>
          <a:bodyPr horzOverflow="overflow" lIns="0" tIns="0" rIns="0" bIns="0">
            <a:spAutoFit/>
          </a:bodyPr>
          <a:lstStyle/>
          <a:p>
            <a:pPr algn="l"/>
            <a:r>
              <a:rPr lang="en-AU" sz="1400">
                <a:solidFill>
                  <a:srgbClr val="A80000"/>
                </a:solidFill>
                <a:latin typeface="Calibri" panose="020F0502020204030204" pitchFamily="34" charset="0"/>
                <a:cs typeface="Calibri" panose="020F0502020204030204" pitchFamily="34" charset="0"/>
              </a:rPr>
              <a:t>OFFICIAL</a:t>
            </a:r>
          </a:p>
        </p:txBody>
      </p:sp>
      <p:sp>
        <p:nvSpPr>
          <p:cNvPr id="10" name="TextBox 9">
            <a:extLst>
              <a:ext uri="{FF2B5EF4-FFF2-40B4-BE49-F238E27FC236}">
                <a16:creationId xmlns:a16="http://schemas.microsoft.com/office/drawing/2014/main" id="{F4682320-0B3C-7E1E-D3F5-B57A2178BAFB}"/>
              </a:ext>
            </a:extLst>
          </p:cNvPr>
          <p:cNvSpPr txBox="1"/>
          <p:nvPr userDrawn="1">
            <p:extLst>
              <p:ext uri="{1162E1C5-73C7-4A58-AE30-91384D911F3F}">
                <p184:classification xmlns:p184="http://schemas.microsoft.com/office/powerpoint/2018/4/main" val="ftr"/>
              </p:ext>
            </p:extLst>
          </p:nvPr>
        </p:nvSpPr>
        <p:spPr>
          <a:xfrm>
            <a:off x="4341813" y="6642100"/>
            <a:ext cx="488950" cy="152400"/>
          </a:xfrm>
          <a:prstGeom prst="rect">
            <a:avLst/>
          </a:prstGeom>
        </p:spPr>
        <p:txBody>
          <a:bodyPr horzOverflow="overflow" lIns="0" tIns="0" rIns="0" bIns="0">
            <a:spAutoFit/>
          </a:bodyPr>
          <a:lstStyle/>
          <a:p>
            <a:pPr algn="l"/>
            <a:r>
              <a:rPr lang="en-AU" sz="1000">
                <a:solidFill>
                  <a:srgbClr val="A8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475856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9" r:id="rId6"/>
    <p:sldLayoutId id="214748368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f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jpg"/><Relationship Id="rId2" Type="http://schemas.openxmlformats.org/officeDocument/2006/relationships/image" Target="../media/image31.jpg"/><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285252" y="5280897"/>
            <a:ext cx="4412008" cy="835742"/>
          </a:xfrm>
        </p:spPr>
        <p:txBody>
          <a:bodyPr/>
          <a:lstStyle/>
          <a:p>
            <a:r>
              <a:rPr lang="en-AU" dirty="0"/>
              <a:t>The Government, its branches and you</a:t>
            </a:r>
          </a:p>
        </p:txBody>
      </p:sp>
      <p:sp>
        <p:nvSpPr>
          <p:cNvPr id="7" name="Title 2"/>
          <p:cNvSpPr txBox="1">
            <a:spLocks/>
          </p:cNvSpPr>
          <p:nvPr/>
        </p:nvSpPr>
        <p:spPr>
          <a:xfrm>
            <a:off x="285251" y="6184489"/>
            <a:ext cx="5684601" cy="551583"/>
          </a:xfrm>
          <a:prstGeom prst="rect">
            <a:avLst/>
          </a:prstGeom>
        </p:spPr>
        <p:txBody>
          <a:bodyPr anchor="ctr" anchorCtr="0">
            <a:noAutofit/>
          </a:bodyPr>
          <a:lstStyle>
            <a:lvl1pPr algn="l" defTabSz="914400" rtl="0" eaLnBrk="1" latinLnBrk="0" hangingPunct="1">
              <a:lnSpc>
                <a:spcPct val="90000"/>
              </a:lnSpc>
              <a:spcBef>
                <a:spcPct val="0"/>
              </a:spcBef>
              <a:buNone/>
              <a:defRPr sz="3600" kern="1200" baseline="0">
                <a:solidFill>
                  <a:schemeClr val="bg1"/>
                </a:solidFill>
                <a:latin typeface="Segoe UI Light" panose="020B0502040204020203" pitchFamily="34" charset="0"/>
                <a:ea typeface="+mj-ea"/>
                <a:cs typeface="+mj-cs"/>
              </a:defRPr>
            </a:lvl1pPr>
          </a:lstStyle>
          <a:p>
            <a:pPr lvl="0">
              <a:defRPr/>
            </a:pPr>
            <a:r>
              <a:rPr lang="en-AU" sz="2000" dirty="0">
                <a:solidFill>
                  <a:prstClr val="white"/>
                </a:solidFill>
              </a:rPr>
              <a:t>Madeline White, Senior</a:t>
            </a:r>
            <a:r>
              <a:rPr kumimoji="0" lang="en-AU" sz="20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 Solicitor</a:t>
            </a:r>
          </a:p>
        </p:txBody>
      </p:sp>
      <p:sp>
        <p:nvSpPr>
          <p:cNvPr id="2" name="TextBox 1"/>
          <p:cNvSpPr txBox="1"/>
          <p:nvPr/>
        </p:nvSpPr>
        <p:spPr>
          <a:xfrm>
            <a:off x="6772940" y="6382634"/>
            <a:ext cx="2315855" cy="400110"/>
          </a:xfrm>
          <a:prstGeom prst="rect">
            <a:avLst/>
          </a:prstGeom>
          <a:noFill/>
        </p:spPr>
        <p:txBody>
          <a:bodyPr wrap="square" rtlCol="0">
            <a:spAutoFit/>
          </a:bodyPr>
          <a:lstStyle/>
          <a:p>
            <a:r>
              <a:rPr lang="en-AU" sz="2000" dirty="0">
                <a:solidFill>
                  <a:prstClr val="white"/>
                </a:solidFill>
                <a:latin typeface="Segoe UI Light" panose="020B0502040204020203" pitchFamily="34" charset="0"/>
                <a:ea typeface="+mj-ea"/>
                <a:cs typeface="+mj-cs"/>
              </a:rPr>
              <a:t>October 2025 </a:t>
            </a:r>
          </a:p>
        </p:txBody>
      </p:sp>
    </p:spTree>
    <p:extLst>
      <p:ext uri="{BB962C8B-B14F-4D97-AF65-F5344CB8AC3E}">
        <p14:creationId xmlns:p14="http://schemas.microsoft.com/office/powerpoint/2010/main" val="4048115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Federal system</a:t>
            </a:r>
            <a:endParaRPr lang="en-AU" dirty="0"/>
          </a:p>
        </p:txBody>
      </p:sp>
      <p:sp>
        <p:nvSpPr>
          <p:cNvPr id="7"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63" y="2367001"/>
            <a:ext cx="3541308" cy="2760547"/>
          </a:xfrm>
          <a:prstGeom prst="rect">
            <a:avLst/>
          </a:prstGeom>
        </p:spPr>
      </p:pic>
      <p:pic>
        <p:nvPicPr>
          <p:cNvPr id="4" name="Picture 3"/>
          <p:cNvPicPr>
            <a:picLocks noChangeAspect="1"/>
          </p:cNvPicPr>
          <p:nvPr/>
        </p:nvPicPr>
        <p:blipFill>
          <a:blip r:embed="rId3"/>
          <a:stretch>
            <a:fillRect/>
          </a:stretch>
        </p:blipFill>
        <p:spPr>
          <a:xfrm>
            <a:off x="4824418" y="2367001"/>
            <a:ext cx="3458288" cy="2748104"/>
          </a:xfrm>
          <a:prstGeom prst="rect">
            <a:avLst/>
          </a:prstGeom>
        </p:spPr>
      </p:pic>
    </p:spTree>
    <p:extLst>
      <p:ext uri="{BB962C8B-B14F-4D97-AF65-F5344CB8AC3E}">
        <p14:creationId xmlns:p14="http://schemas.microsoft.com/office/powerpoint/2010/main" val="2654629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8650" y="1850647"/>
            <a:ext cx="7450638" cy="4120373"/>
          </a:xfrm>
        </p:spPr>
        <p:txBody>
          <a:bodyPr/>
          <a:lstStyle/>
          <a:p>
            <a:pPr marL="0" indent="0">
              <a:buNone/>
            </a:pPr>
            <a:r>
              <a:rPr lang="en-US" dirty="0"/>
              <a:t>The Commonwealth: </a:t>
            </a:r>
          </a:p>
          <a:p>
            <a:pPr marL="0" indent="0">
              <a:buNone/>
            </a:pPr>
            <a:r>
              <a:rPr lang="en-US" sz="2400" dirty="0"/>
              <a:t>limited legislative power</a:t>
            </a:r>
            <a:br>
              <a:rPr lang="en-US" sz="2400" dirty="0"/>
            </a:br>
            <a:endParaRPr lang="en-US" sz="2400" dirty="0"/>
          </a:p>
          <a:p>
            <a:pPr marL="0" indent="0">
              <a:spcBef>
                <a:spcPts val="0"/>
              </a:spcBef>
              <a:buNone/>
            </a:pPr>
            <a:br>
              <a:rPr lang="en-US" sz="2400" dirty="0"/>
            </a:br>
            <a:endParaRPr lang="en-US" sz="2400" dirty="0"/>
          </a:p>
          <a:p>
            <a:pPr marL="0" indent="0">
              <a:buNone/>
            </a:pPr>
            <a:endParaRPr lang="en-AU" dirty="0"/>
          </a:p>
        </p:txBody>
      </p:sp>
      <p:sp>
        <p:nvSpPr>
          <p:cNvPr id="2" name="Title 1"/>
          <p:cNvSpPr>
            <a:spLocks noGrp="1"/>
          </p:cNvSpPr>
          <p:nvPr>
            <p:ph type="title"/>
          </p:nvPr>
        </p:nvSpPr>
        <p:spPr>
          <a:xfrm>
            <a:off x="381539" y="458415"/>
            <a:ext cx="7300325" cy="835742"/>
          </a:xfrm>
        </p:spPr>
        <p:txBody>
          <a:bodyPr/>
          <a:lstStyle/>
          <a:p>
            <a:r>
              <a:rPr lang="en-US" dirty="0"/>
              <a:t>Federal system -</a:t>
            </a:r>
            <a:r>
              <a:rPr lang="en-US" sz="2400" i="1" dirty="0"/>
              <a:t>Division of legislative power</a:t>
            </a:r>
            <a:endParaRPr lang="en-AU" sz="2400" i="1" dirty="0"/>
          </a:p>
        </p:txBody>
      </p:sp>
      <p:pic>
        <p:nvPicPr>
          <p:cNvPr id="6" name="Picture 5"/>
          <p:cNvPicPr>
            <a:picLocks noChangeAspect="1"/>
          </p:cNvPicPr>
          <p:nvPr/>
        </p:nvPicPr>
        <p:blipFill>
          <a:blip r:embed="rId3"/>
          <a:stretch>
            <a:fillRect/>
          </a:stretch>
        </p:blipFill>
        <p:spPr>
          <a:xfrm>
            <a:off x="4409465" y="1945535"/>
            <a:ext cx="4295859" cy="1879438"/>
          </a:xfrm>
          <a:prstGeom prst="rect">
            <a:avLst/>
          </a:prstGeom>
        </p:spPr>
      </p:pic>
      <p:pic>
        <p:nvPicPr>
          <p:cNvPr id="8" name="Picture 7"/>
          <p:cNvPicPr>
            <a:picLocks noChangeAspect="1"/>
          </p:cNvPicPr>
          <p:nvPr/>
        </p:nvPicPr>
        <p:blipFill>
          <a:blip r:embed="rId4"/>
          <a:stretch>
            <a:fillRect/>
          </a:stretch>
        </p:blipFill>
        <p:spPr>
          <a:xfrm>
            <a:off x="2210496" y="4261313"/>
            <a:ext cx="2080923" cy="1538767"/>
          </a:xfrm>
          <a:prstGeom prst="rect">
            <a:avLst/>
          </a:prstGeom>
        </p:spPr>
      </p:pic>
      <p:pic>
        <p:nvPicPr>
          <p:cNvPr id="9" name="Picture 8"/>
          <p:cNvPicPr>
            <a:picLocks noChangeAspect="1"/>
          </p:cNvPicPr>
          <p:nvPr/>
        </p:nvPicPr>
        <p:blipFill>
          <a:blip r:embed="rId5"/>
          <a:stretch>
            <a:fillRect/>
          </a:stretch>
        </p:blipFill>
        <p:spPr>
          <a:xfrm>
            <a:off x="851258" y="4448519"/>
            <a:ext cx="1207268" cy="1046967"/>
          </a:xfrm>
          <a:prstGeom prst="rect">
            <a:avLst/>
          </a:prstGeom>
        </p:spPr>
      </p:pic>
      <p:pic>
        <p:nvPicPr>
          <p:cNvPr id="11" name="Picture 10"/>
          <p:cNvPicPr>
            <a:picLocks noChangeAspect="1"/>
          </p:cNvPicPr>
          <p:nvPr/>
        </p:nvPicPr>
        <p:blipFill rotWithShape="1">
          <a:blip r:embed="rId6"/>
          <a:srcRect b="11664"/>
          <a:stretch/>
        </p:blipFill>
        <p:spPr>
          <a:xfrm>
            <a:off x="6375881" y="4275773"/>
            <a:ext cx="1305983" cy="1244447"/>
          </a:xfrm>
          <a:prstGeom prst="rect">
            <a:avLst/>
          </a:prstGeom>
        </p:spPr>
      </p:pic>
      <p:pic>
        <p:nvPicPr>
          <p:cNvPr id="12" name="Picture 11"/>
          <p:cNvPicPr>
            <a:picLocks noChangeAspect="1"/>
          </p:cNvPicPr>
          <p:nvPr/>
        </p:nvPicPr>
        <p:blipFill>
          <a:blip r:embed="rId7"/>
          <a:stretch>
            <a:fillRect/>
          </a:stretch>
        </p:blipFill>
        <p:spPr>
          <a:xfrm>
            <a:off x="798465" y="5626172"/>
            <a:ext cx="1048777" cy="1044116"/>
          </a:xfrm>
          <a:prstGeom prst="rect">
            <a:avLst/>
          </a:prstGeom>
        </p:spPr>
      </p:pic>
      <p:pic>
        <p:nvPicPr>
          <p:cNvPr id="13" name="Picture 12"/>
          <p:cNvPicPr>
            <a:picLocks noChangeAspect="1"/>
          </p:cNvPicPr>
          <p:nvPr/>
        </p:nvPicPr>
        <p:blipFill>
          <a:blip r:embed="rId8"/>
          <a:stretch>
            <a:fillRect/>
          </a:stretch>
        </p:blipFill>
        <p:spPr>
          <a:xfrm>
            <a:off x="4409465" y="4583245"/>
            <a:ext cx="1664878" cy="941018"/>
          </a:xfrm>
          <a:prstGeom prst="rect">
            <a:avLst/>
          </a:prstGeom>
        </p:spPr>
      </p:pic>
      <p:pic>
        <p:nvPicPr>
          <p:cNvPr id="14" name="Picture 13"/>
          <p:cNvPicPr>
            <a:picLocks noChangeAspect="1"/>
          </p:cNvPicPr>
          <p:nvPr/>
        </p:nvPicPr>
        <p:blipFill rotWithShape="1">
          <a:blip r:embed="rId9"/>
          <a:srcRect r="37262"/>
          <a:stretch/>
        </p:blipFill>
        <p:spPr>
          <a:xfrm>
            <a:off x="2725313" y="5679688"/>
            <a:ext cx="2880320" cy="990600"/>
          </a:xfrm>
          <a:prstGeom prst="rect">
            <a:avLst/>
          </a:prstGeom>
        </p:spPr>
      </p:pic>
      <p:sp>
        <p:nvSpPr>
          <p:cNvPr id="7" name="Rectangle 6"/>
          <p:cNvSpPr/>
          <p:nvPr/>
        </p:nvSpPr>
        <p:spPr>
          <a:xfrm>
            <a:off x="628650" y="3018281"/>
            <a:ext cx="4572000" cy="89255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Arial" panose="020B0604020202020204" pitchFamily="34" charset="0"/>
              </a:rPr>
              <a:t>The States: </a:t>
            </a:r>
            <a:br>
              <a:rPr kumimoji="0" lang="en-US"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Arial" panose="020B0604020202020204" pitchFamily="34" charset="0"/>
              </a:rPr>
            </a:br>
            <a:r>
              <a:rPr kumimoji="0" lang="en-US" sz="24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Arial" panose="020B0604020202020204" pitchFamily="34" charset="0"/>
              </a:rPr>
              <a:t>broad legislative power</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5"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4010079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0" y="2312893"/>
            <a:ext cx="6686550" cy="3864069"/>
          </a:xfrm>
        </p:spPr>
        <p:txBody>
          <a:bodyPr/>
          <a:lstStyle/>
          <a:p>
            <a:pPr marL="0" indent="0">
              <a:buNone/>
            </a:pPr>
            <a:r>
              <a:rPr lang="en-AU" dirty="0"/>
              <a:t>Responsible and representative government</a:t>
            </a:r>
          </a:p>
          <a:p>
            <a:pPr marL="0" indent="0">
              <a:buNone/>
            </a:pPr>
            <a:endParaRPr lang="en-AU" dirty="0"/>
          </a:p>
          <a:p>
            <a:pPr marL="0" indent="0">
              <a:buNone/>
            </a:pPr>
            <a:r>
              <a:rPr lang="en-AU" dirty="0"/>
              <a:t>	</a:t>
            </a:r>
            <a:br>
              <a:rPr lang="en-AU" dirty="0"/>
            </a:br>
            <a:r>
              <a:rPr lang="en-AU" dirty="0"/>
              <a:t>Separation of powers</a:t>
            </a:r>
          </a:p>
          <a:p>
            <a:endParaRPr lang="en-AU" dirty="0"/>
          </a:p>
        </p:txBody>
      </p:sp>
      <p:sp>
        <p:nvSpPr>
          <p:cNvPr id="4" name="Title 2"/>
          <p:cNvSpPr>
            <a:spLocks noGrp="1"/>
          </p:cNvSpPr>
          <p:nvPr>
            <p:ph type="title"/>
          </p:nvPr>
        </p:nvSpPr>
        <p:spPr>
          <a:xfrm>
            <a:off x="628650" y="471943"/>
            <a:ext cx="6834034" cy="835742"/>
          </a:xfrm>
        </p:spPr>
        <p:txBody>
          <a:bodyPr/>
          <a:lstStyle/>
          <a:p>
            <a:r>
              <a:rPr lang="en-AU" sz="3200" dirty="0"/>
              <a:t>Part 2 - </a:t>
            </a:r>
            <a:r>
              <a:rPr lang="en-AU" sz="2400" i="1" dirty="0"/>
              <a:t>Principles of our system of government</a:t>
            </a:r>
          </a:p>
        </p:txBody>
      </p:sp>
      <p:sp>
        <p:nvSpPr>
          <p:cNvPr id="5" name="10-Point Star 4"/>
          <p:cNvSpPr/>
          <p:nvPr/>
        </p:nvSpPr>
        <p:spPr>
          <a:xfrm>
            <a:off x="793647" y="2430233"/>
            <a:ext cx="667287" cy="626368"/>
          </a:xfrm>
          <a:prstGeom prst="star10">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1</a:t>
            </a:r>
            <a:endParaRPr kumimoji="0" lang="en-AU" sz="1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10-Point Star 5"/>
          <p:cNvSpPr/>
          <p:nvPr/>
        </p:nvSpPr>
        <p:spPr>
          <a:xfrm>
            <a:off x="793647" y="4061809"/>
            <a:ext cx="667287" cy="626368"/>
          </a:xfrm>
          <a:prstGeom prst="star10">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2</a:t>
            </a:r>
          </a:p>
        </p:txBody>
      </p:sp>
    </p:spTree>
    <p:extLst>
      <p:ext uri="{BB962C8B-B14F-4D97-AF65-F5344CB8AC3E}">
        <p14:creationId xmlns:p14="http://schemas.microsoft.com/office/powerpoint/2010/main" val="421287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71943"/>
            <a:ext cx="6496545" cy="835742"/>
          </a:xfrm>
        </p:spPr>
        <p:txBody>
          <a:bodyPr/>
          <a:lstStyle/>
          <a:p>
            <a:r>
              <a:rPr lang="en-US" dirty="0"/>
              <a:t>Responsible and representative</a:t>
            </a:r>
            <a:endParaRPr lang="en-AU" dirty="0"/>
          </a:p>
        </p:txBody>
      </p:sp>
      <p:sp>
        <p:nvSpPr>
          <p:cNvPr id="4" name="Vertical Scroll 3"/>
          <p:cNvSpPr/>
          <p:nvPr/>
        </p:nvSpPr>
        <p:spPr>
          <a:xfrm>
            <a:off x="3322148" y="3057948"/>
            <a:ext cx="2160240" cy="1728192"/>
          </a:xfrm>
          <a:prstGeom prst="verticalScroll">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The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Parliament</a:t>
            </a:r>
            <a:endParaRPr kumimoji="0" lang="en-AU" sz="24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Bevel 5"/>
          <p:cNvSpPr/>
          <p:nvPr/>
        </p:nvSpPr>
        <p:spPr>
          <a:xfrm>
            <a:off x="443239" y="3159820"/>
            <a:ext cx="1978520" cy="1474464"/>
          </a:xfrm>
          <a:prstGeom prst="beve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The Executive</a:t>
            </a:r>
            <a:endParaRPr kumimoji="0" lang="en-AU" sz="24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8" name="Right Arrow 17"/>
          <p:cNvSpPr/>
          <p:nvPr/>
        </p:nvSpPr>
        <p:spPr>
          <a:xfrm>
            <a:off x="2494734" y="3720190"/>
            <a:ext cx="978408" cy="28171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Arial"/>
            </a:endParaRPr>
          </a:p>
        </p:txBody>
      </p:sp>
      <p:sp>
        <p:nvSpPr>
          <p:cNvPr id="20" name="Right Arrow 19"/>
          <p:cNvSpPr/>
          <p:nvPr/>
        </p:nvSpPr>
        <p:spPr>
          <a:xfrm>
            <a:off x="5394346" y="3411977"/>
            <a:ext cx="978408" cy="28171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Arial"/>
            </a:endParaRPr>
          </a:p>
        </p:txBody>
      </p:sp>
      <p:sp>
        <p:nvSpPr>
          <p:cNvPr id="23" name="Left Arrow 22"/>
          <p:cNvSpPr/>
          <p:nvPr/>
        </p:nvSpPr>
        <p:spPr>
          <a:xfrm>
            <a:off x="5334172" y="4149652"/>
            <a:ext cx="978408" cy="484632"/>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elect</a:t>
            </a:r>
            <a:endParaRPr kumimoji="0" lang="en-AU" sz="18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6504"/>
          <a:stretch/>
        </p:blipFill>
        <p:spPr>
          <a:xfrm>
            <a:off x="6455557" y="3116428"/>
            <a:ext cx="2305538" cy="1291191"/>
          </a:xfrm>
          <a:prstGeom prst="rect">
            <a:avLst/>
          </a:prstGeom>
        </p:spPr>
      </p:pic>
      <p:sp>
        <p:nvSpPr>
          <p:cNvPr id="9" name="TextBox 8"/>
          <p:cNvSpPr txBox="1"/>
          <p:nvPr/>
        </p:nvSpPr>
        <p:spPr>
          <a:xfrm>
            <a:off x="6850440" y="4449618"/>
            <a:ext cx="151577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800" b="1" i="0" u="none" strike="noStrike" kern="1200" cap="small"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people</a:t>
            </a:r>
          </a:p>
        </p:txBody>
      </p:sp>
      <p:sp>
        <p:nvSpPr>
          <p:cNvPr id="13"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2075311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24000"/>
            <a:ext cx="7886700" cy="4652963"/>
          </a:xfrm>
        </p:spPr>
        <p:txBody>
          <a:bodyPr/>
          <a:lstStyle/>
          <a:p>
            <a:pPr marL="0" indent="0">
              <a:buNone/>
            </a:pPr>
            <a:r>
              <a:rPr lang="en-US" dirty="0"/>
              <a:t>Collective responsibility . . .</a:t>
            </a:r>
            <a:endParaRPr lang="en-AU" dirty="0"/>
          </a:p>
        </p:txBody>
      </p:sp>
      <p:sp>
        <p:nvSpPr>
          <p:cNvPr id="2" name="Title 1"/>
          <p:cNvSpPr>
            <a:spLocks noGrp="1"/>
          </p:cNvSpPr>
          <p:nvPr>
            <p:ph type="title"/>
          </p:nvPr>
        </p:nvSpPr>
        <p:spPr>
          <a:xfrm>
            <a:off x="219456" y="471943"/>
            <a:ext cx="6858000" cy="835742"/>
          </a:xfrm>
        </p:spPr>
        <p:txBody>
          <a:bodyPr/>
          <a:lstStyle/>
          <a:p>
            <a:r>
              <a:rPr lang="en-US" sz="2400" i="1" dirty="0">
                <a:solidFill>
                  <a:prstClr val="white"/>
                </a:solidFill>
              </a:rPr>
              <a:t>Responsible Government - Ministerial responsibility</a:t>
            </a:r>
            <a:endParaRPr lang="en-AU" sz="2400" i="1" dirty="0"/>
          </a:p>
        </p:txBody>
      </p:sp>
      <p:pic>
        <p:nvPicPr>
          <p:cNvPr id="5" name="Picture 4"/>
          <p:cNvPicPr>
            <a:picLocks noChangeAspect="1"/>
          </p:cNvPicPr>
          <p:nvPr/>
        </p:nvPicPr>
        <p:blipFill>
          <a:blip r:embed="rId2"/>
          <a:stretch>
            <a:fillRect/>
          </a:stretch>
        </p:blipFill>
        <p:spPr>
          <a:xfrm>
            <a:off x="579089" y="2327751"/>
            <a:ext cx="2143125" cy="2143125"/>
          </a:xfrm>
          <a:prstGeom prst="rect">
            <a:avLst/>
          </a:prstGeom>
        </p:spPr>
      </p:pic>
      <p:pic>
        <p:nvPicPr>
          <p:cNvPr id="6" name="Picture 5"/>
          <p:cNvPicPr>
            <a:picLocks noChangeAspect="1"/>
          </p:cNvPicPr>
          <p:nvPr/>
        </p:nvPicPr>
        <p:blipFill>
          <a:blip r:embed="rId3"/>
          <a:stretch>
            <a:fillRect/>
          </a:stretch>
        </p:blipFill>
        <p:spPr>
          <a:xfrm>
            <a:off x="3475657" y="2106940"/>
            <a:ext cx="2143125" cy="2143125"/>
          </a:xfrm>
          <a:prstGeom prst="rect">
            <a:avLst/>
          </a:prstGeom>
        </p:spPr>
      </p:pic>
      <p:pic>
        <p:nvPicPr>
          <p:cNvPr id="7" name="Picture 6"/>
          <p:cNvPicPr>
            <a:picLocks noChangeAspect="1"/>
          </p:cNvPicPr>
          <p:nvPr/>
        </p:nvPicPr>
        <p:blipFill>
          <a:blip r:embed="rId4"/>
          <a:stretch>
            <a:fillRect/>
          </a:stretch>
        </p:blipFill>
        <p:spPr>
          <a:xfrm>
            <a:off x="3131844" y="4339188"/>
            <a:ext cx="2839590" cy="1661719"/>
          </a:xfrm>
          <a:prstGeom prst="rect">
            <a:avLst/>
          </a:prstGeom>
        </p:spPr>
      </p:pic>
      <p:cxnSp>
        <p:nvCxnSpPr>
          <p:cNvPr id="9" name="Straight Connector 8"/>
          <p:cNvCxnSpPr/>
          <p:nvPr/>
        </p:nvCxnSpPr>
        <p:spPr>
          <a:xfrm>
            <a:off x="3355256" y="2893700"/>
            <a:ext cx="2263526" cy="114986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355256" y="2893700"/>
            <a:ext cx="2263526" cy="11498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5"/>
          <a:stretch>
            <a:fillRect/>
          </a:stretch>
        </p:blipFill>
        <p:spPr>
          <a:xfrm>
            <a:off x="6149777" y="2423534"/>
            <a:ext cx="2619375" cy="1743075"/>
          </a:xfrm>
          <a:prstGeom prst="rect">
            <a:avLst/>
          </a:prstGeom>
        </p:spPr>
      </p:pic>
      <p:sp>
        <p:nvSpPr>
          <p:cNvPr id="14"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4177156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71943"/>
            <a:ext cx="6359554" cy="835742"/>
          </a:xfrm>
        </p:spPr>
        <p:txBody>
          <a:bodyPr/>
          <a:lstStyle/>
          <a:p>
            <a:r>
              <a:rPr lang="en-US" sz="2200" i="1" dirty="0"/>
              <a:t>Responsible Government - Individual responsibility </a:t>
            </a:r>
            <a:endParaRPr lang="en-AU" sz="2200" dirty="0"/>
          </a:p>
        </p:txBody>
      </p:sp>
      <p:pic>
        <p:nvPicPr>
          <p:cNvPr id="24" name="Picture 23"/>
          <p:cNvPicPr>
            <a:picLocks noChangeAspect="1"/>
          </p:cNvPicPr>
          <p:nvPr/>
        </p:nvPicPr>
        <p:blipFill rotWithShape="1">
          <a:blip r:embed="rId2" cstate="print">
            <a:extLst>
              <a:ext uri="{28A0092B-C50C-407E-A947-70E740481C1C}">
                <a14:useLocalDpi xmlns:a14="http://schemas.microsoft.com/office/drawing/2010/main" val="0"/>
              </a:ext>
            </a:extLst>
          </a:blip>
          <a:srcRect t="16504"/>
          <a:stretch/>
        </p:blipFill>
        <p:spPr>
          <a:xfrm>
            <a:off x="6593321" y="4317953"/>
            <a:ext cx="2305538" cy="1291191"/>
          </a:xfrm>
          <a:prstGeom prst="rect">
            <a:avLst/>
          </a:prstGeom>
        </p:spPr>
      </p:pic>
      <p:sp>
        <p:nvSpPr>
          <p:cNvPr id="25" name="Vertical Scroll 24"/>
          <p:cNvSpPr/>
          <p:nvPr/>
        </p:nvSpPr>
        <p:spPr>
          <a:xfrm>
            <a:off x="3873356" y="4719225"/>
            <a:ext cx="1715720" cy="1144315"/>
          </a:xfrm>
          <a:prstGeom prst="verticalScroll">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The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Parliament</a:t>
            </a:r>
            <a:endParaRPr kumimoji="0" lang="en-AU" sz="1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8" name="Bevel 37"/>
          <p:cNvSpPr/>
          <p:nvPr/>
        </p:nvSpPr>
        <p:spPr>
          <a:xfrm>
            <a:off x="842784" y="4467728"/>
            <a:ext cx="1791881" cy="1492452"/>
          </a:xfrm>
          <a:prstGeom prst="beve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Responsible Ministers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The Executive</a:t>
            </a:r>
            <a:endParaRPr kumimoji="0" lang="en-AU" sz="14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9" name="Right Arrow 38"/>
          <p:cNvSpPr/>
          <p:nvPr/>
        </p:nvSpPr>
        <p:spPr>
          <a:xfrm>
            <a:off x="2720175" y="5259816"/>
            <a:ext cx="1268372" cy="12594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Arial"/>
            </a:endParaRPr>
          </a:p>
        </p:txBody>
      </p:sp>
      <p:sp>
        <p:nvSpPr>
          <p:cNvPr id="40" name="Right Arrow 39"/>
          <p:cNvSpPr/>
          <p:nvPr/>
        </p:nvSpPr>
        <p:spPr>
          <a:xfrm>
            <a:off x="5523304" y="5259816"/>
            <a:ext cx="1074937" cy="12594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Arial"/>
            </a:endParaRPr>
          </a:p>
        </p:txBody>
      </p:sp>
      <p:sp>
        <p:nvSpPr>
          <p:cNvPr id="41" name="Rectangle 40"/>
          <p:cNvSpPr/>
          <p:nvPr/>
        </p:nvSpPr>
        <p:spPr>
          <a:xfrm>
            <a:off x="842784" y="3742389"/>
            <a:ext cx="1549207" cy="369332"/>
          </a:xfrm>
          <a:prstGeom prst="rect">
            <a:avLst/>
          </a:prstGeom>
          <a:ln w="57150">
            <a:solidFill>
              <a:schemeClr val="accent4"/>
            </a:solidFill>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AU" i="1" dirty="0">
                <a:solidFill>
                  <a:prstClr val="black"/>
                </a:solidFill>
                <a:latin typeface="Segoe UI" panose="020B0502040204020203" pitchFamily="34" charset="0"/>
                <a:ea typeface="Segoe UI" panose="020B0502040204020203" pitchFamily="34" charset="0"/>
                <a:cs typeface="Segoe UI" panose="020B0502040204020203" pitchFamily="34" charset="0"/>
              </a:rPr>
              <a:t>DTP</a:t>
            </a:r>
            <a:r>
              <a:rPr kumimoji="0" lang="en-AU" sz="1800" b="0" i="1"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Ministers</a:t>
            </a:r>
          </a:p>
        </p:txBody>
      </p:sp>
      <p:sp>
        <p:nvSpPr>
          <p:cNvPr id="48" name="Right Arrow 47"/>
          <p:cNvSpPr/>
          <p:nvPr/>
        </p:nvSpPr>
        <p:spPr>
          <a:xfrm rot="10800000">
            <a:off x="2754056" y="3017779"/>
            <a:ext cx="1025296" cy="6341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Arial"/>
            </a:endParaRPr>
          </a:p>
        </p:txBody>
      </p:sp>
      <p:sp>
        <p:nvSpPr>
          <p:cNvPr id="49" name="Up-Down Arrow 48"/>
          <p:cNvSpPr/>
          <p:nvPr/>
        </p:nvSpPr>
        <p:spPr>
          <a:xfrm>
            <a:off x="1512234" y="4108930"/>
            <a:ext cx="168648" cy="358797"/>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Arial"/>
            </a:endParaRPr>
          </a:p>
        </p:txBody>
      </p:sp>
      <p:sp>
        <p:nvSpPr>
          <p:cNvPr id="51" name="TextBox 36"/>
          <p:cNvSpPr txBox="1"/>
          <p:nvPr/>
        </p:nvSpPr>
        <p:spPr>
          <a:xfrm>
            <a:off x="6988204" y="5651143"/>
            <a:ext cx="1515772"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800" b="1" i="0" u="none" strike="noStrike" kern="1200" cap="small"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people</a:t>
            </a:r>
          </a:p>
        </p:txBody>
      </p:sp>
      <p:sp>
        <p:nvSpPr>
          <p:cNvPr id="21" name="Rectangle 20"/>
          <p:cNvSpPr/>
          <p:nvPr/>
        </p:nvSpPr>
        <p:spPr>
          <a:xfrm>
            <a:off x="4032948" y="3639530"/>
            <a:ext cx="1577676" cy="369332"/>
          </a:xfrm>
          <a:prstGeom prst="rect">
            <a:avLst/>
          </a:prstGeom>
          <a:ln w="57150">
            <a:solidFill>
              <a:schemeClr val="accent4"/>
            </a:solidFill>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800" b="0" i="1"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DTP Secretary</a:t>
            </a:r>
          </a:p>
        </p:txBody>
      </p:sp>
      <p:sp>
        <p:nvSpPr>
          <p:cNvPr id="23" name="Rectangle 22"/>
          <p:cNvSpPr/>
          <p:nvPr/>
        </p:nvSpPr>
        <p:spPr>
          <a:xfrm>
            <a:off x="7017986" y="2780799"/>
            <a:ext cx="1571040" cy="646331"/>
          </a:xfrm>
          <a:prstGeom prst="rect">
            <a:avLst/>
          </a:prstGeom>
          <a:ln w="57150">
            <a:solidFill>
              <a:schemeClr val="accent4"/>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800" b="0" i="1"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DTP employee </a:t>
            </a:r>
          </a:p>
        </p:txBody>
      </p:sp>
      <p:sp>
        <p:nvSpPr>
          <p:cNvPr id="33" name="Right Arrow 32"/>
          <p:cNvSpPr/>
          <p:nvPr/>
        </p:nvSpPr>
        <p:spPr>
          <a:xfrm rot="10800000">
            <a:off x="5811021" y="3017779"/>
            <a:ext cx="1025296" cy="6341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Arial"/>
            </a:endParaRPr>
          </a:p>
        </p:txBody>
      </p:sp>
      <p:sp>
        <p:nvSpPr>
          <p:cNvPr id="26"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pic>
        <p:nvPicPr>
          <p:cNvPr id="9" name="Picture 8"/>
          <p:cNvPicPr>
            <a:picLocks noChangeAspect="1"/>
          </p:cNvPicPr>
          <p:nvPr/>
        </p:nvPicPr>
        <p:blipFill>
          <a:blip r:embed="rId3"/>
          <a:stretch>
            <a:fillRect/>
          </a:stretch>
        </p:blipFill>
        <p:spPr>
          <a:xfrm>
            <a:off x="1536071" y="2768605"/>
            <a:ext cx="891983" cy="891983"/>
          </a:xfrm>
          <a:prstGeom prst="rect">
            <a:avLst/>
          </a:prstGeom>
        </p:spPr>
      </p:pic>
      <p:pic>
        <p:nvPicPr>
          <p:cNvPr id="10" name="Picture 9"/>
          <p:cNvPicPr>
            <a:picLocks noChangeAspect="1"/>
          </p:cNvPicPr>
          <p:nvPr/>
        </p:nvPicPr>
        <p:blipFill>
          <a:blip r:embed="rId4"/>
          <a:stretch>
            <a:fillRect/>
          </a:stretch>
        </p:blipFill>
        <p:spPr>
          <a:xfrm>
            <a:off x="608674" y="2768605"/>
            <a:ext cx="848521" cy="848521"/>
          </a:xfrm>
          <a:prstGeom prst="rect">
            <a:avLst/>
          </a:prstGeom>
        </p:spPr>
      </p:pic>
      <p:pic>
        <p:nvPicPr>
          <p:cNvPr id="11" name="Picture 10"/>
          <p:cNvPicPr>
            <a:picLocks noChangeAspect="1"/>
          </p:cNvPicPr>
          <p:nvPr/>
        </p:nvPicPr>
        <p:blipFill>
          <a:blip r:embed="rId5"/>
          <a:stretch>
            <a:fillRect/>
          </a:stretch>
        </p:blipFill>
        <p:spPr>
          <a:xfrm>
            <a:off x="1525052" y="1789490"/>
            <a:ext cx="906708" cy="906708"/>
          </a:xfrm>
          <a:prstGeom prst="rect">
            <a:avLst/>
          </a:prstGeom>
        </p:spPr>
      </p:pic>
      <p:pic>
        <p:nvPicPr>
          <p:cNvPr id="5" name="Picture 4" descr="A person wearing glasses and a black jacket&#10;&#10;AI-generated content may be incorrect.">
            <a:extLst>
              <a:ext uri="{FF2B5EF4-FFF2-40B4-BE49-F238E27FC236}">
                <a16:creationId xmlns:a16="http://schemas.microsoft.com/office/drawing/2014/main" id="{CAEF7981-1FD1-82C1-124D-00E8F2082C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453" y="1789490"/>
            <a:ext cx="835742" cy="890363"/>
          </a:xfrm>
          <a:prstGeom prst="rect">
            <a:avLst/>
          </a:prstGeom>
        </p:spPr>
      </p:pic>
      <p:pic>
        <p:nvPicPr>
          <p:cNvPr id="7" name="Picture 6" descr="A person in a suit&#10;&#10;AI-generated content may be incorrect.">
            <a:extLst>
              <a:ext uri="{FF2B5EF4-FFF2-40B4-BE49-F238E27FC236}">
                <a16:creationId xmlns:a16="http://schemas.microsoft.com/office/drawing/2014/main" id="{7F0F6522-52B3-92BB-5C35-3FB1C64CF3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87600" y="2234671"/>
            <a:ext cx="1268372" cy="1268372"/>
          </a:xfrm>
          <a:prstGeom prst="rect">
            <a:avLst/>
          </a:prstGeom>
        </p:spPr>
      </p:pic>
    </p:spTree>
    <p:extLst>
      <p:ext uri="{BB962C8B-B14F-4D97-AF65-F5344CB8AC3E}">
        <p14:creationId xmlns:p14="http://schemas.microsoft.com/office/powerpoint/2010/main" val="1838585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Quick question</a:t>
            </a:r>
            <a:endParaRPr lang="en-AU" sz="2200" b="1" dirty="0"/>
          </a:p>
        </p:txBody>
      </p:sp>
      <p:sp>
        <p:nvSpPr>
          <p:cNvPr id="35" name="Title 1"/>
          <p:cNvSpPr txBox="1">
            <a:spLocks/>
          </p:cNvSpPr>
          <p:nvPr/>
        </p:nvSpPr>
        <p:spPr>
          <a:xfrm>
            <a:off x="8410353" y="471942"/>
            <a:ext cx="733648" cy="835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26"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
        <p:nvSpPr>
          <p:cNvPr id="4" name="Content Placeholder 3"/>
          <p:cNvSpPr>
            <a:spLocks noGrp="1"/>
          </p:cNvSpPr>
          <p:nvPr>
            <p:ph idx="1"/>
          </p:nvPr>
        </p:nvSpPr>
        <p:spPr>
          <a:xfrm>
            <a:off x="295226" y="1850430"/>
            <a:ext cx="8453887" cy="4255401"/>
          </a:xfrm>
        </p:spPr>
        <p:txBody>
          <a:bodyPr>
            <a:normAutofit/>
          </a:bodyPr>
          <a:lstStyle/>
          <a:p>
            <a:pPr marL="0" indent="0">
              <a:buNone/>
            </a:pPr>
            <a:r>
              <a:rPr lang="en-AU" sz="2200" dirty="0"/>
              <a:t>Linda is employed in the Department of Transport and Planning.  </a:t>
            </a:r>
          </a:p>
          <a:p>
            <a:pPr marL="0" indent="0">
              <a:buNone/>
            </a:pPr>
            <a:r>
              <a:rPr lang="en-AU" sz="2200" dirty="0"/>
              <a:t>As part of her job she signs a contract for road maintenance works with a friend’s construction company.  </a:t>
            </a:r>
          </a:p>
          <a:p>
            <a:pPr marL="0" indent="0">
              <a:buNone/>
            </a:pPr>
            <a:r>
              <a:rPr lang="en-AU" sz="2200" dirty="0"/>
              <a:t>Linda did not have authority or approval to sign the contract.  </a:t>
            </a:r>
          </a:p>
          <a:p>
            <a:pPr marL="0" indent="0">
              <a:buNone/>
            </a:pPr>
            <a:r>
              <a:rPr lang="en-AU" sz="2200" dirty="0"/>
              <a:t>A news article runs a week later.  It claims that the State has entered an over-priced contract without a proper tender process.  The Builders’ Association demands an explanation.  </a:t>
            </a:r>
            <a:br>
              <a:rPr lang="en-AU" sz="2200" dirty="0"/>
            </a:br>
            <a:endParaRPr lang="en-AU" sz="2200" dirty="0"/>
          </a:p>
          <a:p>
            <a:pPr marL="0" indent="0">
              <a:buNone/>
            </a:pPr>
            <a:r>
              <a:rPr lang="en-AU" sz="2200" i="1" dirty="0"/>
              <a:t>Who is responsible for the State entering into the contract? </a:t>
            </a:r>
          </a:p>
          <a:p>
            <a:pPr marL="0" indent="0">
              <a:buNone/>
            </a:pPr>
            <a:endParaRPr lang="en-AU" dirty="0"/>
          </a:p>
        </p:txBody>
      </p:sp>
    </p:spTree>
    <p:extLst>
      <p:ext uri="{BB962C8B-B14F-4D97-AF65-F5344CB8AC3E}">
        <p14:creationId xmlns:p14="http://schemas.microsoft.com/office/powerpoint/2010/main" val="3766585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Separation of powers</a:t>
            </a:r>
            <a:endParaRPr lang="en-AU" dirty="0"/>
          </a:p>
        </p:txBody>
      </p:sp>
      <p:sp>
        <p:nvSpPr>
          <p:cNvPr id="5" name="Bevel 4"/>
          <p:cNvSpPr/>
          <p:nvPr/>
        </p:nvSpPr>
        <p:spPr>
          <a:xfrm>
            <a:off x="827584" y="2433240"/>
            <a:ext cx="1879745" cy="1493316"/>
          </a:xfrm>
          <a:prstGeom prst="beve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The Executive</a:t>
            </a:r>
            <a:endParaRPr kumimoji="0" lang="en-AU" sz="23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Vertical Scroll 5"/>
          <p:cNvSpPr/>
          <p:nvPr/>
        </p:nvSpPr>
        <p:spPr>
          <a:xfrm>
            <a:off x="3437821" y="4368625"/>
            <a:ext cx="2160240" cy="1626320"/>
          </a:xfrm>
          <a:prstGeom prst="verticalScroll">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The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Parliament</a:t>
            </a:r>
            <a:endParaRPr kumimoji="0" lang="en-AU" sz="2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8" name="Rectangle 17"/>
          <p:cNvSpPr/>
          <p:nvPr/>
        </p:nvSpPr>
        <p:spPr>
          <a:xfrm>
            <a:off x="3828096" y="2018463"/>
            <a:ext cx="1379690" cy="993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fontAlgn="base">
              <a:spcBef>
                <a:spcPct val="0"/>
              </a:spcBef>
              <a:spcAft>
                <a:spcPct val="0"/>
              </a:spcAft>
              <a:defRPr/>
            </a:pPr>
            <a:r>
              <a:rPr lang="en-US" sz="1600" b="1" dirty="0">
                <a:solidFill>
                  <a:prstClr val="black"/>
                </a:solidFill>
                <a:latin typeface="Segoe UI" panose="020B0502040204020203" pitchFamily="34" charset="0"/>
                <a:ea typeface="Segoe UI" panose="020B0502040204020203" pitchFamily="34" charset="0"/>
                <a:cs typeface="Segoe UI" panose="020B0502040204020203" pitchFamily="34" charset="0"/>
              </a:rPr>
              <a:t>Functions of government</a:t>
            </a:r>
            <a:endParaRPr lang="en-AU" sz="16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Left Arrow 20"/>
          <p:cNvSpPr/>
          <p:nvPr/>
        </p:nvSpPr>
        <p:spPr>
          <a:xfrm>
            <a:off x="2771800" y="2826754"/>
            <a:ext cx="1152128" cy="325048"/>
          </a:xfrm>
          <a:prstGeom prst="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Arial"/>
            </a:endParaRPr>
          </a:p>
        </p:txBody>
      </p:sp>
      <p:sp>
        <p:nvSpPr>
          <p:cNvPr id="22" name="Left Arrow 21"/>
          <p:cNvSpPr/>
          <p:nvPr/>
        </p:nvSpPr>
        <p:spPr>
          <a:xfrm rot="16200000">
            <a:off x="4086229" y="3340756"/>
            <a:ext cx="864096" cy="325048"/>
          </a:xfrm>
          <a:prstGeom prst="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Arial"/>
            </a:endParaRPr>
          </a:p>
        </p:txBody>
      </p:sp>
      <p:sp>
        <p:nvSpPr>
          <p:cNvPr id="23" name="Left Arrow 22"/>
          <p:cNvSpPr/>
          <p:nvPr/>
        </p:nvSpPr>
        <p:spPr>
          <a:xfrm rot="10800000">
            <a:off x="5094060" y="2806266"/>
            <a:ext cx="1152128" cy="325048"/>
          </a:xfrm>
          <a:prstGeom prst="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Arial"/>
            </a:endParaRPr>
          </a:p>
        </p:txBody>
      </p:sp>
      <p:sp>
        <p:nvSpPr>
          <p:cNvPr id="27" name="Rectangle 26"/>
          <p:cNvSpPr/>
          <p:nvPr/>
        </p:nvSpPr>
        <p:spPr>
          <a:xfrm>
            <a:off x="2512569" y="3144018"/>
            <a:ext cx="1850504" cy="450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executive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power</a:t>
            </a:r>
            <a:endParaRPr kumimoji="0" lang="en-AU" sz="1600" b="0" i="1"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8" name="Rectangle 27"/>
          <p:cNvSpPr/>
          <p:nvPr/>
        </p:nvSpPr>
        <p:spPr>
          <a:xfrm>
            <a:off x="4618192" y="3123215"/>
            <a:ext cx="1850504" cy="450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judicial</a:t>
            </a:r>
            <a:br>
              <a:rPr kumimoji="0" lang="en-US" sz="1600" b="0" i="1"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600" b="0" i="1"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power</a:t>
            </a:r>
            <a:endParaRPr kumimoji="0" lang="en-AU" sz="1600" b="0" i="1"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9" name="Rectangle 28"/>
          <p:cNvSpPr/>
          <p:nvPr/>
        </p:nvSpPr>
        <p:spPr>
          <a:xfrm>
            <a:off x="3592689" y="3935328"/>
            <a:ext cx="1850504" cy="450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legislative power</a:t>
            </a:r>
            <a:endParaRPr kumimoji="0" lang="en-AU" sz="1600" b="0" i="1"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0" name="Flowchart: Magnetic Disk 29"/>
          <p:cNvSpPr/>
          <p:nvPr/>
        </p:nvSpPr>
        <p:spPr>
          <a:xfrm>
            <a:off x="6319799" y="2470140"/>
            <a:ext cx="2314599" cy="1103976"/>
          </a:xfrm>
          <a:prstGeom prst="flowChartMagneticDisk">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The Judiciary</a:t>
            </a:r>
            <a:endParaRPr kumimoji="0" lang="en-AU"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6"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2462482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018933"/>
            <a:ext cx="7886700" cy="4158030"/>
          </a:xfrm>
        </p:spPr>
        <p:txBody>
          <a:bodyPr/>
          <a:lstStyle/>
          <a:p>
            <a:pPr marL="0" indent="0" algn="ctr">
              <a:buNone/>
            </a:pPr>
            <a:r>
              <a:rPr lang="en-US" sz="3600" dirty="0"/>
              <a:t>Judiciary &amp; Parliament</a:t>
            </a:r>
            <a:endParaRPr lang="en-AU" sz="3600" dirty="0"/>
          </a:p>
        </p:txBody>
      </p:sp>
      <p:sp>
        <p:nvSpPr>
          <p:cNvPr id="2" name="Title 1"/>
          <p:cNvSpPr>
            <a:spLocks noGrp="1"/>
          </p:cNvSpPr>
          <p:nvPr>
            <p:ph type="title"/>
          </p:nvPr>
        </p:nvSpPr>
        <p:spPr/>
        <p:txBody>
          <a:bodyPr/>
          <a:lstStyle/>
          <a:p>
            <a:r>
              <a:rPr lang="en-US" dirty="0">
                <a:solidFill>
                  <a:prstClr val="white"/>
                </a:solidFill>
              </a:rPr>
              <a:t>Separation of Powers</a:t>
            </a:r>
            <a:endParaRPr lang="en-AU" dirty="0"/>
          </a:p>
        </p:txBody>
      </p:sp>
      <p:sp>
        <p:nvSpPr>
          <p:cNvPr id="4" name="Flowchart: Magnetic Disk 3"/>
          <p:cNvSpPr/>
          <p:nvPr/>
        </p:nvSpPr>
        <p:spPr>
          <a:xfrm>
            <a:off x="4215427" y="2807110"/>
            <a:ext cx="2314599" cy="1103976"/>
          </a:xfrm>
          <a:prstGeom prst="flowChartMagneticDisk">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The Judiciary</a:t>
            </a:r>
            <a:endParaRPr kumimoji="0" lang="en-AU"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 name="Vertical Scroll 4"/>
          <p:cNvSpPr/>
          <p:nvPr/>
        </p:nvSpPr>
        <p:spPr>
          <a:xfrm>
            <a:off x="1310710" y="4466976"/>
            <a:ext cx="2160240" cy="1626320"/>
          </a:xfrm>
          <a:prstGeom prst="verticalScroll">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The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Parliament</a:t>
            </a:r>
            <a:endParaRPr kumimoji="0" lang="en-AU" sz="2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 name="Left-Up Arrow 7"/>
          <p:cNvSpPr/>
          <p:nvPr/>
        </p:nvSpPr>
        <p:spPr>
          <a:xfrm>
            <a:off x="3372331" y="3911086"/>
            <a:ext cx="2520280" cy="1944216"/>
          </a:xfrm>
          <a:prstGeom prst="leftUpArrow">
            <a:avLst>
              <a:gd name="adj1" fmla="val 14431"/>
              <a:gd name="adj2" fmla="val 23490"/>
              <a:gd name="adj3" fmla="val 20772"/>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Arial"/>
            </a:endParaRPr>
          </a:p>
        </p:txBody>
      </p:sp>
      <p:sp>
        <p:nvSpPr>
          <p:cNvPr id="10"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2608085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376769"/>
            <a:ext cx="7886700" cy="4351338"/>
          </a:xfrm>
        </p:spPr>
        <p:txBody>
          <a:bodyPr/>
          <a:lstStyle/>
          <a:p>
            <a:pPr marL="0" indent="0" algn="ctr">
              <a:buNone/>
            </a:pPr>
            <a:r>
              <a:rPr lang="en-US" sz="3600" dirty="0"/>
              <a:t>Judiciary &amp; Executive</a:t>
            </a:r>
            <a:endParaRPr lang="en-AU" sz="3600" dirty="0"/>
          </a:p>
        </p:txBody>
      </p:sp>
      <p:sp>
        <p:nvSpPr>
          <p:cNvPr id="2" name="Title 1"/>
          <p:cNvSpPr>
            <a:spLocks noGrp="1"/>
          </p:cNvSpPr>
          <p:nvPr>
            <p:ph type="title"/>
          </p:nvPr>
        </p:nvSpPr>
        <p:spPr/>
        <p:txBody>
          <a:bodyPr/>
          <a:lstStyle/>
          <a:p>
            <a:r>
              <a:rPr lang="en-US" dirty="0">
                <a:solidFill>
                  <a:prstClr val="white"/>
                </a:solidFill>
              </a:rPr>
              <a:t>Separation of Powers</a:t>
            </a:r>
            <a:endParaRPr lang="en-AU" dirty="0"/>
          </a:p>
        </p:txBody>
      </p:sp>
      <p:sp>
        <p:nvSpPr>
          <p:cNvPr id="5" name="Flowchart: Magnetic Disk 4"/>
          <p:cNvSpPr/>
          <p:nvPr/>
        </p:nvSpPr>
        <p:spPr>
          <a:xfrm>
            <a:off x="6319888" y="3670758"/>
            <a:ext cx="2314599" cy="1103976"/>
          </a:xfrm>
          <a:prstGeom prst="flowChartMagneticDisk">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The Judiciary</a:t>
            </a:r>
            <a:endParaRPr kumimoji="0" lang="en-AU"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Bevel 5"/>
          <p:cNvSpPr/>
          <p:nvPr/>
        </p:nvSpPr>
        <p:spPr>
          <a:xfrm>
            <a:off x="827584" y="3476088"/>
            <a:ext cx="1879745" cy="1493316"/>
          </a:xfrm>
          <a:prstGeom prst="beve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The Executive</a:t>
            </a:r>
            <a:endParaRPr kumimoji="0" lang="en-AU" sz="23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 name="Up-Down Arrow 6"/>
          <p:cNvSpPr/>
          <p:nvPr/>
        </p:nvSpPr>
        <p:spPr>
          <a:xfrm rot="5400000">
            <a:off x="4201594" y="2671669"/>
            <a:ext cx="623406" cy="3240360"/>
          </a:xfrm>
          <a:prstGeom prst="upDown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Arial"/>
            </a:endParaRPr>
          </a:p>
        </p:txBody>
      </p:sp>
      <p:sp>
        <p:nvSpPr>
          <p:cNvPr id="12"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2863120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3"/>
          <p:cNvSpPr>
            <a:spLocks noGrp="1" noChangeArrowheads="1"/>
          </p:cNvSpPr>
          <p:nvPr>
            <p:ph idx="1"/>
          </p:nvPr>
        </p:nvSpPr>
        <p:spPr>
          <a:xfrm>
            <a:off x="628650" y="1717817"/>
            <a:ext cx="7886700" cy="4389727"/>
          </a:xfrm>
        </p:spPr>
        <p:txBody>
          <a:bodyPr>
            <a:normAutofit lnSpcReduction="10000"/>
          </a:bodyPr>
          <a:lstStyle/>
          <a:p>
            <a:pPr marL="1077913" lvl="2" indent="0">
              <a:spcAft>
                <a:spcPts val="6000"/>
              </a:spcAft>
              <a:buNone/>
            </a:pPr>
            <a:r>
              <a:rPr lang="en-AU" altLang="en-US" sz="2800" dirty="0"/>
              <a:t>Structure of government, in Victoria and federally. </a:t>
            </a:r>
          </a:p>
          <a:p>
            <a:pPr marL="1077913" lvl="2" indent="0">
              <a:spcAft>
                <a:spcPts val="6000"/>
              </a:spcAft>
              <a:buNone/>
            </a:pPr>
            <a:r>
              <a:rPr lang="en-AU" altLang="en-US" sz="2800" dirty="0"/>
              <a:t>Key principles that impact on your role - separation of powers &amp; responsible government.</a:t>
            </a:r>
          </a:p>
          <a:p>
            <a:pPr marL="1077913" lvl="2" indent="0">
              <a:spcAft>
                <a:spcPts val="600"/>
              </a:spcAft>
              <a:buNone/>
            </a:pPr>
            <a:r>
              <a:rPr lang="en-AU" altLang="en-US" sz="2800" dirty="0"/>
              <a:t>Some key obligations while working in government.</a:t>
            </a:r>
            <a:endParaRPr lang="en-AU" altLang="en-US" sz="3200" dirty="0"/>
          </a:p>
          <a:p>
            <a:pPr marL="0" indent="0">
              <a:lnSpc>
                <a:spcPct val="90000"/>
              </a:lnSpc>
              <a:spcAft>
                <a:spcPts val="1800"/>
              </a:spcAft>
              <a:buNone/>
            </a:pPr>
            <a:endParaRPr lang="en-AU" altLang="en-US" sz="2400" dirty="0"/>
          </a:p>
        </p:txBody>
      </p:sp>
      <p:sp>
        <p:nvSpPr>
          <p:cNvPr id="265218" name="Rectangle 2"/>
          <p:cNvSpPr>
            <a:spLocks noGrp="1" noChangeArrowheads="1"/>
          </p:cNvSpPr>
          <p:nvPr>
            <p:ph type="title"/>
          </p:nvPr>
        </p:nvSpPr>
        <p:spPr/>
        <p:txBody>
          <a:bodyPr/>
          <a:lstStyle/>
          <a:p>
            <a:r>
              <a:rPr lang="en-AU" altLang="en-US" sz="4000" dirty="0"/>
              <a:t>Overview</a:t>
            </a:r>
          </a:p>
        </p:txBody>
      </p:sp>
      <p:sp>
        <p:nvSpPr>
          <p:cNvPr id="2" name="10-Point Star 1"/>
          <p:cNvSpPr/>
          <p:nvPr/>
        </p:nvSpPr>
        <p:spPr>
          <a:xfrm>
            <a:off x="790129" y="1825935"/>
            <a:ext cx="667287" cy="626368"/>
          </a:xfrm>
          <a:prstGeom prst="star10">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1</a:t>
            </a:r>
            <a:endParaRPr kumimoji="0" lang="en-AU" sz="1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 name="10-Point Star 4"/>
          <p:cNvSpPr/>
          <p:nvPr/>
        </p:nvSpPr>
        <p:spPr>
          <a:xfrm>
            <a:off x="790128" y="3220523"/>
            <a:ext cx="667287" cy="626368"/>
          </a:xfrm>
          <a:prstGeom prst="star10">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2</a:t>
            </a:r>
            <a:endParaRPr kumimoji="0" lang="en-AU" sz="1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 name="10-Point Star 7"/>
          <p:cNvSpPr/>
          <p:nvPr/>
        </p:nvSpPr>
        <p:spPr>
          <a:xfrm>
            <a:off x="790128" y="5041068"/>
            <a:ext cx="667287" cy="617057"/>
          </a:xfrm>
          <a:prstGeom prst="star1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3</a:t>
            </a:r>
            <a:endParaRPr kumimoji="0" lang="en-AU" sz="1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218133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029215"/>
            <a:ext cx="7886700" cy="4147747"/>
          </a:xfrm>
        </p:spPr>
        <p:txBody>
          <a:bodyPr/>
          <a:lstStyle/>
          <a:p>
            <a:pPr marL="0" indent="0" algn="ctr">
              <a:buNone/>
            </a:pPr>
            <a:r>
              <a:rPr lang="en-US" sz="3600" dirty="0"/>
              <a:t>Parliament &amp; Executive</a:t>
            </a:r>
            <a:endParaRPr lang="en-AU" sz="3600" dirty="0"/>
          </a:p>
        </p:txBody>
      </p:sp>
      <p:sp>
        <p:nvSpPr>
          <p:cNvPr id="2" name="Title 1"/>
          <p:cNvSpPr>
            <a:spLocks noGrp="1"/>
          </p:cNvSpPr>
          <p:nvPr>
            <p:ph type="title"/>
          </p:nvPr>
        </p:nvSpPr>
        <p:spPr/>
        <p:txBody>
          <a:bodyPr/>
          <a:lstStyle/>
          <a:p>
            <a:r>
              <a:rPr lang="en-US" dirty="0">
                <a:solidFill>
                  <a:prstClr val="white"/>
                </a:solidFill>
              </a:rPr>
              <a:t>Separation of Powers</a:t>
            </a:r>
            <a:endParaRPr lang="en-AU" dirty="0"/>
          </a:p>
        </p:txBody>
      </p:sp>
      <p:sp>
        <p:nvSpPr>
          <p:cNvPr id="4" name="Bevel 3"/>
          <p:cNvSpPr/>
          <p:nvPr/>
        </p:nvSpPr>
        <p:spPr>
          <a:xfrm>
            <a:off x="660714" y="2644303"/>
            <a:ext cx="1879745" cy="1493316"/>
          </a:xfrm>
          <a:prstGeom prst="beve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The Executive</a:t>
            </a:r>
            <a:endParaRPr kumimoji="0" lang="en-AU" sz="23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 name="Vertical Scroll 4"/>
          <p:cNvSpPr/>
          <p:nvPr/>
        </p:nvSpPr>
        <p:spPr>
          <a:xfrm>
            <a:off x="3470950" y="4434444"/>
            <a:ext cx="2160240" cy="1626320"/>
          </a:xfrm>
          <a:prstGeom prst="verticalScroll">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The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Parliament</a:t>
            </a:r>
            <a:endParaRPr kumimoji="0" lang="en-AU" sz="2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Left-Up Arrow 5"/>
          <p:cNvSpPr/>
          <p:nvPr/>
        </p:nvSpPr>
        <p:spPr>
          <a:xfrm rot="5400000">
            <a:off x="1582984" y="3785524"/>
            <a:ext cx="1528824" cy="2247107"/>
          </a:xfrm>
          <a:prstGeom prst="leftUpArrow">
            <a:avLst>
              <a:gd name="adj1" fmla="val 14431"/>
              <a:gd name="adj2" fmla="val 22911"/>
              <a:gd name="adj3" fmla="val 20772"/>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Arial"/>
            </a:endParaRPr>
          </a:p>
        </p:txBody>
      </p:sp>
      <p:sp>
        <p:nvSpPr>
          <p:cNvPr id="9"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3748951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471943"/>
            <a:ext cx="8240047" cy="835742"/>
          </a:xfrm>
        </p:spPr>
        <p:txBody>
          <a:bodyPr/>
          <a:lstStyle/>
          <a:p>
            <a:r>
              <a:rPr lang="en-AU" dirty="0"/>
              <a:t>Part 3: Our obligations </a:t>
            </a:r>
            <a:r>
              <a:rPr lang="en-US" sz="2400" dirty="0">
                <a:solidFill>
                  <a:prstClr val="white"/>
                </a:solidFill>
              </a:rPr>
              <a:t>- </a:t>
            </a:r>
            <a:r>
              <a:rPr lang="en-US" sz="2400" i="1" dirty="0">
                <a:solidFill>
                  <a:prstClr val="white"/>
                </a:solidFill>
              </a:rPr>
              <a:t>as public sector employees</a:t>
            </a:r>
            <a:endParaRPr lang="en-AU" sz="2400" dirty="0"/>
          </a:p>
        </p:txBody>
      </p:sp>
      <p:sp>
        <p:nvSpPr>
          <p:cNvPr id="5" name="Content Placeholder 2"/>
          <p:cNvSpPr txBox="1">
            <a:spLocks/>
          </p:cNvSpPr>
          <p:nvPr/>
        </p:nvSpPr>
        <p:spPr>
          <a:xfrm>
            <a:off x="1520127" y="1524845"/>
            <a:ext cx="6147323" cy="46212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a:p>
          <a:p>
            <a:pPr marL="0" indent="0" algn="ctr">
              <a:spcAft>
                <a:spcPts val="1800"/>
              </a:spcAft>
              <a:buFont typeface="Arial" panose="020B0604020202020204" pitchFamily="34" charset="0"/>
              <a:buNone/>
            </a:pPr>
            <a:r>
              <a:rPr lang="en-AU" sz="4000" b="1" dirty="0">
                <a:latin typeface="Papyrus" panose="03070502060502030205" pitchFamily="66" charset="0"/>
              </a:rPr>
              <a:t>responsiveness</a:t>
            </a:r>
            <a:r>
              <a:rPr lang="en-AU" sz="4000" dirty="0"/>
              <a:t> </a:t>
            </a:r>
            <a:r>
              <a:rPr lang="en-AU" dirty="0"/>
              <a:t>  </a:t>
            </a:r>
          </a:p>
          <a:p>
            <a:pPr marL="0" indent="0" algn="ctr">
              <a:spcAft>
                <a:spcPts val="1800"/>
              </a:spcAft>
              <a:buFont typeface="Arial" panose="020B0604020202020204" pitchFamily="34" charset="0"/>
              <a:buNone/>
            </a:pPr>
            <a:r>
              <a:rPr lang="en-AU" sz="4000" dirty="0">
                <a:latin typeface="Rockwell Condensed" panose="02060603050405020104" pitchFamily="18" charset="0"/>
              </a:rPr>
              <a:t>integrity</a:t>
            </a:r>
            <a:r>
              <a:rPr lang="en-AU" dirty="0"/>
              <a:t>   </a:t>
            </a:r>
            <a:r>
              <a:rPr lang="en-AU" dirty="0">
                <a:latin typeface="Segoe Print" panose="02000600000000000000" pitchFamily="2" charset="0"/>
              </a:rPr>
              <a:t>impartiality</a:t>
            </a:r>
          </a:p>
          <a:p>
            <a:pPr marL="0" indent="0" algn="ctr">
              <a:spcAft>
                <a:spcPts val="1800"/>
              </a:spcAft>
              <a:buFont typeface="Arial" panose="020B0604020202020204" pitchFamily="34" charset="0"/>
              <a:buNone/>
            </a:pPr>
            <a:r>
              <a:rPr lang="en-AU" dirty="0"/>
              <a:t> </a:t>
            </a:r>
            <a:r>
              <a:rPr lang="en-AU" dirty="0">
                <a:latin typeface="Rockwell Extra Bold" panose="02060903040505020403" pitchFamily="18" charset="0"/>
              </a:rPr>
              <a:t>accountability      </a:t>
            </a:r>
            <a:r>
              <a:rPr lang="en-AU" dirty="0"/>
              <a:t>  </a:t>
            </a:r>
            <a:r>
              <a:rPr lang="en-AU" dirty="0">
                <a:latin typeface="Castellar" panose="020A0402060406010301" pitchFamily="18" charset="0"/>
              </a:rPr>
              <a:t>respect</a:t>
            </a:r>
          </a:p>
          <a:p>
            <a:pPr marL="0" indent="0" algn="ctr">
              <a:spcAft>
                <a:spcPts val="1800"/>
              </a:spcAft>
              <a:buFont typeface="Arial" panose="020B0604020202020204" pitchFamily="34" charset="0"/>
              <a:buNone/>
            </a:pPr>
            <a:r>
              <a:rPr lang="en-AU" dirty="0"/>
              <a:t> </a:t>
            </a:r>
            <a:r>
              <a:rPr lang="en-AU" dirty="0">
                <a:latin typeface="Stencil" panose="040409050D0802020404" pitchFamily="82" charset="0"/>
              </a:rPr>
              <a:t>leadership</a:t>
            </a:r>
            <a:r>
              <a:rPr lang="en-AU" dirty="0"/>
              <a:t> &amp;   </a:t>
            </a:r>
            <a:r>
              <a:rPr lang="en-AU" dirty="0">
                <a:latin typeface="Showcard Gothic" panose="04020904020102020604" pitchFamily="82" charset="0"/>
              </a:rPr>
              <a:t>human rights</a:t>
            </a:r>
          </a:p>
        </p:txBody>
      </p:sp>
    </p:spTree>
    <p:extLst>
      <p:ext uri="{BB962C8B-B14F-4D97-AF65-F5344CB8AC3E}">
        <p14:creationId xmlns:p14="http://schemas.microsoft.com/office/powerpoint/2010/main" val="2129868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7609" y="404899"/>
            <a:ext cx="6949597" cy="835742"/>
          </a:xfrm>
        </p:spPr>
        <p:txBody>
          <a:bodyPr/>
          <a:lstStyle/>
          <a:p>
            <a:r>
              <a:rPr lang="en-US" dirty="0">
                <a:solidFill>
                  <a:prstClr val="white"/>
                </a:solidFill>
              </a:rPr>
              <a:t>Our obligations - </a:t>
            </a:r>
            <a:r>
              <a:rPr lang="en-US" sz="2400" i="1" dirty="0">
                <a:solidFill>
                  <a:prstClr val="white"/>
                </a:solidFill>
              </a:rPr>
              <a:t>as public sector employees</a:t>
            </a:r>
            <a:endParaRPr lang="en-AU" dirty="0"/>
          </a:p>
        </p:txBody>
      </p:sp>
      <p:sp>
        <p:nvSpPr>
          <p:cNvPr id="4" name="Rectangle 3"/>
          <p:cNvSpPr/>
          <p:nvPr/>
        </p:nvSpPr>
        <p:spPr>
          <a:xfrm>
            <a:off x="4724295" y="2424773"/>
            <a:ext cx="396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Integrity</a:t>
            </a:r>
            <a:r>
              <a:rPr kumimoji="0" lang="en-AU"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 </a:t>
            </a:r>
            <a:r>
              <a:rPr kumimoji="0" lang="en-AU" sz="16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—public officials should demonstrate integrity by—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being honest, open and transparent in their dealings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using powers responsibly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reporting improper conduct; and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avoiding any real or apparent conflicts of interest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striving to earn and sustain public trust of a high level</a:t>
            </a:r>
          </a:p>
        </p:txBody>
      </p:sp>
      <p:sp>
        <p:nvSpPr>
          <p:cNvPr id="6" name="Rectangle 5"/>
          <p:cNvSpPr/>
          <p:nvPr/>
        </p:nvSpPr>
        <p:spPr>
          <a:xfrm>
            <a:off x="403260" y="2414885"/>
            <a:ext cx="3960000" cy="28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Impartiality</a:t>
            </a:r>
            <a:r>
              <a:rPr kumimoji="0" lang="en-AU" sz="16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—public officials should demonstrate impartiality by—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making decisions and providing advice on merit and without bias, caprice, favouritism or self-interest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acting fairly by objectively considering all relevant facts and fair criteria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implementing Government policies and programs equitably</a:t>
            </a:r>
          </a:p>
        </p:txBody>
      </p:sp>
      <p:sp>
        <p:nvSpPr>
          <p:cNvPr id="9"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331607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900" y="2030486"/>
            <a:ext cx="8161389" cy="4351338"/>
          </a:xfrm>
        </p:spPr>
        <p:txBody>
          <a:bodyPr/>
          <a:lstStyle/>
          <a:p>
            <a:pPr marL="0" indent="0" algn="ctr">
              <a:buNone/>
            </a:pPr>
            <a:r>
              <a:rPr lang="en-US" b="1" dirty="0">
                <a:solidFill>
                  <a:schemeClr val="accent1"/>
                </a:solidFill>
                <a:latin typeface="Segoe UI" panose="020B0502040204020203" pitchFamily="34" charset="0"/>
                <a:ea typeface="Segoe UI" panose="020B0502040204020203" pitchFamily="34" charset="0"/>
                <a:cs typeface="Segoe UI" panose="020B0502040204020203" pitchFamily="34" charset="0"/>
              </a:rPr>
              <a:t>Tip #1 </a:t>
            </a:r>
          </a:p>
          <a:p>
            <a:pPr marL="0" indent="0" algn="ctr">
              <a:buNone/>
            </a:pPr>
            <a:r>
              <a:rPr lang="en-US" b="1" dirty="0">
                <a:solidFill>
                  <a:schemeClr val="accent1"/>
                </a:solidFill>
                <a:latin typeface="Segoe UI" panose="020B0502040204020203" pitchFamily="34" charset="0"/>
                <a:ea typeface="Segoe UI" panose="020B0502040204020203" pitchFamily="34" charset="0"/>
                <a:cs typeface="Segoe UI" panose="020B0502040204020203" pitchFamily="34" charset="0"/>
              </a:rPr>
              <a:t>Consider impartiality of </a:t>
            </a:r>
            <a:br>
              <a:rPr lang="en-US" b="1" dirty="0">
                <a:solidFill>
                  <a:schemeClr val="accent1"/>
                </a:solidFill>
                <a:latin typeface="Segoe UI" panose="020B0502040204020203" pitchFamily="34" charset="0"/>
                <a:ea typeface="Segoe UI" panose="020B0502040204020203" pitchFamily="34" charset="0"/>
                <a:cs typeface="Segoe UI" panose="020B0502040204020203" pitchFamily="34" charset="0"/>
              </a:rPr>
            </a:br>
            <a:r>
              <a:rPr lang="en-US" b="1" dirty="0">
                <a:solidFill>
                  <a:schemeClr val="accent1"/>
                </a:solidFill>
                <a:latin typeface="Segoe UI" panose="020B0502040204020203" pitchFamily="34" charset="0"/>
                <a:ea typeface="Segoe UI" panose="020B0502040204020203" pitchFamily="34" charset="0"/>
                <a:cs typeface="Segoe UI" panose="020B0502040204020203" pitchFamily="34" charset="0"/>
              </a:rPr>
              <a:t>public communications</a:t>
            </a:r>
          </a:p>
          <a:p>
            <a:pPr marL="0" indent="0" algn="r">
              <a:buNone/>
            </a:pPr>
            <a:endParaRPr lang="en-US" sz="2400" dirty="0">
              <a:latin typeface="Segoe UI" panose="020B0502040204020203" pitchFamily="34" charset="0"/>
              <a:cs typeface="Segoe UI" panose="020B0502040204020203" pitchFamily="34" charset="0"/>
            </a:endParaRPr>
          </a:p>
          <a:p>
            <a:pPr marL="3543300" lvl="8" indent="0">
              <a:buNone/>
            </a:pPr>
            <a:r>
              <a:rPr lang="en-US" sz="2800" dirty="0">
                <a:latin typeface="Segoe UI" panose="020B0502040204020203" pitchFamily="34" charset="0"/>
                <a:cs typeface="Segoe UI" panose="020B0502040204020203" pitchFamily="34" charset="0"/>
              </a:rPr>
              <a:t>Campaign criticizing Commonwealth government for providing inadequate funding to Victoria.</a:t>
            </a:r>
            <a:endParaRPr lang="en-AU" sz="2800" dirty="0">
              <a:latin typeface="Segoe UI" panose="020B0502040204020203" pitchFamily="34" charset="0"/>
              <a:cs typeface="Segoe UI" panose="020B0502040204020203" pitchFamily="34" charset="0"/>
            </a:endParaRPr>
          </a:p>
        </p:txBody>
      </p:sp>
      <p:sp>
        <p:nvSpPr>
          <p:cNvPr id="10"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876" y="3654424"/>
            <a:ext cx="3053255" cy="2289941"/>
          </a:xfrm>
          <a:prstGeom prst="rect">
            <a:avLst/>
          </a:prstGeom>
        </p:spPr>
      </p:pic>
      <p:sp>
        <p:nvSpPr>
          <p:cNvPr id="7" name="Title 2"/>
          <p:cNvSpPr>
            <a:spLocks noGrp="1"/>
          </p:cNvSpPr>
          <p:nvPr>
            <p:ph type="title"/>
          </p:nvPr>
        </p:nvSpPr>
        <p:spPr>
          <a:xfrm>
            <a:off x="290447" y="508136"/>
            <a:ext cx="6962123" cy="835742"/>
          </a:xfrm>
        </p:spPr>
        <p:txBody>
          <a:bodyPr/>
          <a:lstStyle/>
          <a:p>
            <a:r>
              <a:rPr lang="en-US" dirty="0">
                <a:solidFill>
                  <a:prstClr val="white"/>
                </a:solidFill>
              </a:rPr>
              <a:t>Our obligations - </a:t>
            </a:r>
            <a:r>
              <a:rPr lang="en-US" sz="2400" i="1" dirty="0">
                <a:solidFill>
                  <a:prstClr val="white"/>
                </a:solidFill>
              </a:rPr>
              <a:t>as public sector employees</a:t>
            </a:r>
            <a:endParaRPr lang="en-AU" dirty="0"/>
          </a:p>
        </p:txBody>
      </p:sp>
    </p:spTree>
    <p:extLst>
      <p:ext uri="{BB962C8B-B14F-4D97-AF65-F5344CB8AC3E}">
        <p14:creationId xmlns:p14="http://schemas.microsoft.com/office/powerpoint/2010/main" val="2004916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72540"/>
            <a:ext cx="7886700" cy="4704423"/>
          </a:xfrm>
        </p:spPr>
        <p:txBody>
          <a:bodyPr/>
          <a:lstStyle/>
          <a:p>
            <a:pPr marL="0" indent="0" algn="ctr">
              <a:buNone/>
            </a:pPr>
            <a:r>
              <a:rPr lang="en-US" b="1" dirty="0">
                <a:solidFill>
                  <a:schemeClr val="accent1"/>
                </a:solidFill>
                <a:latin typeface="Segoe UI" panose="020B0502040204020203" pitchFamily="34" charset="0"/>
                <a:ea typeface="Segoe UI" panose="020B0502040204020203" pitchFamily="34" charset="0"/>
                <a:cs typeface="Segoe UI" panose="020B0502040204020203" pitchFamily="34" charset="0"/>
              </a:rPr>
              <a:t>Tip #2 </a:t>
            </a:r>
          </a:p>
          <a:p>
            <a:pPr marL="0" indent="0" algn="ctr">
              <a:buNone/>
            </a:pPr>
            <a:r>
              <a:rPr lang="en-US" b="1" dirty="0">
                <a:solidFill>
                  <a:schemeClr val="accent1"/>
                </a:solidFill>
                <a:latin typeface="Segoe UI" panose="020B0502040204020203" pitchFamily="34" charset="0"/>
                <a:ea typeface="Segoe UI" panose="020B0502040204020203" pitchFamily="34" charset="0"/>
                <a:cs typeface="Segoe UI" panose="020B0502040204020203" pitchFamily="34" charset="0"/>
              </a:rPr>
              <a:t>Think before you tweet</a:t>
            </a:r>
          </a:p>
          <a:p>
            <a:pPr marL="0" indent="0">
              <a:buNone/>
            </a:pPr>
            <a:endParaRPr lang="en-US" sz="1600" dirty="0"/>
          </a:p>
        </p:txBody>
      </p:sp>
      <p:sp>
        <p:nvSpPr>
          <p:cNvPr id="2" name="Title 1"/>
          <p:cNvSpPr>
            <a:spLocks noGrp="1"/>
          </p:cNvSpPr>
          <p:nvPr>
            <p:ph type="title"/>
          </p:nvPr>
        </p:nvSpPr>
        <p:spPr>
          <a:xfrm>
            <a:off x="282877" y="434900"/>
            <a:ext cx="8415372" cy="835742"/>
          </a:xfrm>
        </p:spPr>
        <p:txBody>
          <a:bodyPr/>
          <a:lstStyle/>
          <a:p>
            <a:r>
              <a:rPr lang="en-US" dirty="0">
                <a:solidFill>
                  <a:prstClr val="white"/>
                </a:solidFill>
              </a:rPr>
              <a:t>Our obligations </a:t>
            </a:r>
            <a:r>
              <a:rPr lang="en-US" sz="2400" dirty="0">
                <a:solidFill>
                  <a:prstClr val="white"/>
                </a:solidFill>
              </a:rPr>
              <a:t>- </a:t>
            </a:r>
            <a:r>
              <a:rPr lang="en-US" sz="2400" i="1" dirty="0">
                <a:solidFill>
                  <a:prstClr val="white"/>
                </a:solidFill>
              </a:rPr>
              <a:t>as public sector employees</a:t>
            </a:r>
            <a:endParaRPr lang="en-AU" sz="2400" dirty="0"/>
          </a:p>
        </p:txBody>
      </p:sp>
      <p:pic>
        <p:nvPicPr>
          <p:cNvPr id="4" name="Picture 3"/>
          <p:cNvPicPr>
            <a:picLocks noChangeAspect="1"/>
          </p:cNvPicPr>
          <p:nvPr/>
        </p:nvPicPr>
        <p:blipFill>
          <a:blip r:embed="rId2"/>
          <a:stretch>
            <a:fillRect/>
          </a:stretch>
        </p:blipFill>
        <p:spPr>
          <a:xfrm>
            <a:off x="5606798" y="2800121"/>
            <a:ext cx="3069376" cy="2049260"/>
          </a:xfrm>
          <a:prstGeom prst="rect">
            <a:avLst/>
          </a:prstGeom>
        </p:spPr>
      </p:pic>
      <p:sp>
        <p:nvSpPr>
          <p:cNvPr id="5" name="Rectangle 4"/>
          <p:cNvSpPr/>
          <p:nvPr/>
        </p:nvSpPr>
        <p:spPr>
          <a:xfrm>
            <a:off x="5606798" y="4849381"/>
            <a:ext cx="3069376" cy="517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Michaela Banerji</a:t>
            </a:r>
            <a:endParaRPr kumimoji="0" lang="en-AU" sz="18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TextBox 5"/>
          <p:cNvSpPr txBox="1"/>
          <p:nvPr/>
        </p:nvSpPr>
        <p:spPr>
          <a:xfrm>
            <a:off x="628650" y="2623589"/>
            <a:ext cx="4669028" cy="4031873"/>
          </a:xfrm>
          <a:prstGeom prst="rect">
            <a:avLst/>
          </a:prstGeom>
          <a:noFill/>
        </p:spPr>
        <p:txBody>
          <a:bodyPr wrap="square" rtlCol="0">
            <a:spAutoFit/>
          </a:bodyPr>
          <a:lstStyle/>
          <a:p>
            <a:pPr marL="357188" lvl="0" indent="-357188">
              <a:spcAft>
                <a:spcPts val="1200"/>
              </a:spcAft>
              <a:defRPr/>
            </a:pPr>
            <a:r>
              <a:rPr lang="en-AU" sz="1600" b="1" dirty="0">
                <a:solidFill>
                  <a:prstClr val="black"/>
                </a:solidFill>
                <a:latin typeface="Segoe UI" panose="020B0502040204020203" pitchFamily="34" charset="0"/>
                <a:cs typeface="Segoe UI" panose="020B0502040204020203" pitchFamily="34" charset="0"/>
              </a:rPr>
              <a:t>VPS Code of Conduct</a:t>
            </a:r>
          </a:p>
          <a:p>
            <a:pPr marL="357188" lvl="0" indent="-357188">
              <a:spcAft>
                <a:spcPts val="1200"/>
              </a:spcAft>
              <a:defRPr/>
            </a:pPr>
            <a:r>
              <a:rPr lang="en-AU" sz="1600" b="1" i="1" dirty="0">
                <a:solidFill>
                  <a:prstClr val="black"/>
                </a:solidFill>
                <a:latin typeface="Segoe UI" panose="020B0502040204020203" pitchFamily="34" charset="0"/>
                <a:cs typeface="Segoe UI" panose="020B0502040204020203" pitchFamily="34" charset="0"/>
              </a:rPr>
              <a:t>cl 2.2 </a:t>
            </a:r>
            <a:r>
              <a:rPr lang="en-AU" sz="1600" b="1" i="1" dirty="0">
                <a:latin typeface="Segoe UI" panose="020B0502040204020203" pitchFamily="34" charset="0"/>
                <a:cs typeface="Segoe UI" panose="020B0502040204020203" pitchFamily="34" charset="0"/>
              </a:rPr>
              <a:t>Remaining Apolitical </a:t>
            </a:r>
          </a:p>
          <a:p>
            <a:pPr lvl="0">
              <a:spcAft>
                <a:spcPts val="1200"/>
              </a:spcAft>
              <a:defRPr/>
            </a:pPr>
            <a:r>
              <a:rPr lang="en-AU" sz="1600" dirty="0">
                <a:latin typeface="Segoe UI" panose="020B0502040204020203" pitchFamily="34" charset="0"/>
                <a:cs typeface="Segoe UI" panose="020B0502040204020203" pitchFamily="34" charset="0"/>
              </a:rPr>
              <a:t>Public sector employees conduct themselves in an apolitical manner.  They implement and administer the policies and programs of the elected government. …</a:t>
            </a:r>
          </a:p>
          <a:p>
            <a:pPr>
              <a:spcAft>
                <a:spcPts val="1200"/>
              </a:spcAft>
              <a:defRPr/>
            </a:pPr>
            <a:r>
              <a:rPr lang="en-AU" sz="1600" b="1" i="1" dirty="0">
                <a:solidFill>
                  <a:prstClr val="black"/>
                </a:solidFill>
                <a:latin typeface="Segoe UI" panose="020B0502040204020203" pitchFamily="34" charset="0"/>
                <a:cs typeface="Segoe UI" panose="020B0502040204020203" pitchFamily="34" charset="0"/>
              </a:rPr>
              <a:t>cl 3.5 Public Comment</a:t>
            </a:r>
          </a:p>
          <a:p>
            <a:pPr>
              <a:spcAft>
                <a:spcPts val="1200"/>
              </a:spcAft>
              <a:defRPr/>
            </a:pPr>
            <a:r>
              <a:rPr lang="en-AU" sz="1600" dirty="0">
                <a:latin typeface="Segoe UI" panose="020B0502040204020203" pitchFamily="34" charset="0"/>
                <a:cs typeface="Segoe UI" panose="020B0502040204020203" pitchFamily="34" charset="0"/>
              </a:rPr>
              <a:t>When making a comment in a private capacity, public sector employees ensure … personal comments do not compromise their capacity to perform their public sector role in an unbiased manner…</a:t>
            </a:r>
            <a:endParaRPr lang="en-AU" sz="1600" b="1" dirty="0">
              <a:solidFill>
                <a:prstClr val="black"/>
              </a:solidFill>
              <a:latin typeface="Segoe UI" panose="020B0502040204020203" pitchFamily="34" charset="0"/>
              <a:cs typeface="Segoe UI" panose="020B0502040204020203" pitchFamily="34" charset="0"/>
            </a:endParaRPr>
          </a:p>
          <a:p>
            <a:pPr marL="357188" marR="0" lvl="0" indent="-357188" algn="l" defTabSz="457200" rtl="0" eaLnBrk="1" fontAlgn="auto" latinLnBrk="0" hangingPunct="1">
              <a:lnSpc>
                <a:spcPct val="100000"/>
              </a:lnSpc>
              <a:spcBef>
                <a:spcPts val="0"/>
              </a:spcBef>
              <a:spcAft>
                <a:spcPts val="1200"/>
              </a:spcAft>
              <a:buClrTx/>
              <a:buSzTx/>
              <a:buFontTx/>
              <a:buNone/>
              <a:tabLst/>
              <a:defRPr/>
            </a:pPr>
            <a:endParaRPr kumimoji="0" lang="en-AU"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sp>
        <p:nvSpPr>
          <p:cNvPr id="10"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1325965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6129" y="1824549"/>
            <a:ext cx="4907177" cy="4224594"/>
          </a:xfrm>
        </p:spPr>
        <p:txBody>
          <a:bodyPr/>
          <a:lstStyle/>
          <a:p>
            <a:pPr marL="0" indent="0" algn="ctr">
              <a:buNone/>
            </a:pPr>
            <a:r>
              <a:rPr lang="en-US" b="1" dirty="0">
                <a:latin typeface="Stencil" panose="040409050D0802020404" pitchFamily="82" charset="0"/>
              </a:rPr>
              <a:t>Frank &amp; Fearless Advice</a:t>
            </a:r>
          </a:p>
          <a:p>
            <a:pPr marL="0" indent="0">
              <a:buNone/>
            </a:pPr>
            <a:endParaRPr lang="en-US" dirty="0"/>
          </a:p>
          <a:p>
            <a:pPr marL="0" indent="0">
              <a:buNone/>
            </a:pPr>
            <a:endParaRPr lang="en-AU" dirty="0"/>
          </a:p>
        </p:txBody>
      </p:sp>
      <p:sp>
        <p:nvSpPr>
          <p:cNvPr id="2" name="Title 1"/>
          <p:cNvSpPr>
            <a:spLocks noGrp="1"/>
          </p:cNvSpPr>
          <p:nvPr>
            <p:ph type="title"/>
          </p:nvPr>
        </p:nvSpPr>
        <p:spPr>
          <a:xfrm>
            <a:off x="359139" y="487163"/>
            <a:ext cx="7701158" cy="835742"/>
          </a:xfrm>
        </p:spPr>
        <p:txBody>
          <a:bodyPr/>
          <a:lstStyle/>
          <a:p>
            <a:r>
              <a:rPr lang="en-US" dirty="0">
                <a:solidFill>
                  <a:prstClr val="white"/>
                </a:solidFill>
              </a:rPr>
              <a:t>Our obligations - </a:t>
            </a:r>
            <a:r>
              <a:rPr lang="en-US" sz="2400" i="1" dirty="0">
                <a:solidFill>
                  <a:prstClr val="white"/>
                </a:solidFill>
              </a:rPr>
              <a:t>as public sector employees</a:t>
            </a:r>
            <a:endParaRPr lang="en-AU" dirty="0"/>
          </a:p>
        </p:txBody>
      </p:sp>
      <p:pic>
        <p:nvPicPr>
          <p:cNvPr id="4" name="Picture 3"/>
          <p:cNvPicPr>
            <a:picLocks noChangeAspect="1"/>
          </p:cNvPicPr>
          <p:nvPr/>
        </p:nvPicPr>
        <p:blipFill>
          <a:blip r:embed="rId2"/>
          <a:stretch>
            <a:fillRect/>
          </a:stretch>
        </p:blipFill>
        <p:spPr>
          <a:xfrm>
            <a:off x="2287603" y="2644704"/>
            <a:ext cx="3844230" cy="3081798"/>
          </a:xfrm>
          <a:prstGeom prst="rect">
            <a:avLst/>
          </a:prstGeom>
        </p:spPr>
      </p:pic>
      <p:sp>
        <p:nvSpPr>
          <p:cNvPr id="9"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4072531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471943"/>
            <a:ext cx="7168331" cy="835742"/>
          </a:xfrm>
        </p:spPr>
        <p:txBody>
          <a:bodyPr/>
          <a:lstStyle/>
          <a:p>
            <a:r>
              <a:rPr lang="en-US" dirty="0">
                <a:solidFill>
                  <a:prstClr val="white"/>
                </a:solidFill>
              </a:rPr>
              <a:t>Our obligations </a:t>
            </a:r>
            <a:r>
              <a:rPr lang="en-US" sz="2400" dirty="0">
                <a:solidFill>
                  <a:prstClr val="white"/>
                </a:solidFill>
              </a:rPr>
              <a:t>- </a:t>
            </a:r>
            <a:r>
              <a:rPr lang="en-US" sz="2400" i="1" dirty="0">
                <a:solidFill>
                  <a:prstClr val="white"/>
                </a:solidFill>
              </a:rPr>
              <a:t>as public sector employees</a:t>
            </a:r>
            <a:endParaRPr lang="en-AU" sz="2400" dirty="0"/>
          </a:p>
        </p:txBody>
      </p:sp>
      <p:pic>
        <p:nvPicPr>
          <p:cNvPr id="4" name="Picture 3"/>
          <p:cNvPicPr>
            <a:picLocks noChangeAspect="1"/>
          </p:cNvPicPr>
          <p:nvPr/>
        </p:nvPicPr>
        <p:blipFill>
          <a:blip r:embed="rId2"/>
          <a:stretch>
            <a:fillRect/>
          </a:stretch>
        </p:blipFill>
        <p:spPr>
          <a:xfrm>
            <a:off x="799552" y="1801358"/>
            <a:ext cx="3418661" cy="2277156"/>
          </a:xfrm>
          <a:prstGeom prst="rect">
            <a:avLst/>
          </a:prstGeom>
        </p:spPr>
      </p:pic>
      <p:pic>
        <p:nvPicPr>
          <p:cNvPr id="5" name="Picture 4"/>
          <p:cNvPicPr>
            <a:picLocks noChangeAspect="1"/>
          </p:cNvPicPr>
          <p:nvPr/>
        </p:nvPicPr>
        <p:blipFill>
          <a:blip r:embed="rId3"/>
          <a:stretch>
            <a:fillRect/>
          </a:stretch>
        </p:blipFill>
        <p:spPr>
          <a:xfrm>
            <a:off x="4920498" y="1710988"/>
            <a:ext cx="3156701" cy="2367526"/>
          </a:xfrm>
          <a:prstGeom prst="rect">
            <a:avLst/>
          </a:prstGeom>
        </p:spPr>
      </p:pic>
      <p:sp>
        <p:nvSpPr>
          <p:cNvPr id="2" name="Content Placeholder 1"/>
          <p:cNvSpPr>
            <a:spLocks noGrp="1"/>
          </p:cNvSpPr>
          <p:nvPr>
            <p:ph idx="1"/>
          </p:nvPr>
        </p:nvSpPr>
        <p:spPr/>
        <p:txBody>
          <a:bodyPr/>
          <a:lstStyle/>
          <a:p>
            <a:endParaRPr lang="en-AU"/>
          </a:p>
        </p:txBody>
      </p:sp>
      <p:pic>
        <p:nvPicPr>
          <p:cNvPr id="7" name="Picture 6"/>
          <p:cNvPicPr>
            <a:picLocks noChangeAspect="1"/>
          </p:cNvPicPr>
          <p:nvPr/>
        </p:nvPicPr>
        <p:blipFill>
          <a:blip r:embed="rId4"/>
          <a:stretch>
            <a:fillRect/>
          </a:stretch>
        </p:blipFill>
        <p:spPr>
          <a:xfrm>
            <a:off x="2829021" y="4240379"/>
            <a:ext cx="3485957" cy="1960851"/>
          </a:xfrm>
          <a:prstGeom prst="rect">
            <a:avLst/>
          </a:prstGeom>
        </p:spPr>
      </p:pic>
    </p:spTree>
    <p:extLst>
      <p:ext uri="{BB962C8B-B14F-4D97-AF65-F5344CB8AC3E}">
        <p14:creationId xmlns:p14="http://schemas.microsoft.com/office/powerpoint/2010/main" val="1890575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467" y="1703540"/>
            <a:ext cx="8918533" cy="4910202"/>
          </a:xfrm>
        </p:spPr>
        <p:txBody>
          <a:bodyPr/>
          <a:lstStyle/>
          <a:p>
            <a:pPr marL="0" indent="0">
              <a:buNone/>
            </a:pPr>
            <a:r>
              <a:rPr lang="en-AU" sz="2000" dirty="0"/>
              <a:t>You are advising government in the context of a large and ongoing infrastructure project.  Part of your advice is to identify and weigh a range of options available to the government to deliver the project.  After identifying the available options, you rank them according to how likely they are to deliver the project outcomes whilst complying with relevant laws.  Your recommended approach is the approach that delivers the identified project outcomes, at a higher cost, but in a way that presents the lowest risk of non-compliance with relevant laws.</a:t>
            </a:r>
          </a:p>
          <a:p>
            <a:pPr marL="0" indent="0">
              <a:buNone/>
            </a:pPr>
            <a:endParaRPr lang="en-AU" sz="2000" dirty="0"/>
          </a:p>
          <a:p>
            <a:pPr marL="0" indent="0">
              <a:buNone/>
            </a:pPr>
            <a:r>
              <a:rPr lang="en-AU" sz="2000" dirty="0"/>
              <a:t>During the life of the project, there is a change of government and the new government considers the project to be too expensive. You are asked to revise your advice so that the approach previously considered in your advice to be the least favourable because it presented the greatest risk of non-compliance with relevant laws is the recommended approach.  The approach also happens to be the least expensive.</a:t>
            </a:r>
          </a:p>
          <a:p>
            <a:endParaRPr lang="en-AU" dirty="0"/>
          </a:p>
        </p:txBody>
      </p:sp>
      <p:sp>
        <p:nvSpPr>
          <p:cNvPr id="3" name="Title 2"/>
          <p:cNvSpPr>
            <a:spLocks noGrp="1"/>
          </p:cNvSpPr>
          <p:nvPr>
            <p:ph type="title"/>
          </p:nvPr>
        </p:nvSpPr>
        <p:spPr>
          <a:xfrm>
            <a:off x="425885" y="471943"/>
            <a:ext cx="9081370" cy="835742"/>
          </a:xfrm>
        </p:spPr>
        <p:txBody>
          <a:bodyPr/>
          <a:lstStyle/>
          <a:p>
            <a:r>
              <a:rPr lang="en-AU" sz="3300" dirty="0"/>
              <a:t>Frank and fearless advice – scenario</a:t>
            </a:r>
          </a:p>
        </p:txBody>
      </p:sp>
      <p:sp>
        <p:nvSpPr>
          <p:cNvPr id="5" name="Title 1"/>
          <p:cNvSpPr txBox="1">
            <a:spLocks/>
          </p:cNvSpPr>
          <p:nvPr/>
        </p:nvSpPr>
        <p:spPr>
          <a:xfrm>
            <a:off x="8450058" y="471942"/>
            <a:ext cx="693943"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7"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Winter Clerks Program July 2021 | </a:t>
            </a:r>
            <a:r>
              <a:rPr kumimoji="0" lang="en-AU" sz="11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4081915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2734" y="471943"/>
            <a:ext cx="7064680" cy="835742"/>
          </a:xfrm>
        </p:spPr>
        <p:txBody>
          <a:bodyPr/>
          <a:lstStyle/>
          <a:p>
            <a:r>
              <a:rPr lang="en-AU" dirty="0"/>
              <a:t>Frank and fearless advice – options</a:t>
            </a:r>
          </a:p>
        </p:txBody>
      </p:sp>
      <p:sp>
        <p:nvSpPr>
          <p:cNvPr id="4" name="Title 1"/>
          <p:cNvSpPr txBox="1">
            <a:spLocks/>
          </p:cNvSpPr>
          <p:nvPr/>
        </p:nvSpPr>
        <p:spPr>
          <a:xfrm>
            <a:off x="8450058" y="471942"/>
            <a:ext cx="693943"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6" name="Content Placeholder 1"/>
          <p:cNvSpPr>
            <a:spLocks noGrp="1"/>
          </p:cNvSpPr>
          <p:nvPr>
            <p:ph idx="1"/>
          </p:nvPr>
        </p:nvSpPr>
        <p:spPr>
          <a:xfrm>
            <a:off x="628650" y="1825625"/>
            <a:ext cx="8123464" cy="4351338"/>
          </a:xfrm>
        </p:spPr>
        <p:txBody>
          <a:bodyPr/>
          <a:lstStyle/>
          <a:p>
            <a:r>
              <a:rPr lang="en-AU" dirty="0"/>
              <a:t>What do you do?</a:t>
            </a:r>
          </a:p>
          <a:p>
            <a:pPr marL="914400" lvl="1" indent="-457200">
              <a:buFont typeface="+mj-lt"/>
              <a:buAutoNum type="alphaLcParenR"/>
            </a:pPr>
            <a:r>
              <a:rPr lang="en-AU" dirty="0"/>
              <a:t>Resign</a:t>
            </a:r>
          </a:p>
          <a:p>
            <a:pPr marL="914400" lvl="1" indent="-457200">
              <a:buFont typeface="+mj-lt"/>
              <a:buAutoNum type="alphaLcParenR"/>
            </a:pPr>
            <a:r>
              <a:rPr lang="en-AU" dirty="0"/>
              <a:t>Provide the advice, revised as requested</a:t>
            </a:r>
          </a:p>
          <a:p>
            <a:pPr marL="914400" lvl="1" indent="-457200">
              <a:buFont typeface="+mj-lt"/>
              <a:buAutoNum type="alphaLcParenR"/>
            </a:pPr>
            <a:r>
              <a:rPr lang="en-AU" dirty="0"/>
              <a:t>Provide the revised advice, noting in the advice that the changes have been made at the request of your client/stakeholder</a:t>
            </a:r>
          </a:p>
          <a:p>
            <a:pPr marL="914400" lvl="1" indent="-457200">
              <a:buFont typeface="+mj-lt"/>
              <a:buAutoNum type="alphaLcParenR"/>
            </a:pPr>
            <a:r>
              <a:rPr lang="en-AU" dirty="0"/>
              <a:t>Provide supplementary advice, noting you have been asked to reconsider the recommendation in your previous advice, but noting that you remain of the view that the first recommended approach is preferable</a:t>
            </a:r>
          </a:p>
          <a:p>
            <a:pPr marL="914400" lvl="1" indent="-457200">
              <a:buFont typeface="+mj-lt"/>
              <a:buAutoNum type="alphaLcParenR"/>
            </a:pPr>
            <a:r>
              <a:rPr lang="en-AU" dirty="0"/>
              <a:t>It depends</a:t>
            </a:r>
          </a:p>
          <a:p>
            <a:endParaRPr lang="en-AU" dirty="0"/>
          </a:p>
        </p:txBody>
      </p:sp>
    </p:spTree>
    <p:extLst>
      <p:ext uri="{BB962C8B-B14F-4D97-AF65-F5344CB8AC3E}">
        <p14:creationId xmlns:p14="http://schemas.microsoft.com/office/powerpoint/2010/main" val="3502380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b="1" dirty="0">
                <a:latin typeface="Segoe UI" panose="020B0502040204020203" pitchFamily="34" charset="0"/>
                <a:ea typeface="Segoe UI" panose="020B0502040204020203" pitchFamily="34" charset="0"/>
                <a:cs typeface="Segoe UI" panose="020B0502040204020203" pitchFamily="34" charset="0"/>
              </a:rPr>
              <a:t>Good to know . . .</a:t>
            </a:r>
          </a:p>
          <a:p>
            <a:pPr marL="0" indent="0">
              <a:buNone/>
            </a:pPr>
            <a:endParaRPr lang="en-US" dirty="0"/>
          </a:p>
          <a:p>
            <a:r>
              <a:rPr lang="en-US" dirty="0"/>
              <a:t>Other employment</a:t>
            </a:r>
          </a:p>
          <a:p>
            <a:r>
              <a:rPr lang="en-US" dirty="0"/>
              <a:t>Gifts &amp; Hospitality</a:t>
            </a:r>
          </a:p>
          <a:p>
            <a:r>
              <a:rPr lang="en-US" dirty="0"/>
              <a:t>Model Litigant Guidelines</a:t>
            </a:r>
          </a:p>
          <a:p>
            <a:pPr marL="0" indent="0" algn="ctr">
              <a:buNone/>
            </a:pPr>
            <a:endParaRPr lang="en-AU" dirty="0"/>
          </a:p>
        </p:txBody>
      </p:sp>
      <p:sp>
        <p:nvSpPr>
          <p:cNvPr id="2" name="Title 1"/>
          <p:cNvSpPr>
            <a:spLocks noGrp="1"/>
          </p:cNvSpPr>
          <p:nvPr>
            <p:ph type="title"/>
          </p:nvPr>
        </p:nvSpPr>
        <p:spPr>
          <a:xfrm>
            <a:off x="190239" y="467529"/>
            <a:ext cx="7886700" cy="835742"/>
          </a:xfrm>
        </p:spPr>
        <p:txBody>
          <a:bodyPr/>
          <a:lstStyle/>
          <a:p>
            <a:r>
              <a:rPr lang="en-US" dirty="0">
                <a:solidFill>
                  <a:prstClr val="white"/>
                </a:solidFill>
              </a:rPr>
              <a:t>Your obligations - </a:t>
            </a:r>
            <a:r>
              <a:rPr lang="en-US" sz="2400" i="1" dirty="0">
                <a:solidFill>
                  <a:prstClr val="white"/>
                </a:solidFill>
              </a:rPr>
              <a:t>a public sector employee</a:t>
            </a:r>
            <a:endParaRPr lang="en-AU" dirty="0"/>
          </a:p>
        </p:txBody>
      </p:sp>
      <p:pic>
        <p:nvPicPr>
          <p:cNvPr id="4" name="Picture 3"/>
          <p:cNvPicPr>
            <a:picLocks noChangeAspect="1"/>
          </p:cNvPicPr>
          <p:nvPr/>
        </p:nvPicPr>
        <p:blipFill>
          <a:blip r:embed="rId2"/>
          <a:stretch>
            <a:fillRect/>
          </a:stretch>
        </p:blipFill>
        <p:spPr>
          <a:xfrm>
            <a:off x="6086160" y="2423903"/>
            <a:ext cx="2538282" cy="3384376"/>
          </a:xfrm>
          <a:prstGeom prst="rect">
            <a:avLst/>
          </a:prstGeom>
        </p:spPr>
      </p:pic>
      <p:sp>
        <p:nvSpPr>
          <p:cNvPr id="7"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1314936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317315"/>
            <a:ext cx="7886700" cy="3018773"/>
          </a:xfrm>
        </p:spPr>
        <p:txBody>
          <a:bodyPr/>
          <a:lstStyle/>
          <a:p>
            <a:pPr marL="0" indent="0">
              <a:spcAft>
                <a:spcPts val="1200"/>
              </a:spcAft>
              <a:buNone/>
            </a:pPr>
            <a:r>
              <a:rPr lang="en-US" dirty="0"/>
              <a:t>Three branches of government in Victoria, reflected in the </a:t>
            </a:r>
            <a:r>
              <a:rPr lang="en-US" i="1" dirty="0"/>
              <a:t>Constitution Act 1975</a:t>
            </a:r>
            <a:r>
              <a:rPr lang="en-US" dirty="0"/>
              <a:t> (Vic).</a:t>
            </a:r>
          </a:p>
          <a:p>
            <a:pPr marL="0" indent="0">
              <a:spcAft>
                <a:spcPts val="1200"/>
              </a:spcAft>
              <a:buNone/>
            </a:pPr>
            <a:br>
              <a:rPr lang="en-US" dirty="0"/>
            </a:br>
            <a:r>
              <a:rPr lang="en-US" dirty="0"/>
              <a:t>You are part of ‘</a:t>
            </a:r>
            <a:r>
              <a:rPr lang="en-US" b="1" dirty="0"/>
              <a:t>the Executive</a:t>
            </a:r>
            <a:r>
              <a:rPr lang="en-US" dirty="0"/>
              <a:t>’ branch of government.</a:t>
            </a:r>
          </a:p>
          <a:p>
            <a:pPr marL="0" indent="0">
              <a:spcAft>
                <a:spcPts val="1200"/>
              </a:spcAft>
              <a:buNone/>
            </a:pPr>
            <a:endParaRPr lang="en-US" sz="2800" dirty="0"/>
          </a:p>
        </p:txBody>
      </p:sp>
      <p:sp>
        <p:nvSpPr>
          <p:cNvPr id="2" name="Title 1"/>
          <p:cNvSpPr>
            <a:spLocks noGrp="1"/>
          </p:cNvSpPr>
          <p:nvPr>
            <p:ph type="title"/>
          </p:nvPr>
        </p:nvSpPr>
        <p:spPr/>
        <p:txBody>
          <a:bodyPr/>
          <a:lstStyle/>
          <a:p>
            <a:r>
              <a:rPr lang="en-US" dirty="0"/>
              <a:t>Introduction - </a:t>
            </a:r>
            <a:r>
              <a:rPr lang="en-US" sz="2400" i="1" dirty="0"/>
              <a:t>where do you fit in?</a:t>
            </a:r>
            <a:endParaRPr lang="en-AU" i="1" dirty="0"/>
          </a:p>
        </p:txBody>
      </p:sp>
      <p:sp>
        <p:nvSpPr>
          <p:cNvPr id="6"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1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kumimoji="0" lang="en-AU" sz="11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1793795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430049"/>
            <a:ext cx="4770068" cy="3746914"/>
          </a:xfrm>
        </p:spPr>
        <p:txBody>
          <a:bodyPr/>
          <a:lstStyle/>
          <a:p>
            <a:pPr marL="0" indent="0">
              <a:buNone/>
            </a:pPr>
            <a:endParaRPr lang="en-US" dirty="0"/>
          </a:p>
          <a:p>
            <a:pPr marL="0" indent="0" algn="ctr">
              <a:buNone/>
            </a:pPr>
            <a:r>
              <a:rPr lang="en-US" sz="3200" dirty="0"/>
              <a:t>Special responsibility </a:t>
            </a:r>
            <a:br>
              <a:rPr lang="en-AU" sz="3200" dirty="0"/>
            </a:br>
            <a:r>
              <a:rPr lang="en-AU" sz="3200" dirty="0"/>
              <a:t>to uphold the </a:t>
            </a:r>
            <a:br>
              <a:rPr lang="en-AU" sz="3200" dirty="0"/>
            </a:br>
            <a:r>
              <a:rPr lang="en-AU" sz="3200" dirty="0"/>
              <a:t>rule of law</a:t>
            </a:r>
            <a:endParaRPr lang="en-US" sz="3200" dirty="0"/>
          </a:p>
        </p:txBody>
      </p:sp>
      <p:sp>
        <p:nvSpPr>
          <p:cNvPr id="2" name="Title 1"/>
          <p:cNvSpPr>
            <a:spLocks noGrp="1"/>
          </p:cNvSpPr>
          <p:nvPr>
            <p:ph type="title"/>
          </p:nvPr>
        </p:nvSpPr>
        <p:spPr>
          <a:xfrm>
            <a:off x="115083" y="469139"/>
            <a:ext cx="7337903" cy="835742"/>
          </a:xfrm>
        </p:spPr>
        <p:txBody>
          <a:bodyPr/>
          <a:lstStyle/>
          <a:p>
            <a:r>
              <a:rPr lang="en-US" dirty="0">
                <a:solidFill>
                  <a:prstClr val="white"/>
                </a:solidFill>
              </a:rPr>
              <a:t>Your role - </a:t>
            </a:r>
            <a:r>
              <a:rPr lang="en-US" sz="2400" i="1" dirty="0">
                <a:solidFill>
                  <a:prstClr val="white"/>
                </a:solidFill>
              </a:rPr>
              <a:t>Your role as a government lawyer</a:t>
            </a:r>
            <a:endParaRPr lang="en-AU" dirty="0"/>
          </a:p>
        </p:txBody>
      </p:sp>
      <p:pic>
        <p:nvPicPr>
          <p:cNvPr id="5" name="Picture 4"/>
          <p:cNvPicPr>
            <a:picLocks noChangeAspect="1"/>
          </p:cNvPicPr>
          <p:nvPr/>
        </p:nvPicPr>
        <p:blipFill>
          <a:blip r:embed="rId2"/>
          <a:stretch>
            <a:fillRect/>
          </a:stretch>
        </p:blipFill>
        <p:spPr>
          <a:xfrm>
            <a:off x="5508103" y="2204864"/>
            <a:ext cx="2195403" cy="3528326"/>
          </a:xfrm>
          <a:prstGeom prst="rect">
            <a:avLst/>
          </a:prstGeom>
        </p:spPr>
      </p:pic>
      <p:sp>
        <p:nvSpPr>
          <p:cNvPr id="6" name="Rectangle 5"/>
          <p:cNvSpPr/>
          <p:nvPr/>
        </p:nvSpPr>
        <p:spPr>
          <a:xfrm>
            <a:off x="6002682" y="2624386"/>
            <a:ext cx="120243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Edwardian Script ITC" panose="030303020407070D0804" pitchFamily="66" charset="0"/>
                <a:ea typeface="+mn-ea"/>
                <a:cs typeface="Arial"/>
              </a:rPr>
              <a:t>rule of law</a:t>
            </a:r>
            <a:endParaRPr kumimoji="0" lang="en-AU" sz="2800" b="1" i="0" u="none" strike="noStrike" kern="1200" cap="none" spc="0" normalizeH="0" baseline="0" noProof="0" dirty="0">
              <a:ln>
                <a:noFill/>
              </a:ln>
              <a:solidFill>
                <a:prstClr val="white"/>
              </a:solidFill>
              <a:effectLst/>
              <a:uLnTx/>
              <a:uFillTx/>
              <a:latin typeface="Edwardian Script ITC" panose="030303020407070D0804" pitchFamily="66" charset="0"/>
              <a:ea typeface="+mn-ea"/>
              <a:cs typeface="Arial"/>
            </a:endParaRPr>
          </a:p>
        </p:txBody>
      </p:sp>
      <p:sp>
        <p:nvSpPr>
          <p:cNvPr id="9"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2443315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AU" dirty="0"/>
          </a:p>
        </p:txBody>
      </p:sp>
      <p:sp>
        <p:nvSpPr>
          <p:cNvPr id="3" name="Title 2"/>
          <p:cNvSpPr>
            <a:spLocks noGrp="1"/>
          </p:cNvSpPr>
          <p:nvPr>
            <p:ph type="title"/>
          </p:nvPr>
        </p:nvSpPr>
        <p:spPr/>
        <p:txBody>
          <a:bodyPr/>
          <a:lstStyle/>
          <a:p>
            <a:r>
              <a:rPr lang="en-US" dirty="0"/>
              <a:t>Recap</a:t>
            </a:r>
            <a:endParaRPr lang="en-AU" dirty="0"/>
          </a:p>
        </p:txBody>
      </p:sp>
      <p:sp>
        <p:nvSpPr>
          <p:cNvPr id="8" name="Title 1"/>
          <p:cNvSpPr txBox="1">
            <a:spLocks/>
          </p:cNvSpPr>
          <p:nvPr/>
        </p:nvSpPr>
        <p:spPr>
          <a:xfrm>
            <a:off x="8450058" y="471942"/>
            <a:ext cx="693943"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820" y="1924747"/>
            <a:ext cx="4905042" cy="3942370"/>
          </a:xfrm>
          <a:prstGeom prst="rect">
            <a:avLst/>
          </a:prstGeom>
        </p:spPr>
      </p:pic>
      <p:sp>
        <p:nvSpPr>
          <p:cNvPr id="10"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3001053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2492895"/>
            <a:ext cx="7886700" cy="3684067"/>
          </a:xfrm>
        </p:spPr>
        <p:txBody>
          <a:bodyPr/>
          <a:lstStyle/>
          <a:p>
            <a:pPr marL="0" indent="0">
              <a:buNone/>
            </a:pPr>
            <a:r>
              <a:rPr lang="en-AU" dirty="0">
                <a:solidFill>
                  <a:schemeClr val="accent4"/>
                </a:solidFill>
                <a:latin typeface="Segoe UI Semibold" panose="020B0702040204020203" pitchFamily="34" charset="0"/>
                <a:cs typeface="Segoe UI Semibold" panose="020B0702040204020203" pitchFamily="34" charset="0"/>
              </a:rPr>
              <a:t>Madeline White</a:t>
            </a:r>
          </a:p>
          <a:p>
            <a:pPr marL="0" indent="0">
              <a:buNone/>
            </a:pPr>
            <a:r>
              <a:rPr lang="en-AU" dirty="0">
                <a:latin typeface="Segoe UI Semibold" panose="020B0702040204020203" pitchFamily="34" charset="0"/>
                <a:cs typeface="Segoe UI Semibold" panose="020B0702040204020203" pitchFamily="34" charset="0"/>
              </a:rPr>
              <a:t>Senior Solicitor</a:t>
            </a:r>
          </a:p>
          <a:p>
            <a:pPr marL="0" indent="0">
              <a:buNone/>
            </a:pPr>
            <a:r>
              <a:rPr lang="en-AU" dirty="0"/>
              <a:t>Public Law &amp; Planning</a:t>
            </a:r>
          </a:p>
          <a:p>
            <a:pPr marL="0" indent="0">
              <a:buNone/>
            </a:pPr>
            <a:r>
              <a:rPr lang="en-AU" dirty="0"/>
              <a:t>Victorian Government Solicitor’s Office</a:t>
            </a:r>
          </a:p>
          <a:p>
            <a:pPr marL="0" indent="0">
              <a:buNone/>
            </a:pPr>
            <a:r>
              <a:rPr lang="en-AU" dirty="0">
                <a:solidFill>
                  <a:schemeClr val="accent4"/>
                </a:solidFill>
                <a:latin typeface="Segoe UI Semibold" panose="020B0702040204020203" pitchFamily="34" charset="0"/>
                <a:cs typeface="Segoe UI Semibold" panose="020B0702040204020203" pitchFamily="34" charset="0"/>
              </a:rPr>
              <a:t>e. </a:t>
            </a:r>
            <a:r>
              <a:rPr lang="en-AU" u="sng" dirty="0"/>
              <a:t>Samuel.hamiltonlindsay@vgso.vic.gov.au</a:t>
            </a:r>
          </a:p>
          <a:p>
            <a:pPr marL="0" indent="0">
              <a:buNone/>
            </a:pPr>
            <a:endParaRPr lang="en-AU" dirty="0"/>
          </a:p>
        </p:txBody>
      </p:sp>
      <p:sp>
        <p:nvSpPr>
          <p:cNvPr id="3" name="Title 2"/>
          <p:cNvSpPr>
            <a:spLocks noGrp="1"/>
          </p:cNvSpPr>
          <p:nvPr>
            <p:ph type="title"/>
          </p:nvPr>
        </p:nvSpPr>
        <p:spPr/>
        <p:txBody>
          <a:bodyPr/>
          <a:lstStyle/>
          <a:p>
            <a:r>
              <a:rPr lang="en-AU" dirty="0"/>
              <a:t>Questions?</a:t>
            </a:r>
          </a:p>
        </p:txBody>
      </p:sp>
      <p:sp>
        <p:nvSpPr>
          <p:cNvPr id="8" name="Title 1"/>
          <p:cNvSpPr txBox="1">
            <a:spLocks/>
          </p:cNvSpPr>
          <p:nvPr/>
        </p:nvSpPr>
        <p:spPr>
          <a:xfrm>
            <a:off x="8450058" y="471942"/>
            <a:ext cx="693943"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7"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3380826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5246" y="2239905"/>
            <a:ext cx="7886700" cy="3764297"/>
          </a:xfrm>
        </p:spPr>
        <p:txBody>
          <a:bodyPr/>
          <a:lstStyle/>
          <a:p>
            <a:pPr marL="0" indent="0">
              <a:buNone/>
            </a:pPr>
            <a:endParaRPr lang="en-US" sz="2000" dirty="0"/>
          </a:p>
          <a:p>
            <a:pPr marL="0" indent="0">
              <a:spcAft>
                <a:spcPts val="1800"/>
              </a:spcAft>
              <a:buNone/>
            </a:pPr>
            <a:r>
              <a:rPr lang="en-US" b="1" dirty="0"/>
              <a:t>The Executive</a:t>
            </a:r>
          </a:p>
          <a:p>
            <a:pPr>
              <a:spcAft>
                <a:spcPts val="1800"/>
              </a:spcAft>
            </a:pPr>
            <a:r>
              <a:rPr lang="en-US" dirty="0"/>
              <a:t>gets things done</a:t>
            </a:r>
          </a:p>
          <a:p>
            <a:pPr>
              <a:spcAft>
                <a:spcPts val="1800"/>
              </a:spcAft>
            </a:pPr>
            <a:r>
              <a:rPr lang="en-US" dirty="0"/>
              <a:t>sometimes called ‘the Crown’</a:t>
            </a:r>
            <a:endParaRPr lang="en-AU" dirty="0"/>
          </a:p>
        </p:txBody>
      </p:sp>
      <p:sp>
        <p:nvSpPr>
          <p:cNvPr id="2" name="Title 1"/>
          <p:cNvSpPr>
            <a:spLocks noGrp="1"/>
          </p:cNvSpPr>
          <p:nvPr>
            <p:ph type="title"/>
          </p:nvPr>
        </p:nvSpPr>
        <p:spPr/>
        <p:txBody>
          <a:bodyPr/>
          <a:lstStyle/>
          <a:p>
            <a:r>
              <a:rPr lang="en-US" dirty="0"/>
              <a:t>The Executive</a:t>
            </a:r>
            <a:endParaRPr lang="en-AU" dirty="0"/>
          </a:p>
        </p:txBody>
      </p:sp>
      <p:sp>
        <p:nvSpPr>
          <p:cNvPr id="11"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pic>
        <p:nvPicPr>
          <p:cNvPr id="5" name="Picture 4" descr="A person in a crown holding a scepter&#10;&#10;Description automatically generated">
            <a:extLst>
              <a:ext uri="{FF2B5EF4-FFF2-40B4-BE49-F238E27FC236}">
                <a16:creationId xmlns:a16="http://schemas.microsoft.com/office/drawing/2014/main" id="{CE2FB566-54EB-47A9-318C-47DCFD665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813005"/>
            <a:ext cx="3570644" cy="4618095"/>
          </a:xfrm>
          <a:prstGeom prst="rect">
            <a:avLst/>
          </a:prstGeom>
        </p:spPr>
      </p:pic>
    </p:spTree>
    <p:extLst>
      <p:ext uri="{BB962C8B-B14F-4D97-AF65-F5344CB8AC3E}">
        <p14:creationId xmlns:p14="http://schemas.microsoft.com/office/powerpoint/2010/main" val="689857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108" y="1852006"/>
            <a:ext cx="8202199" cy="4351338"/>
          </a:xfrm>
        </p:spPr>
        <p:txBody>
          <a:bodyPr>
            <a:normAutofit fontScale="92500" lnSpcReduction="10000"/>
          </a:bodyPr>
          <a:lstStyle/>
          <a:p>
            <a:pPr marL="0" indent="0">
              <a:buNone/>
            </a:pPr>
            <a:endParaRPr lang="en-US" dirty="0"/>
          </a:p>
          <a:p>
            <a:pPr marL="0" indent="0">
              <a:buNone/>
            </a:pPr>
            <a:r>
              <a:rPr lang="en-US" sz="2600" dirty="0"/>
              <a:t>The Governor – appointed by the King</a:t>
            </a:r>
          </a:p>
          <a:p>
            <a:pPr marL="0" indent="0" algn="r">
              <a:buNone/>
            </a:pPr>
            <a:endParaRPr lang="en-US" dirty="0"/>
          </a:p>
          <a:p>
            <a:pPr marL="0" indent="0" algn="r">
              <a:buNone/>
            </a:pPr>
            <a:endParaRPr lang="en-US" dirty="0"/>
          </a:p>
          <a:p>
            <a:pPr marL="0" indent="0">
              <a:buNone/>
            </a:pPr>
            <a:r>
              <a:rPr lang="en-US" sz="2600" dirty="0">
                <a:ea typeface="Segoe UI" panose="020B0502040204020203" pitchFamily="34" charset="0"/>
                <a:cs typeface="Segoe UI" panose="020B0502040204020203" pitchFamily="34" charset="0"/>
              </a:rPr>
              <a:t>Generally </a:t>
            </a:r>
            <a:r>
              <a:rPr lang="en-US" sz="2600" dirty="0"/>
              <a:t>acts on the advice of</a:t>
            </a:r>
            <a:br>
              <a:rPr lang="en-US" sz="2600" dirty="0"/>
            </a:br>
            <a:r>
              <a:rPr lang="en-US" sz="2600" dirty="0"/>
              <a:t>the </a:t>
            </a:r>
            <a:r>
              <a:rPr lang="en-US" sz="2600" dirty="0">
                <a:ea typeface="Segoe UI" panose="020B0502040204020203" pitchFamily="34" charset="0"/>
                <a:cs typeface="Segoe UI" panose="020B0502040204020203" pitchFamily="34" charset="0"/>
              </a:rPr>
              <a:t>Executive Council</a:t>
            </a:r>
          </a:p>
          <a:p>
            <a:pPr marL="3086100" lvl="7" indent="0">
              <a:buNone/>
            </a:pPr>
            <a:endParaRPr lang="en-US" sz="2400" dirty="0">
              <a:latin typeface="Segoe UI Light" panose="020B0502040204020203" pitchFamily="34" charset="0"/>
              <a:ea typeface="Segoe UI" panose="020B0502040204020203" pitchFamily="34" charset="0"/>
              <a:cs typeface="Segoe UI" panose="020B0502040204020203" pitchFamily="34" charset="0"/>
            </a:endParaRPr>
          </a:p>
          <a:p>
            <a:pPr marL="3086100" lvl="7" indent="0">
              <a:buNone/>
            </a:pPr>
            <a:endParaRPr lang="en-US" sz="2400" dirty="0">
              <a:latin typeface="Segoe UI Light" panose="020B0502040204020203" pitchFamily="34" charset="0"/>
              <a:ea typeface="Segoe UI" panose="020B0502040204020203" pitchFamily="34" charset="0"/>
              <a:cs typeface="Segoe UI" panose="020B0502040204020203" pitchFamily="34" charset="0"/>
            </a:endParaRPr>
          </a:p>
          <a:p>
            <a:pPr marL="3086100" lvl="7" indent="0">
              <a:buNone/>
            </a:pPr>
            <a:endParaRPr lang="en-US" sz="2400" dirty="0">
              <a:latin typeface="Segoe UI Light" panose="020B0502040204020203" pitchFamily="34" charset="0"/>
              <a:ea typeface="Segoe UI" panose="020B0502040204020203" pitchFamily="34" charset="0"/>
              <a:cs typeface="Segoe UI" panose="020B0502040204020203" pitchFamily="34" charset="0"/>
            </a:endParaRPr>
          </a:p>
          <a:p>
            <a:pPr marL="3086100" lvl="7" indent="0">
              <a:buNone/>
            </a:pPr>
            <a:endParaRPr lang="en-US" sz="2400" dirty="0">
              <a:latin typeface="Segoe UI Light" panose="020B0502040204020203" pitchFamily="34" charset="0"/>
              <a:ea typeface="Segoe UI" panose="020B0502040204020203" pitchFamily="34" charset="0"/>
              <a:cs typeface="Segoe UI" panose="020B0502040204020203" pitchFamily="34" charset="0"/>
            </a:endParaRPr>
          </a:p>
          <a:p>
            <a:pPr marL="0" indent="0" algn="ctr">
              <a:buNone/>
            </a:pPr>
            <a:r>
              <a:rPr lang="en-US" sz="2400" dirty="0">
                <a:ea typeface="Segoe UI" panose="020B0502040204020203" pitchFamily="34" charset="0"/>
                <a:cs typeface="Segoe UI" panose="020B0502040204020203" pitchFamily="34" charset="0"/>
              </a:rPr>
              <a:t>  	… or the Premier</a:t>
            </a:r>
          </a:p>
          <a:p>
            <a:pPr marL="0" indent="0">
              <a:buNone/>
            </a:pPr>
            <a:endParaRPr lang="en-AU" dirty="0"/>
          </a:p>
        </p:txBody>
      </p:sp>
      <p:sp>
        <p:nvSpPr>
          <p:cNvPr id="2" name="Title 1"/>
          <p:cNvSpPr>
            <a:spLocks noGrp="1"/>
          </p:cNvSpPr>
          <p:nvPr>
            <p:ph type="title"/>
          </p:nvPr>
        </p:nvSpPr>
        <p:spPr/>
        <p:txBody>
          <a:bodyPr/>
          <a:lstStyle/>
          <a:p>
            <a:r>
              <a:rPr lang="en-US" dirty="0"/>
              <a:t>The Executive - </a:t>
            </a:r>
            <a:r>
              <a:rPr lang="en-US" sz="2400" i="1" dirty="0"/>
              <a:t>the Governor</a:t>
            </a:r>
            <a:endParaRPr lang="en-AU" sz="2400" i="1" dirty="0"/>
          </a:p>
        </p:txBody>
      </p:sp>
      <p:pic>
        <p:nvPicPr>
          <p:cNvPr id="5" name="Picture 4"/>
          <p:cNvPicPr>
            <a:picLocks noChangeAspect="1"/>
          </p:cNvPicPr>
          <p:nvPr/>
        </p:nvPicPr>
        <p:blipFill>
          <a:blip r:embed="rId2"/>
          <a:stretch>
            <a:fillRect/>
          </a:stretch>
        </p:blipFill>
        <p:spPr>
          <a:xfrm>
            <a:off x="539021" y="4674049"/>
            <a:ext cx="3045718" cy="1581150"/>
          </a:xfrm>
          <a:prstGeom prst="rect">
            <a:avLst/>
          </a:prstGeom>
        </p:spPr>
      </p:pic>
      <p:sp>
        <p:nvSpPr>
          <p:cNvPr id="9"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pic>
        <p:nvPicPr>
          <p:cNvPr id="7" name="Picture 6"/>
          <p:cNvPicPr>
            <a:picLocks noChangeAspect="1"/>
          </p:cNvPicPr>
          <p:nvPr/>
        </p:nvPicPr>
        <p:blipFill>
          <a:blip r:embed="rId3"/>
          <a:stretch>
            <a:fillRect/>
          </a:stretch>
        </p:blipFill>
        <p:spPr>
          <a:xfrm>
            <a:off x="5559764" y="1767992"/>
            <a:ext cx="2775519" cy="1835343"/>
          </a:xfrm>
          <a:prstGeom prst="rect">
            <a:avLst/>
          </a:prstGeom>
        </p:spPr>
      </p:pic>
      <p:pic>
        <p:nvPicPr>
          <p:cNvPr id="8" name="Picture 7"/>
          <p:cNvPicPr>
            <a:picLocks noChangeAspect="1"/>
          </p:cNvPicPr>
          <p:nvPr/>
        </p:nvPicPr>
        <p:blipFill>
          <a:blip r:embed="rId4"/>
          <a:stretch>
            <a:fillRect/>
          </a:stretch>
        </p:blipFill>
        <p:spPr>
          <a:xfrm>
            <a:off x="6192227" y="3831811"/>
            <a:ext cx="2143056" cy="2143056"/>
          </a:xfrm>
          <a:prstGeom prst="rect">
            <a:avLst/>
          </a:prstGeom>
        </p:spPr>
      </p:pic>
    </p:spTree>
    <p:extLst>
      <p:ext uri="{BB962C8B-B14F-4D97-AF65-F5344CB8AC3E}">
        <p14:creationId xmlns:p14="http://schemas.microsoft.com/office/powerpoint/2010/main" val="775770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Executive - </a:t>
            </a:r>
            <a:r>
              <a:rPr lang="en-US" sz="2400" i="1" dirty="0"/>
              <a:t>Ministers</a:t>
            </a:r>
            <a:endParaRPr lang="en-AU" dirty="0"/>
          </a:p>
        </p:txBody>
      </p:sp>
      <p:sp>
        <p:nvSpPr>
          <p:cNvPr id="2" name="TextBox 1"/>
          <p:cNvSpPr txBox="1"/>
          <p:nvPr/>
        </p:nvSpPr>
        <p:spPr>
          <a:xfrm>
            <a:off x="3131879" y="4313386"/>
            <a:ext cx="2812881" cy="677108"/>
          </a:xfrm>
          <a:prstGeom prst="rect">
            <a:avLst/>
          </a:prstGeom>
          <a:noFill/>
        </p:spPr>
        <p:txBody>
          <a:bodyPr wrap="square" rtlCol="0">
            <a:spAutoFit/>
          </a:bodyPr>
          <a:lstStyle/>
          <a:p>
            <a:pPr defTabSz="914400" fontAlgn="base">
              <a:spcBef>
                <a:spcPct val="0"/>
              </a:spcBef>
              <a:spcAft>
                <a:spcPct val="0"/>
              </a:spcAft>
              <a:defRPr/>
            </a:pPr>
            <a:r>
              <a:rPr lang="en-AU" sz="1400" dirty="0">
                <a:solidFill>
                  <a:prstClr val="black"/>
                </a:solidFill>
                <a:latin typeface="Segoe UI" panose="020B0502040204020203" pitchFamily="34" charset="0"/>
                <a:cs typeface="Segoe UI" panose="020B0502040204020203" pitchFamily="34" charset="0"/>
              </a:rPr>
              <a:t>The Hon. Danny Pearson MP</a:t>
            </a:r>
            <a:endParaRPr lang="en-AU" sz="1200" dirty="0">
              <a:solidFill>
                <a:prstClr val="black"/>
              </a:solidFill>
              <a:latin typeface="Segoe UI Light" panose="020B0502040204020203" pitchFamily="34" charset="0"/>
              <a:cs typeface="Segoe UI Light" panose="020B0502040204020203" pitchFamily="34" charset="0"/>
            </a:endParaRPr>
          </a:p>
          <a:p>
            <a:pPr defTabSz="914400" fontAlgn="base">
              <a:spcBef>
                <a:spcPct val="0"/>
              </a:spcBef>
              <a:spcAft>
                <a:spcPct val="0"/>
              </a:spcAft>
              <a:defRPr/>
            </a:pPr>
            <a:r>
              <a:rPr lang="en-AU" sz="1200" dirty="0">
                <a:solidFill>
                  <a:prstClr val="black"/>
                </a:solidFill>
                <a:latin typeface="Segoe UI Light" panose="020B0502040204020203" pitchFamily="34" charset="0"/>
                <a:cs typeface="Segoe UI Light" panose="020B0502040204020203" pitchFamily="34" charset="0"/>
              </a:rPr>
              <a:t>Minister for Economic Growth and Jobs</a:t>
            </a:r>
          </a:p>
          <a:p>
            <a:pPr defTabSz="914400" fontAlgn="base">
              <a:spcBef>
                <a:spcPct val="0"/>
              </a:spcBef>
              <a:spcAft>
                <a:spcPct val="0"/>
              </a:spcAft>
              <a:defRPr/>
            </a:pPr>
            <a:r>
              <a:rPr lang="en-AU" sz="1200" dirty="0">
                <a:solidFill>
                  <a:prstClr val="black"/>
                </a:solidFill>
                <a:latin typeface="Segoe UI Light" panose="020B0502040204020203" pitchFamily="34" charset="0"/>
                <a:cs typeface="Segoe UI Light" panose="020B0502040204020203" pitchFamily="34" charset="0"/>
              </a:rPr>
              <a:t>Minister for Finance</a:t>
            </a:r>
          </a:p>
        </p:txBody>
      </p:sp>
      <p:sp>
        <p:nvSpPr>
          <p:cNvPr id="8" name="TextBox 7"/>
          <p:cNvSpPr txBox="1"/>
          <p:nvPr/>
        </p:nvSpPr>
        <p:spPr>
          <a:xfrm>
            <a:off x="585152" y="4316053"/>
            <a:ext cx="2348146" cy="892552"/>
          </a:xfrm>
          <a:prstGeom prst="rect">
            <a:avLst/>
          </a:prstGeom>
          <a:noFill/>
        </p:spPr>
        <p:txBody>
          <a:bodyPr wrap="square" rtlCol="0">
            <a:spAutoFit/>
          </a:bodyPr>
          <a:lstStyle/>
          <a:p>
            <a:pPr lvl="0" defTabSz="914400" fontAlgn="base">
              <a:spcBef>
                <a:spcPct val="0"/>
              </a:spcBef>
              <a:spcAft>
                <a:spcPct val="0"/>
              </a:spcAft>
              <a:defRPr/>
            </a:pPr>
            <a:r>
              <a:rPr lang="en-AU" sz="1400" dirty="0">
                <a:solidFill>
                  <a:prstClr val="black"/>
                </a:solidFill>
                <a:latin typeface="Segoe UI" panose="020B0502040204020203" pitchFamily="34" charset="0"/>
                <a:cs typeface="Segoe UI" panose="020B0502040204020203" pitchFamily="34" charset="0"/>
              </a:rPr>
              <a:t>The Hon. Sonya Kilkenny MP</a:t>
            </a:r>
            <a:br>
              <a:rPr kumimoji="0" lang="sv-SE" sz="14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br>
            <a:r>
              <a:rPr lang="en-AU" sz="1200" dirty="0">
                <a:solidFill>
                  <a:prstClr val="black"/>
                </a:solidFill>
                <a:latin typeface="Segoe UI Light" panose="020B0502040204020203" pitchFamily="34" charset="0"/>
                <a:cs typeface="Segoe UI Light" panose="020B0502040204020203" pitchFamily="34" charset="0"/>
              </a:rPr>
              <a:t>Attorney-General</a:t>
            </a:r>
          </a:p>
          <a:p>
            <a:pPr lvl="0" defTabSz="914400" fontAlgn="base">
              <a:spcBef>
                <a:spcPct val="0"/>
              </a:spcBef>
              <a:spcAft>
                <a:spcPct val="0"/>
              </a:spcAft>
              <a:defRPr/>
            </a:pPr>
            <a:r>
              <a:rPr kumimoji="0" lang="en-AU" sz="12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Minister</a:t>
            </a:r>
            <a:r>
              <a:rPr kumimoji="0" lang="en-AU" sz="1200" b="0" i="0" u="none" strike="noStrike" kern="1200" cap="none" spc="0" normalizeH="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for Planning</a:t>
            </a:r>
            <a:endParaRPr kumimoji="0" lang="en-AU" sz="12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p:txBody>
      </p:sp>
      <p:sp>
        <p:nvSpPr>
          <p:cNvPr id="15"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
        <p:nvSpPr>
          <p:cNvPr id="5" name="AutoShape 2" descr="Image of The Hon. Jaclyn S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 name="TextBox 12"/>
          <p:cNvSpPr txBox="1"/>
          <p:nvPr/>
        </p:nvSpPr>
        <p:spPr>
          <a:xfrm>
            <a:off x="6143341" y="4313386"/>
            <a:ext cx="2502702" cy="861774"/>
          </a:xfrm>
          <a:prstGeom prst="rect">
            <a:avLst/>
          </a:prstGeom>
          <a:noFill/>
        </p:spPr>
        <p:txBody>
          <a:bodyPr wrap="square" rtlCol="0">
            <a:spAutoFit/>
          </a:bodyPr>
          <a:lstStyle/>
          <a:p>
            <a:pPr defTabSz="914400" fontAlgn="base">
              <a:spcBef>
                <a:spcPct val="0"/>
              </a:spcBef>
              <a:spcAft>
                <a:spcPct val="0"/>
              </a:spcAft>
              <a:defRPr/>
            </a:pPr>
            <a:r>
              <a:rPr lang="en-AU" sz="1400" dirty="0">
                <a:solidFill>
                  <a:prstClr val="black"/>
                </a:solidFill>
                <a:latin typeface="Segoe UI" panose="020B0502040204020203" pitchFamily="34" charset="0"/>
                <a:cs typeface="Segoe UI" panose="020B0502040204020203" pitchFamily="34" charset="0"/>
              </a:rPr>
              <a:t>The Hon. Ben Carroll MP</a:t>
            </a:r>
            <a:br>
              <a:rPr kumimoji="0" lang="sv-SE" sz="14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br>
            <a:r>
              <a:rPr lang="en-AU" sz="1200" dirty="0">
                <a:solidFill>
                  <a:prstClr val="black"/>
                </a:solidFill>
                <a:latin typeface="Segoe UI Light" panose="020B0502040204020203" pitchFamily="34" charset="0"/>
                <a:cs typeface="Segoe UI Light" panose="020B0502040204020203" pitchFamily="34" charset="0"/>
              </a:rPr>
              <a:t>Deputy Premier</a:t>
            </a:r>
          </a:p>
          <a:p>
            <a:pPr lvl="0" defTabSz="914400" fontAlgn="base">
              <a:spcBef>
                <a:spcPct val="0"/>
              </a:spcBef>
              <a:spcAft>
                <a:spcPct val="0"/>
              </a:spcAft>
              <a:defRPr/>
            </a:pPr>
            <a:r>
              <a:rPr lang="en-AU" sz="1200" dirty="0">
                <a:solidFill>
                  <a:prstClr val="black"/>
                </a:solidFill>
                <a:latin typeface="Segoe UI Light" panose="020B0502040204020203" pitchFamily="34" charset="0"/>
                <a:cs typeface="Segoe UI Light" panose="020B0502040204020203" pitchFamily="34" charset="0"/>
              </a:rPr>
              <a:t>Minister for Education</a:t>
            </a:r>
          </a:p>
          <a:p>
            <a:pPr lvl="0" defTabSz="914400" fontAlgn="base">
              <a:spcBef>
                <a:spcPct val="0"/>
              </a:spcBef>
              <a:spcAft>
                <a:spcPct val="0"/>
              </a:spcAft>
              <a:defRPr/>
            </a:pPr>
            <a:r>
              <a:rPr lang="en-AU" sz="1200" dirty="0">
                <a:solidFill>
                  <a:prstClr val="black"/>
                </a:solidFill>
                <a:latin typeface="Segoe UI Light" panose="020B0502040204020203" pitchFamily="34" charset="0"/>
                <a:cs typeface="Segoe UI Light" panose="020B0502040204020203" pitchFamily="34" charset="0"/>
              </a:rPr>
              <a:t>Minister for WorkSafe and TAC</a:t>
            </a:r>
          </a:p>
        </p:txBody>
      </p:sp>
      <p:pic>
        <p:nvPicPr>
          <p:cNvPr id="10" name="Picture 9"/>
          <p:cNvPicPr>
            <a:picLocks noChangeAspect="1"/>
          </p:cNvPicPr>
          <p:nvPr/>
        </p:nvPicPr>
        <p:blipFill>
          <a:blip r:embed="rId2"/>
          <a:stretch>
            <a:fillRect/>
          </a:stretch>
        </p:blipFill>
        <p:spPr>
          <a:xfrm>
            <a:off x="3563928" y="2529353"/>
            <a:ext cx="1498226" cy="1498226"/>
          </a:xfrm>
          <a:prstGeom prst="rect">
            <a:avLst/>
          </a:prstGeom>
        </p:spPr>
      </p:pic>
      <p:pic>
        <p:nvPicPr>
          <p:cNvPr id="14" name="Picture 13"/>
          <p:cNvPicPr>
            <a:picLocks noChangeAspect="1"/>
          </p:cNvPicPr>
          <p:nvPr/>
        </p:nvPicPr>
        <p:blipFill>
          <a:blip r:embed="rId3"/>
          <a:stretch>
            <a:fillRect/>
          </a:stretch>
        </p:blipFill>
        <p:spPr>
          <a:xfrm>
            <a:off x="6386592" y="2529353"/>
            <a:ext cx="1494220" cy="1494220"/>
          </a:xfrm>
          <a:prstGeom prst="rect">
            <a:avLst/>
          </a:prstGeom>
        </p:spPr>
      </p:pic>
      <p:pic>
        <p:nvPicPr>
          <p:cNvPr id="6" name="Picture 5">
            <a:extLst>
              <a:ext uri="{FF2B5EF4-FFF2-40B4-BE49-F238E27FC236}">
                <a16:creationId xmlns:a16="http://schemas.microsoft.com/office/drawing/2014/main" id="{87B5CC02-1B95-0A32-2D13-F9CCC183ED19}"/>
              </a:ext>
            </a:extLst>
          </p:cNvPr>
          <p:cNvPicPr>
            <a:picLocks noChangeAspect="1"/>
          </p:cNvPicPr>
          <p:nvPr/>
        </p:nvPicPr>
        <p:blipFill>
          <a:blip r:embed="rId4"/>
          <a:stretch>
            <a:fillRect/>
          </a:stretch>
        </p:blipFill>
        <p:spPr>
          <a:xfrm>
            <a:off x="732984" y="2529353"/>
            <a:ext cx="1937733" cy="1494220"/>
          </a:xfrm>
          <a:prstGeom prst="rect">
            <a:avLst/>
          </a:prstGeom>
        </p:spPr>
      </p:pic>
    </p:spTree>
    <p:extLst>
      <p:ext uri="{BB962C8B-B14F-4D97-AF65-F5344CB8AC3E}">
        <p14:creationId xmlns:p14="http://schemas.microsoft.com/office/powerpoint/2010/main" val="3321819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t>The Cabinet </a:t>
            </a:r>
          </a:p>
          <a:p>
            <a:pPr marL="0" indent="0">
              <a:buNone/>
            </a:pPr>
            <a:endParaRPr lang="en-AU" dirty="0"/>
          </a:p>
        </p:txBody>
      </p:sp>
      <p:sp>
        <p:nvSpPr>
          <p:cNvPr id="2" name="Title 1"/>
          <p:cNvSpPr>
            <a:spLocks noGrp="1"/>
          </p:cNvSpPr>
          <p:nvPr>
            <p:ph type="title"/>
          </p:nvPr>
        </p:nvSpPr>
        <p:spPr/>
        <p:txBody>
          <a:bodyPr/>
          <a:lstStyle/>
          <a:p>
            <a:r>
              <a:rPr lang="en-US" dirty="0"/>
              <a:t>The Executive - </a:t>
            </a:r>
            <a:r>
              <a:rPr lang="en-US" sz="2400" i="1" dirty="0"/>
              <a:t>The Cabinet</a:t>
            </a:r>
            <a:endParaRPr lang="en-AU" dirty="0"/>
          </a:p>
        </p:txBody>
      </p:sp>
      <p:sp>
        <p:nvSpPr>
          <p:cNvPr id="9"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pic>
        <p:nvPicPr>
          <p:cNvPr id="7" name="Picture 6"/>
          <p:cNvPicPr>
            <a:picLocks noChangeAspect="1"/>
          </p:cNvPicPr>
          <p:nvPr/>
        </p:nvPicPr>
        <p:blipFill>
          <a:blip r:embed="rId2"/>
          <a:stretch>
            <a:fillRect/>
          </a:stretch>
        </p:blipFill>
        <p:spPr>
          <a:xfrm>
            <a:off x="6146827" y="2000191"/>
            <a:ext cx="2469947" cy="1649572"/>
          </a:xfrm>
          <a:prstGeom prst="rect">
            <a:avLst/>
          </a:prstGeom>
        </p:spPr>
      </p:pic>
      <p:pic>
        <p:nvPicPr>
          <p:cNvPr id="10" name="Picture 9"/>
          <p:cNvPicPr>
            <a:picLocks noChangeAspect="1"/>
          </p:cNvPicPr>
          <p:nvPr/>
        </p:nvPicPr>
        <p:blipFill>
          <a:blip r:embed="rId3"/>
          <a:stretch>
            <a:fillRect/>
          </a:stretch>
        </p:blipFill>
        <p:spPr>
          <a:xfrm>
            <a:off x="6829147" y="4062297"/>
            <a:ext cx="1787627" cy="1702132"/>
          </a:xfrm>
          <a:prstGeom prst="rect">
            <a:avLst/>
          </a:prstGeom>
        </p:spPr>
      </p:pic>
      <p:sp>
        <p:nvSpPr>
          <p:cNvPr id="11" name="TextBox 10"/>
          <p:cNvSpPr txBox="1"/>
          <p:nvPr/>
        </p:nvSpPr>
        <p:spPr>
          <a:xfrm>
            <a:off x="628650" y="2570093"/>
            <a:ext cx="5133521" cy="4701800"/>
          </a:xfrm>
          <a:prstGeom prst="rect">
            <a:avLst/>
          </a:prstGeom>
          <a:noFill/>
        </p:spPr>
        <p:txBody>
          <a:bodyPr wrap="square" rtlCol="0">
            <a:spAutoFit/>
          </a:bodyPr>
          <a:lstStyle/>
          <a:p>
            <a:pPr marL="228600" indent="-228600" defTabSz="914400">
              <a:lnSpc>
                <a:spcPct val="90000"/>
              </a:lnSpc>
              <a:spcBef>
                <a:spcPts val="1000"/>
              </a:spcBef>
              <a:spcAft>
                <a:spcPts val="1800"/>
              </a:spcAft>
              <a:buFont typeface="Arial" panose="020B0604020202020204" pitchFamily="34" charset="0"/>
              <a:buChar char="•"/>
            </a:pPr>
            <a:r>
              <a:rPr lang="en-AU" sz="2800" dirty="0">
                <a:latin typeface="Segoe UI Light" panose="020B0502040204020203" pitchFamily="34" charset="0"/>
              </a:rPr>
              <a:t>Considers significant matters of State</a:t>
            </a:r>
          </a:p>
          <a:p>
            <a:pPr marL="228600" indent="-228600" defTabSz="914400">
              <a:lnSpc>
                <a:spcPct val="90000"/>
              </a:lnSpc>
              <a:spcBef>
                <a:spcPts val="1000"/>
              </a:spcBef>
              <a:spcAft>
                <a:spcPts val="1800"/>
              </a:spcAft>
              <a:buFont typeface="Arial" panose="020B0604020202020204" pitchFamily="34" charset="0"/>
              <a:buChar char="•"/>
            </a:pPr>
            <a:r>
              <a:rPr lang="en-AU" sz="2800" dirty="0">
                <a:latin typeface="Segoe UI Light" panose="020B0502040204020203" pitchFamily="34" charset="0"/>
              </a:rPr>
              <a:t>Governed by conventions:</a:t>
            </a:r>
          </a:p>
          <a:p>
            <a:pPr marL="914400" lvl="1" indent="-457200" defTabSz="914400">
              <a:lnSpc>
                <a:spcPct val="90000"/>
              </a:lnSpc>
              <a:spcBef>
                <a:spcPts val="1000"/>
              </a:spcBef>
              <a:spcAft>
                <a:spcPts val="1800"/>
              </a:spcAft>
              <a:buFont typeface="Courier New" panose="02070309020205020404" pitchFamily="49" charset="0"/>
              <a:buChar char="o"/>
            </a:pPr>
            <a:r>
              <a:rPr lang="en-AU" sz="2800" dirty="0">
                <a:latin typeface="Segoe UI Light" panose="020B0502040204020203" pitchFamily="34" charset="0"/>
              </a:rPr>
              <a:t>Collective responsibility</a:t>
            </a:r>
          </a:p>
          <a:p>
            <a:pPr marL="914400" lvl="1" indent="-457200" defTabSz="914400">
              <a:lnSpc>
                <a:spcPct val="90000"/>
              </a:lnSpc>
              <a:spcBef>
                <a:spcPts val="1000"/>
              </a:spcBef>
              <a:spcAft>
                <a:spcPts val="1800"/>
              </a:spcAft>
              <a:buFont typeface="Courier New" panose="02070309020205020404" pitchFamily="49" charset="0"/>
              <a:buChar char="o"/>
            </a:pPr>
            <a:r>
              <a:rPr lang="en-AU" sz="2800" dirty="0">
                <a:latin typeface="Segoe UI Light" panose="020B0502040204020203" pitchFamily="34" charset="0"/>
              </a:rPr>
              <a:t>Confidentiality</a:t>
            </a:r>
          </a:p>
          <a:p>
            <a:pPr marL="914400" lvl="1" indent="-457200" defTabSz="914400">
              <a:lnSpc>
                <a:spcPct val="90000"/>
              </a:lnSpc>
              <a:spcBef>
                <a:spcPts val="1000"/>
              </a:spcBef>
              <a:spcAft>
                <a:spcPts val="1800"/>
              </a:spcAft>
              <a:buFont typeface="Courier New" panose="02070309020205020404" pitchFamily="49" charset="0"/>
              <a:buChar char="o"/>
            </a:pPr>
            <a:r>
              <a:rPr lang="en-AU" sz="2800" dirty="0">
                <a:latin typeface="Segoe UI Light" panose="020B0502040204020203" pitchFamily="34" charset="0"/>
              </a:rPr>
              <a:t>‘Need to know’</a:t>
            </a:r>
          </a:p>
          <a:p>
            <a:pPr algn="ctr"/>
            <a:endParaRPr lang="en-AU" sz="2000" dirty="0">
              <a:latin typeface="Segoe UI Light" panose="020B0502040204020203" pitchFamily="34" charset="0"/>
              <a:cs typeface="Segoe UI Light" panose="020B0502040204020203" pitchFamily="34" charset="0"/>
            </a:endParaRPr>
          </a:p>
          <a:p>
            <a:pPr algn="ctr"/>
            <a:endParaRPr lang="en-AU" sz="20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140107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543300" lvl="8" indent="0">
              <a:buNone/>
            </a:pPr>
            <a:endParaRPr lang="en-US" sz="1000" dirty="0">
              <a:latin typeface="Segoe UI Light" panose="020B0502040204020203" pitchFamily="34" charset="0"/>
            </a:endParaRPr>
          </a:p>
          <a:p>
            <a:pPr marL="0" indent="0">
              <a:buNone/>
            </a:pPr>
            <a:endParaRPr lang="en-US" sz="2400" dirty="0"/>
          </a:p>
          <a:p>
            <a:pPr marL="0" indent="0">
              <a:buNone/>
            </a:pPr>
            <a:endParaRPr lang="en-US" sz="2400" dirty="0"/>
          </a:p>
          <a:p>
            <a:pPr marL="1257300" lvl="3" indent="0">
              <a:buNone/>
            </a:pPr>
            <a:endParaRPr lang="en-US" dirty="0"/>
          </a:p>
          <a:p>
            <a:pPr marL="0" indent="0">
              <a:buNone/>
            </a:pPr>
            <a:endParaRPr lang="en-AU" dirty="0"/>
          </a:p>
        </p:txBody>
      </p:sp>
      <p:sp>
        <p:nvSpPr>
          <p:cNvPr id="2" name="Title 1"/>
          <p:cNvSpPr>
            <a:spLocks noGrp="1"/>
          </p:cNvSpPr>
          <p:nvPr>
            <p:ph type="title"/>
          </p:nvPr>
        </p:nvSpPr>
        <p:spPr/>
        <p:txBody>
          <a:bodyPr/>
          <a:lstStyle/>
          <a:p>
            <a:r>
              <a:rPr lang="en-US" dirty="0"/>
              <a:t>The Executive - </a:t>
            </a:r>
            <a:r>
              <a:rPr lang="en-US" sz="2400" i="1" dirty="0"/>
              <a:t>Departments</a:t>
            </a:r>
            <a:endParaRPr lang="en-AU" dirty="0"/>
          </a:p>
        </p:txBody>
      </p:sp>
      <p:pic>
        <p:nvPicPr>
          <p:cNvPr id="6" name="Picture 5"/>
          <p:cNvPicPr>
            <a:picLocks noChangeAspect="1"/>
          </p:cNvPicPr>
          <p:nvPr/>
        </p:nvPicPr>
        <p:blipFill rotWithShape="1">
          <a:blip r:embed="rId2"/>
          <a:srcRect b="34300"/>
          <a:stretch/>
        </p:blipFill>
        <p:spPr>
          <a:xfrm>
            <a:off x="740276" y="4836696"/>
            <a:ext cx="2589309" cy="1701162"/>
          </a:xfrm>
          <a:prstGeom prst="rect">
            <a:avLst/>
          </a:prstGeom>
        </p:spPr>
      </p:pic>
      <p:sp>
        <p:nvSpPr>
          <p:cNvPr id="7" name="6-Point Star 6"/>
          <p:cNvSpPr/>
          <p:nvPr/>
        </p:nvSpPr>
        <p:spPr>
          <a:xfrm>
            <a:off x="740276" y="1464730"/>
            <a:ext cx="1584176" cy="1526951"/>
          </a:xfrm>
          <a:prstGeom prst="star6">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Arial"/>
              </a:rPr>
              <a:t>SECRETARY</a:t>
            </a:r>
            <a:endParaRPr kumimoji="0" lang="en-AU" sz="16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Arial"/>
            </a:endParaRPr>
          </a:p>
        </p:txBody>
      </p:sp>
      <p:pic>
        <p:nvPicPr>
          <p:cNvPr id="8" name="Picture 7"/>
          <p:cNvPicPr>
            <a:picLocks noChangeAspect="1"/>
          </p:cNvPicPr>
          <p:nvPr/>
        </p:nvPicPr>
        <p:blipFill rotWithShape="1">
          <a:blip r:embed="rId3"/>
          <a:srcRect b="17952"/>
          <a:stretch/>
        </p:blipFill>
        <p:spPr>
          <a:xfrm>
            <a:off x="660826" y="3205885"/>
            <a:ext cx="1743075" cy="1250420"/>
          </a:xfrm>
          <a:prstGeom prst="rect">
            <a:avLst/>
          </a:prstGeom>
        </p:spPr>
      </p:pic>
      <p:sp>
        <p:nvSpPr>
          <p:cNvPr id="4" name="TextBox 3"/>
          <p:cNvSpPr txBox="1"/>
          <p:nvPr/>
        </p:nvSpPr>
        <p:spPr>
          <a:xfrm>
            <a:off x="2746386" y="1997137"/>
            <a:ext cx="3319225" cy="461665"/>
          </a:xfrm>
          <a:prstGeom prst="rect">
            <a:avLst/>
          </a:prstGeom>
          <a:noFill/>
        </p:spPr>
        <p:txBody>
          <a:bodyPr wrap="square" rtlCol="0">
            <a:spAutoFit/>
          </a:bodyPr>
          <a:lstStyle/>
          <a:p>
            <a:pPr algn="ctr"/>
            <a:r>
              <a:rPr lang="en-AU" sz="2400" dirty="0">
                <a:latin typeface="Segoe UI Light" panose="020B0502040204020203" pitchFamily="34" charset="0"/>
                <a:cs typeface="Segoe UI Light" panose="020B0502040204020203" pitchFamily="34" charset="0"/>
              </a:rPr>
              <a:t>The Department Head</a:t>
            </a:r>
          </a:p>
        </p:txBody>
      </p:sp>
      <p:sp>
        <p:nvSpPr>
          <p:cNvPr id="11" name="TextBox 10"/>
          <p:cNvSpPr txBox="1"/>
          <p:nvPr/>
        </p:nvSpPr>
        <p:spPr>
          <a:xfrm>
            <a:off x="2926288" y="3600262"/>
            <a:ext cx="5500162" cy="461665"/>
          </a:xfrm>
          <a:prstGeom prst="rect">
            <a:avLst/>
          </a:prstGeom>
          <a:noFill/>
        </p:spPr>
        <p:txBody>
          <a:bodyPr wrap="square" rtlCol="0">
            <a:spAutoFit/>
          </a:bodyPr>
          <a:lstStyle/>
          <a:p>
            <a:pPr algn="ctr"/>
            <a:r>
              <a:rPr lang="en-AU" sz="2400" dirty="0">
                <a:latin typeface="Segoe UI Light" panose="020B0502040204020203" pitchFamily="34" charset="0"/>
                <a:cs typeface="Segoe UI Light" panose="020B0502040204020203" pitchFamily="34" charset="0"/>
              </a:rPr>
              <a:t>Deputy Secretaries and other executives</a:t>
            </a:r>
          </a:p>
        </p:txBody>
      </p:sp>
      <p:sp>
        <p:nvSpPr>
          <p:cNvPr id="13" name="TextBox 12"/>
          <p:cNvSpPr txBox="1"/>
          <p:nvPr/>
        </p:nvSpPr>
        <p:spPr>
          <a:xfrm>
            <a:off x="3250437" y="5453560"/>
            <a:ext cx="2643125" cy="461665"/>
          </a:xfrm>
          <a:prstGeom prst="rect">
            <a:avLst/>
          </a:prstGeom>
          <a:noFill/>
        </p:spPr>
        <p:txBody>
          <a:bodyPr wrap="square" rtlCol="0">
            <a:spAutoFit/>
          </a:bodyPr>
          <a:lstStyle/>
          <a:p>
            <a:pPr algn="ctr"/>
            <a:r>
              <a:rPr lang="en-AU" sz="2400" dirty="0">
                <a:latin typeface="Segoe UI Light" panose="020B0502040204020203" pitchFamily="34" charset="0"/>
                <a:cs typeface="Segoe UI Light" panose="020B0502040204020203" pitchFamily="34" charset="0"/>
              </a:rPr>
              <a:t>Employees</a:t>
            </a:r>
          </a:p>
        </p:txBody>
      </p:sp>
      <p:sp>
        <p:nvSpPr>
          <p:cNvPr id="14"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3598901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entities &amp; others</a:t>
            </a:r>
            <a:endParaRPr lang="en-AU" dirty="0"/>
          </a:p>
        </p:txBody>
      </p:sp>
      <p:pic>
        <p:nvPicPr>
          <p:cNvPr id="5" name="Picture 4"/>
          <p:cNvPicPr>
            <a:picLocks noChangeAspect="1"/>
          </p:cNvPicPr>
          <p:nvPr/>
        </p:nvPicPr>
        <p:blipFill>
          <a:blip r:embed="rId2"/>
          <a:stretch>
            <a:fillRect/>
          </a:stretch>
        </p:blipFill>
        <p:spPr>
          <a:xfrm>
            <a:off x="6669326" y="2148382"/>
            <a:ext cx="1273156" cy="756894"/>
          </a:xfrm>
          <a:prstGeom prst="rect">
            <a:avLst/>
          </a:prstGeom>
        </p:spPr>
      </p:pic>
      <p:pic>
        <p:nvPicPr>
          <p:cNvPr id="8" name="Picture 7"/>
          <p:cNvPicPr>
            <a:picLocks noChangeAspect="1"/>
          </p:cNvPicPr>
          <p:nvPr/>
        </p:nvPicPr>
        <p:blipFill>
          <a:blip r:embed="rId3"/>
          <a:stretch>
            <a:fillRect/>
          </a:stretch>
        </p:blipFill>
        <p:spPr>
          <a:xfrm>
            <a:off x="482534" y="3241718"/>
            <a:ext cx="2764428" cy="1094900"/>
          </a:xfrm>
          <a:prstGeom prst="rect">
            <a:avLst/>
          </a:prstGeom>
        </p:spPr>
      </p:pic>
      <p:pic>
        <p:nvPicPr>
          <p:cNvPr id="11" name="Picture 10"/>
          <p:cNvPicPr>
            <a:picLocks noChangeAspect="1"/>
          </p:cNvPicPr>
          <p:nvPr/>
        </p:nvPicPr>
        <p:blipFill>
          <a:blip r:embed="rId4"/>
          <a:stretch>
            <a:fillRect/>
          </a:stretch>
        </p:blipFill>
        <p:spPr>
          <a:xfrm>
            <a:off x="5390228" y="4499215"/>
            <a:ext cx="1728191" cy="1328972"/>
          </a:xfrm>
          <a:prstGeom prst="rect">
            <a:avLst/>
          </a:prstGeom>
        </p:spPr>
      </p:pic>
      <p:pic>
        <p:nvPicPr>
          <p:cNvPr id="12" name="Picture 11"/>
          <p:cNvPicPr>
            <a:picLocks noChangeAspect="1"/>
          </p:cNvPicPr>
          <p:nvPr/>
        </p:nvPicPr>
        <p:blipFill>
          <a:blip r:embed="rId5"/>
          <a:stretch>
            <a:fillRect/>
          </a:stretch>
        </p:blipFill>
        <p:spPr>
          <a:xfrm>
            <a:off x="3512654" y="2225366"/>
            <a:ext cx="2304256" cy="746318"/>
          </a:xfrm>
          <a:prstGeom prst="rect">
            <a:avLst/>
          </a:prstGeom>
        </p:spPr>
      </p:pic>
      <p:pic>
        <p:nvPicPr>
          <p:cNvPr id="14" name="Picture 13"/>
          <p:cNvPicPr>
            <a:picLocks noChangeAspect="1"/>
          </p:cNvPicPr>
          <p:nvPr/>
        </p:nvPicPr>
        <p:blipFill>
          <a:blip r:embed="rId6"/>
          <a:stretch>
            <a:fillRect/>
          </a:stretch>
        </p:blipFill>
        <p:spPr>
          <a:xfrm>
            <a:off x="6294357" y="3421264"/>
            <a:ext cx="1648125" cy="786029"/>
          </a:xfrm>
          <a:prstGeom prst="rect">
            <a:avLst/>
          </a:prstGeom>
        </p:spPr>
      </p:pic>
      <p:pic>
        <p:nvPicPr>
          <p:cNvPr id="18" name="Picture 17"/>
          <p:cNvPicPr>
            <a:picLocks noChangeAspect="1"/>
          </p:cNvPicPr>
          <p:nvPr/>
        </p:nvPicPr>
        <p:blipFill>
          <a:blip r:embed="rId7"/>
          <a:stretch>
            <a:fillRect/>
          </a:stretch>
        </p:blipFill>
        <p:spPr>
          <a:xfrm>
            <a:off x="661902" y="4728092"/>
            <a:ext cx="1028679" cy="1028679"/>
          </a:xfrm>
          <a:prstGeom prst="rect">
            <a:avLst/>
          </a:prstGeom>
        </p:spPr>
      </p:pic>
      <p:pic>
        <p:nvPicPr>
          <p:cNvPr id="21" name="Picture 20"/>
          <p:cNvPicPr>
            <a:picLocks noChangeAspect="1"/>
          </p:cNvPicPr>
          <p:nvPr/>
        </p:nvPicPr>
        <p:blipFill>
          <a:blip r:embed="rId8"/>
          <a:stretch>
            <a:fillRect/>
          </a:stretch>
        </p:blipFill>
        <p:spPr>
          <a:xfrm>
            <a:off x="482534" y="2121172"/>
            <a:ext cx="2824278" cy="751413"/>
          </a:xfrm>
          <a:prstGeom prst="rect">
            <a:avLst/>
          </a:prstGeom>
        </p:spPr>
      </p:pic>
      <p:pic>
        <p:nvPicPr>
          <p:cNvPr id="13" name="Picture 12"/>
          <p:cNvPicPr>
            <a:picLocks noChangeAspect="1"/>
          </p:cNvPicPr>
          <p:nvPr/>
        </p:nvPicPr>
        <p:blipFill>
          <a:blip r:embed="rId9"/>
          <a:stretch>
            <a:fillRect/>
          </a:stretch>
        </p:blipFill>
        <p:spPr>
          <a:xfrm>
            <a:off x="3246962" y="3204832"/>
            <a:ext cx="2347502" cy="1218895"/>
          </a:xfrm>
          <a:prstGeom prst="rect">
            <a:avLst/>
          </a:prstGeom>
        </p:spPr>
      </p:pic>
      <p:sp>
        <p:nvSpPr>
          <p:cNvPr id="19"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pic>
        <p:nvPicPr>
          <p:cNvPr id="4" name="Picture 3"/>
          <p:cNvPicPr>
            <a:picLocks noChangeAspect="1"/>
          </p:cNvPicPr>
          <p:nvPr/>
        </p:nvPicPr>
        <p:blipFill>
          <a:blip r:embed="rId10"/>
          <a:stretch>
            <a:fillRect/>
          </a:stretch>
        </p:blipFill>
        <p:spPr>
          <a:xfrm>
            <a:off x="2670717" y="4789480"/>
            <a:ext cx="1787917" cy="956039"/>
          </a:xfrm>
          <a:prstGeom prst="rect">
            <a:avLst/>
          </a:prstGeom>
        </p:spPr>
      </p:pic>
    </p:spTree>
    <p:extLst>
      <p:ext uri="{BB962C8B-B14F-4D97-AF65-F5344CB8AC3E}">
        <p14:creationId xmlns:p14="http://schemas.microsoft.com/office/powerpoint/2010/main" val="5933148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0.21.0.2123"/>
  <p:tag name="SLIDO_PRESENTATION_ID" val="00000000-0000-0000-0000-000000000000"/>
  <p:tag name="SLIDO_EVENT_UUID" val="a533c36a-a892-4309-90d8-8e395dfd11b0"/>
  <p:tag name="SLIDO_EVENT_SECTION_UUID" val="ed059ccf-8a23-4f0f-b646-0f392f357c08"/>
</p:tagLst>
</file>

<file path=ppt/theme/theme1.xml><?xml version="1.0" encoding="utf-8"?>
<a:theme xmlns:a="http://schemas.openxmlformats.org/drawingml/2006/main" name="1_Office Theme">
  <a:themeElements>
    <a:clrScheme name="VGSO Colours">
      <a:dk1>
        <a:sysClr val="windowText" lastClr="000000"/>
      </a:dk1>
      <a:lt1>
        <a:sysClr val="window" lastClr="FFFFFF"/>
      </a:lt1>
      <a:dk2>
        <a:srgbClr val="757575"/>
      </a:dk2>
      <a:lt2>
        <a:srgbClr val="BDBDBD"/>
      </a:lt2>
      <a:accent1>
        <a:srgbClr val="172750"/>
      </a:accent1>
      <a:accent2>
        <a:srgbClr val="34436A"/>
      </a:accent2>
      <a:accent3>
        <a:srgbClr val="5B6784"/>
      </a:accent3>
      <a:accent4>
        <a:srgbClr val="810D70"/>
      </a:accent4>
      <a:accent5>
        <a:srgbClr val="A3218E"/>
      </a:accent5>
      <a:accent6>
        <a:srgbClr val="BC7EB1"/>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FD92129372B5488BC7B5B4244F3062" ma:contentTypeVersion="3" ma:contentTypeDescription="Create a new document." ma:contentTypeScope="" ma:versionID="df096cc5cc3cdecf0f282959ca00ba94">
  <xsd:schema xmlns:xsd="http://www.w3.org/2001/XMLSchema" xmlns:xs="http://www.w3.org/2001/XMLSchema" xmlns:p="http://schemas.microsoft.com/office/2006/metadata/properties" xmlns:ns2="28a3cecc-fe29-4d8c-9745-0f2a2e287d34" targetNamespace="http://schemas.microsoft.com/office/2006/metadata/properties" ma:root="true" ma:fieldsID="74348d56eabbf11df47ca8229b28fd8d" ns2:_="">
    <xsd:import namespace="28a3cecc-fe29-4d8c-9745-0f2a2e287d34"/>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a3cecc-fe29-4d8c-9745-0f2a2e287d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1 6 " ? > < p r o p e r t i e s   x m l n s = " h t t p : / / w w w . i m a n a g e . c o m / w o r k / x m l s c h e m a " >  
     < d o c u m e n t i d > A d m i n i s t r a t i o n ! 2 9 3 7 6 1 2 . 2 < / d o c u m e n t i d >  
     < s e n d e r i d > M A D E L I N E . W H I T E < / s e n d e r i d >  
     < s e n d e r e m a i l > M A D E L I N E . W H I T E @ V G S O . V I C . G O V . A U < / s e n d e r e m a i l >  
     < l a s t m o d i f i e d > 2 0 2 5 - 1 0 - 0 7 T 1 6 : 2 8 : 2 9 . 0 0 0 0 0 0 0 + 1 1 : 0 0 < / l a s t m o d i f i e d >  
     < d a t a b a s e > A d m i n i s t r a t i o n < / d a t a b a s e >  
 < / p r o p e r t i e s > 
</file>

<file path=customXml/itemProps1.xml><?xml version="1.0" encoding="utf-8"?>
<ds:datastoreItem xmlns:ds="http://schemas.openxmlformats.org/officeDocument/2006/customXml" ds:itemID="{EBDBEED1-4F00-45C5-A864-14A3F2318D2A}">
  <ds:schemaRefs>
    <ds:schemaRef ds:uri="http://schemas.microsoft.com/sharepoint/v3/contenttype/forms"/>
  </ds:schemaRefs>
</ds:datastoreItem>
</file>

<file path=customXml/itemProps2.xml><?xml version="1.0" encoding="utf-8"?>
<ds:datastoreItem xmlns:ds="http://schemas.openxmlformats.org/officeDocument/2006/customXml" ds:itemID="{4E258622-66E5-4672-A2FF-04AC00C90986}">
  <ds:schemaRefs>
    <ds:schemaRef ds:uri="http://schemas.microsoft.com/office/2006/documentManagement/types"/>
    <ds:schemaRef ds:uri="http://schemas.microsoft.com/office/infopath/2007/PartnerControls"/>
    <ds:schemaRef ds:uri="http://purl.org/dc/dcmitype/"/>
    <ds:schemaRef ds:uri="http://purl.org/dc/elements/1.1/"/>
    <ds:schemaRef ds:uri="http://schemas.openxmlformats.org/package/2006/metadata/core-properties"/>
    <ds:schemaRef ds:uri="4814c7fc-1958-4523-9003-4d2897ec97ff"/>
    <ds:schemaRef ds:uri="http://www.w3.org/XML/1998/namespac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32589704-E5F0-428F-82C0-BE75319B98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a3cecc-fe29-4d8c-9745-0f2a2e287d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2AF70D8-3B5B-428E-838E-B58B18C4C450}">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21311</TotalTime>
  <Words>1357</Words>
  <Application>Microsoft Office PowerPoint</Application>
  <PresentationFormat>On-screen Show (4:3)</PresentationFormat>
  <Paragraphs>207</Paragraphs>
  <Slides>32</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32</vt:i4>
      </vt:variant>
    </vt:vector>
  </HeadingPairs>
  <TitlesOfParts>
    <vt:vector size="49" baseType="lpstr">
      <vt:lpstr>Arial</vt:lpstr>
      <vt:lpstr>Bernard MT Condensed</vt:lpstr>
      <vt:lpstr>Calibri</vt:lpstr>
      <vt:lpstr>Calibri Light</vt:lpstr>
      <vt:lpstr>Castellar</vt:lpstr>
      <vt:lpstr>Courier New</vt:lpstr>
      <vt:lpstr>Edwardian Script ITC</vt:lpstr>
      <vt:lpstr>Papyrus</vt:lpstr>
      <vt:lpstr>Rockwell Condensed</vt:lpstr>
      <vt:lpstr>Rockwell Extra Bold</vt:lpstr>
      <vt:lpstr>Segoe Print</vt:lpstr>
      <vt:lpstr>Segoe UI</vt:lpstr>
      <vt:lpstr>Segoe UI Light</vt:lpstr>
      <vt:lpstr>Segoe UI Semibold</vt:lpstr>
      <vt:lpstr>Showcard Gothic</vt:lpstr>
      <vt:lpstr>Stencil</vt:lpstr>
      <vt:lpstr>1_Office Theme</vt:lpstr>
      <vt:lpstr>The Government, its branches and you</vt:lpstr>
      <vt:lpstr>Overview</vt:lpstr>
      <vt:lpstr>Introduction - where do you fit in?</vt:lpstr>
      <vt:lpstr>The Executive</vt:lpstr>
      <vt:lpstr>The Executive - the Governor</vt:lpstr>
      <vt:lpstr>The Executive - Ministers</vt:lpstr>
      <vt:lpstr>The Executive - The Cabinet</vt:lpstr>
      <vt:lpstr>The Executive - Departments</vt:lpstr>
      <vt:lpstr>Public entities &amp; others</vt:lpstr>
      <vt:lpstr>Federal system</vt:lpstr>
      <vt:lpstr>Federal system -Division of legislative power</vt:lpstr>
      <vt:lpstr>Part 2 - Principles of our system of government</vt:lpstr>
      <vt:lpstr>Responsible and representative</vt:lpstr>
      <vt:lpstr>Responsible Government - Ministerial responsibility</vt:lpstr>
      <vt:lpstr>Responsible Government - Individual responsibility </vt:lpstr>
      <vt:lpstr>Quick question</vt:lpstr>
      <vt:lpstr>Separation of powers</vt:lpstr>
      <vt:lpstr>Separation of Powers</vt:lpstr>
      <vt:lpstr>Separation of Powers</vt:lpstr>
      <vt:lpstr>Separation of Powers</vt:lpstr>
      <vt:lpstr>Part 3: Our obligations - as public sector employees</vt:lpstr>
      <vt:lpstr>Our obligations - as public sector employees</vt:lpstr>
      <vt:lpstr>Our obligations - as public sector employees</vt:lpstr>
      <vt:lpstr>Our obligations - as public sector employees</vt:lpstr>
      <vt:lpstr>Our obligations - as public sector employees</vt:lpstr>
      <vt:lpstr>Our obligations - as public sector employees</vt:lpstr>
      <vt:lpstr>Frank and fearless advice – scenario</vt:lpstr>
      <vt:lpstr>Frank and fearless advice – options</vt:lpstr>
      <vt:lpstr>Your obligations - a public sector employee</vt:lpstr>
      <vt:lpstr>Your role - Your role as a government lawyer</vt:lpstr>
      <vt:lpstr>Recap</vt:lpstr>
      <vt:lpstr>Questions?</vt:lpstr>
    </vt:vector>
  </TitlesOfParts>
  <Company>Victorian Government Solicitor's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Government, its branches and you</dc:title>
  <dc:creator>Victorian Government Solicitor's Office</dc:creator>
  <cp:lastModifiedBy>Victorian Government Solicitor's Office</cp:lastModifiedBy>
  <cp:revision>166</cp:revision>
  <cp:lastPrinted>2024-10-08T01:31:12Z</cp:lastPrinted>
  <dcterms:created xsi:type="dcterms:W3CDTF">2020-06-19T04:14:18Z</dcterms:created>
  <dcterms:modified xsi:type="dcterms:W3CDTF">2025-10-13T02:39:23Z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0.21.0.2123</vt:lpwstr>
  </property>
  <property fmtid="{D5CDD505-2E9C-101B-9397-08002B2CF9AE}" pid="3" name="MSIP_Label_18f5e526-f483-4eec-a34d-239dfc5eea45_Enabled">
    <vt:lpwstr>true</vt:lpwstr>
  </property>
  <property fmtid="{D5CDD505-2E9C-101B-9397-08002B2CF9AE}" pid="4" name="MSIP_Label_18f5e526-f483-4eec-a34d-239dfc5eea45_SetDate">
    <vt:lpwstr>2024-09-12T05:04:54Z</vt:lpwstr>
  </property>
  <property fmtid="{D5CDD505-2E9C-101B-9397-08002B2CF9AE}" pid="5" name="MSIP_Label_18f5e526-f483-4eec-a34d-239dfc5eea45_Method">
    <vt:lpwstr>Privileged</vt:lpwstr>
  </property>
  <property fmtid="{D5CDD505-2E9C-101B-9397-08002B2CF9AE}" pid="6" name="MSIP_Label_18f5e526-f483-4eec-a34d-239dfc5eea45_Name">
    <vt:lpwstr>Official</vt:lpwstr>
  </property>
  <property fmtid="{D5CDD505-2E9C-101B-9397-08002B2CF9AE}" pid="7" name="MSIP_Label_18f5e526-f483-4eec-a34d-239dfc5eea45_SiteId">
    <vt:lpwstr>e6f02add-10c6-4f3c-b127-89b103eede5a</vt:lpwstr>
  </property>
  <property fmtid="{D5CDD505-2E9C-101B-9397-08002B2CF9AE}" pid="8" name="MSIP_Label_18f5e526-f483-4eec-a34d-239dfc5eea45_ActionId">
    <vt:lpwstr>74a66770-5d8e-444f-b676-9164403988c0</vt:lpwstr>
  </property>
  <property fmtid="{D5CDD505-2E9C-101B-9397-08002B2CF9AE}" pid="9" name="MSIP_Label_18f5e526-f483-4eec-a34d-239dfc5eea45_ContentBits">
    <vt:lpwstr>3</vt:lpwstr>
  </property>
  <property fmtid="{D5CDD505-2E9C-101B-9397-08002B2CF9AE}" pid="10" name="ClassificationContentMarkingFooterLocations">
    <vt:lpwstr>1_Office Theme:10</vt:lpwstr>
  </property>
  <property fmtid="{D5CDD505-2E9C-101B-9397-08002B2CF9AE}" pid="11" name="ClassificationContentMarkingFooterText">
    <vt:lpwstr>OFFICIAL</vt:lpwstr>
  </property>
  <property fmtid="{D5CDD505-2E9C-101B-9397-08002B2CF9AE}" pid="12" name="ClassificationContentMarkingHeaderLocations">
    <vt:lpwstr>1_Office Theme:9</vt:lpwstr>
  </property>
  <property fmtid="{D5CDD505-2E9C-101B-9397-08002B2CF9AE}" pid="13" name="ClassificationContentMarkingHeaderText">
    <vt:lpwstr>OFFICIAL</vt:lpwstr>
  </property>
  <property fmtid="{D5CDD505-2E9C-101B-9397-08002B2CF9AE}" pid="14" name="ContentTypeId">
    <vt:lpwstr>0x010100BFFD92129372B5488BC7B5B4244F3062</vt:lpwstr>
  </property>
</Properties>
</file>