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 id="2147483686" r:id="rId6"/>
  </p:sldMasterIdLst>
  <p:notesMasterIdLst>
    <p:notesMasterId r:id="rId61"/>
  </p:notesMasterIdLst>
  <p:sldIdLst>
    <p:sldId id="256" r:id="rId7"/>
    <p:sldId id="257" r:id="rId8"/>
    <p:sldId id="299" r:id="rId9"/>
    <p:sldId id="315" r:id="rId10"/>
    <p:sldId id="300" r:id="rId11"/>
    <p:sldId id="258" r:id="rId12"/>
    <p:sldId id="259" r:id="rId13"/>
    <p:sldId id="301" r:id="rId14"/>
    <p:sldId id="302" r:id="rId15"/>
    <p:sldId id="260" r:id="rId16"/>
    <p:sldId id="261" r:id="rId17"/>
    <p:sldId id="262" r:id="rId18"/>
    <p:sldId id="304" r:id="rId19"/>
    <p:sldId id="305" r:id="rId20"/>
    <p:sldId id="263" r:id="rId21"/>
    <p:sldId id="264" r:id="rId22"/>
    <p:sldId id="281" r:id="rId23"/>
    <p:sldId id="282" r:id="rId24"/>
    <p:sldId id="265" r:id="rId25"/>
    <p:sldId id="306" r:id="rId26"/>
    <p:sldId id="294" r:id="rId27"/>
    <p:sldId id="307" r:id="rId28"/>
    <p:sldId id="308" r:id="rId29"/>
    <p:sldId id="266" r:id="rId30"/>
    <p:sldId id="295" r:id="rId31"/>
    <p:sldId id="309" r:id="rId32"/>
    <p:sldId id="267" r:id="rId33"/>
    <p:sldId id="268" r:id="rId34"/>
    <p:sldId id="314" r:id="rId35"/>
    <p:sldId id="296" r:id="rId36"/>
    <p:sldId id="310" r:id="rId37"/>
    <p:sldId id="269" r:id="rId38"/>
    <p:sldId id="270" r:id="rId39"/>
    <p:sldId id="271" r:id="rId40"/>
    <p:sldId id="273" r:id="rId41"/>
    <p:sldId id="274" r:id="rId42"/>
    <p:sldId id="275" r:id="rId43"/>
    <p:sldId id="316" r:id="rId44"/>
    <p:sldId id="318" r:id="rId45"/>
    <p:sldId id="319" r:id="rId46"/>
    <p:sldId id="320" r:id="rId47"/>
    <p:sldId id="317" r:id="rId48"/>
    <p:sldId id="321" r:id="rId49"/>
    <p:sldId id="323" r:id="rId50"/>
    <p:sldId id="324" r:id="rId51"/>
    <p:sldId id="326" r:id="rId52"/>
    <p:sldId id="276" r:id="rId53"/>
    <p:sldId id="277" r:id="rId54"/>
    <p:sldId id="325" r:id="rId55"/>
    <p:sldId id="298" r:id="rId56"/>
    <p:sldId id="312" r:id="rId57"/>
    <p:sldId id="278" r:id="rId58"/>
    <p:sldId id="279" r:id="rId59"/>
    <p:sldId id="280" r:id="rId60"/>
  </p:sldIdLst>
  <p:sldSz cx="9144000" cy="6858000" type="screen4x3"/>
  <p:notesSz cx="6858000" cy="9144000"/>
  <p:custDataLst>
    <p:tags r:id="rId6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471EAE-1D13-4B09-51A9-50B751E694AE}" v="10" dt="2025-10-15T23:18:09.4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83" autoAdjust="0"/>
    <p:restoredTop sz="77098" autoAdjust="0"/>
  </p:normalViewPr>
  <p:slideViewPr>
    <p:cSldViewPr snapToGrid="0">
      <p:cViewPr varScale="1">
        <p:scale>
          <a:sx n="55" d="100"/>
          <a:sy n="55" d="100"/>
        </p:scale>
        <p:origin x="564" y="28"/>
      </p:cViewPr>
      <p:guideLst/>
    </p:cSldViewPr>
  </p:slideViewPr>
  <p:outlineViewPr>
    <p:cViewPr>
      <p:scale>
        <a:sx n="33" d="100"/>
        <a:sy n="33" d="100"/>
      </p:scale>
      <p:origin x="0" y="-1070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presProps" Target="presProps.xml"/><Relationship Id="rId68" Type="http://schemas.microsoft.com/office/2015/10/relationships/revisionInfo" Target="revisionInfo.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tableStyles" Target="tableStyles.xml"/><Relationship Id="rId5" Type="http://schemas.openxmlformats.org/officeDocument/2006/relationships/slideMaster" Target="slideMasters/slideMaster2.xml"/><Relationship Id="rId61" Type="http://schemas.openxmlformats.org/officeDocument/2006/relationships/notesMaster" Target="notesMasters/notesMaster1.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microsoft.com/office/2016/11/relationships/changesInfo" Target="changesInfos/changesInfo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Lefebvre" userId="S::sophie.lefebvre@vgso.vic.gov.au::752637de-ad5b-4d8d-9816-f7f5b5779af4" providerId="AD" clId="Web-{E5471EAE-1D13-4B09-51A9-50B751E694AE}"/>
    <pc:docChg chg="modSld">
      <pc:chgData name="Sophie Lefebvre" userId="S::sophie.lefebvre@vgso.vic.gov.au::752637de-ad5b-4d8d-9816-f7f5b5779af4" providerId="AD" clId="Web-{E5471EAE-1D13-4B09-51A9-50B751E694AE}" dt="2025-10-15T23:18:07.961" v="3" actId="20577"/>
      <pc:docMkLst>
        <pc:docMk/>
      </pc:docMkLst>
      <pc:sldChg chg="modSp">
        <pc:chgData name="Sophie Lefebvre" userId="S::sophie.lefebvre@vgso.vic.gov.au::752637de-ad5b-4d8d-9816-f7f5b5779af4" providerId="AD" clId="Web-{E5471EAE-1D13-4B09-51A9-50B751E694AE}" dt="2025-10-15T23:18:07.961" v="3" actId="20577"/>
        <pc:sldMkLst>
          <pc:docMk/>
          <pc:sldMk cId="816745464" sldId="256"/>
        </pc:sldMkLst>
        <pc:spChg chg="mod">
          <ac:chgData name="Sophie Lefebvre" userId="S::sophie.lefebvre@vgso.vic.gov.au::752637de-ad5b-4d8d-9816-f7f5b5779af4" providerId="AD" clId="Web-{E5471EAE-1D13-4B09-51A9-50B751E694AE}" dt="2025-10-15T23:18:01.664" v="0" actId="20577"/>
          <ac:spMkLst>
            <pc:docMk/>
            <pc:sldMk cId="816745464" sldId="256"/>
            <ac:spMk id="4" creationId="{00000000-0000-0000-0000-000000000000}"/>
          </ac:spMkLst>
        </pc:spChg>
        <pc:spChg chg="mod">
          <ac:chgData name="Sophie Lefebvre" userId="S::sophie.lefebvre@vgso.vic.gov.au::752637de-ad5b-4d8d-9816-f7f5b5779af4" providerId="AD" clId="Web-{E5471EAE-1D13-4B09-51A9-50B751E694AE}" dt="2025-10-15T23:18:07.961" v="3" actId="20577"/>
          <ac:spMkLst>
            <pc:docMk/>
            <pc:sldMk cId="816745464" sldId="256"/>
            <ac:spMk id="5" creationId="{00000000-0000-0000-0000-000000000000}"/>
          </ac:spMkLst>
        </pc:spChg>
      </pc:sldChg>
    </pc:docChg>
  </pc:docChgLst>
  <pc:docChgLst>
    <pc:chgData name="Sophie Lefebvre" userId="752637de-ad5b-4d8d-9816-f7f5b5779af4" providerId="ADAL" clId="{3CDF6576-3D17-47B7-86BE-0FAE569A9C87}"/>
    <pc:docChg chg="custSel modSld">
      <pc:chgData name="Sophie Lefebvre" userId="752637de-ad5b-4d8d-9816-f7f5b5779af4" providerId="ADAL" clId="{3CDF6576-3D17-47B7-86BE-0FAE569A9C87}" dt="2025-10-15T23:37:05.280" v="0" actId="313"/>
      <pc:docMkLst>
        <pc:docMk/>
      </pc:docMkLst>
      <pc:sldChg chg="modSp mod">
        <pc:chgData name="Sophie Lefebvre" userId="752637de-ad5b-4d8d-9816-f7f5b5779af4" providerId="ADAL" clId="{3CDF6576-3D17-47B7-86BE-0FAE569A9C87}" dt="2025-10-15T23:37:05.280" v="0" actId="313"/>
        <pc:sldMkLst>
          <pc:docMk/>
          <pc:sldMk cId="816745464" sldId="256"/>
        </pc:sldMkLst>
        <pc:spChg chg="mod">
          <ac:chgData name="Sophie Lefebvre" userId="752637de-ad5b-4d8d-9816-f7f5b5779af4" providerId="ADAL" clId="{3CDF6576-3D17-47B7-86BE-0FAE569A9C87}" dt="2025-10-15T23:37:05.280" v="0" actId="313"/>
          <ac:spMkLst>
            <pc:docMk/>
            <pc:sldMk cId="816745464" sldId="256"/>
            <ac:spMk id="5"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CDA1B7-20CB-44A7-8E72-3629B290A893}" type="doc">
      <dgm:prSet loTypeId="urn:microsoft.com/office/officeart/2005/8/layout/cycle8" loCatId="cycle" qsTypeId="urn:microsoft.com/office/officeart/2005/8/quickstyle/simple1" qsCatId="simple" csTypeId="urn:microsoft.com/office/officeart/2005/8/colors/accent1_2" csCatId="accent1" phldr="1"/>
      <dgm:spPr/>
    </dgm:pt>
    <dgm:pt modelId="{FC1F5884-9DE1-412D-B587-0FA198A5FE2D}">
      <dgm:prSet phldrT="[Text]"/>
      <dgm:spPr>
        <a:solidFill>
          <a:schemeClr val="accent2"/>
        </a:solidFill>
      </dgm:spPr>
      <dgm:t>
        <a:bodyPr/>
        <a:lstStyle/>
        <a:p>
          <a:r>
            <a:rPr lang="en-US" dirty="0">
              <a:latin typeface="Segoe UI Light" panose="020B0502040204020203" pitchFamily="34" charset="0"/>
              <a:ea typeface="Segoe UI" panose="020B0502040204020203" pitchFamily="34" charset="0"/>
              <a:cs typeface="Segoe UI" panose="020B0502040204020203" pitchFamily="34" charset="0"/>
            </a:rPr>
            <a:t>Governance</a:t>
          </a:r>
        </a:p>
      </dgm:t>
    </dgm:pt>
    <dgm:pt modelId="{68FB11E9-2259-49AA-A3D9-45B84F47C4D6}" type="parTrans" cxnId="{C5A76E2B-B6B8-449F-9DD7-CF666D6C53B4}">
      <dgm:prSet/>
      <dgm:spPr/>
      <dgm:t>
        <a:bodyPr/>
        <a:lstStyle/>
        <a:p>
          <a:endParaRPr lang="en-US"/>
        </a:p>
      </dgm:t>
    </dgm:pt>
    <dgm:pt modelId="{D476411A-0F46-4907-9E41-C669FB89BA5F}" type="sibTrans" cxnId="{C5A76E2B-B6B8-449F-9DD7-CF666D6C53B4}">
      <dgm:prSet/>
      <dgm:spPr/>
      <dgm:t>
        <a:bodyPr/>
        <a:lstStyle/>
        <a:p>
          <a:endParaRPr lang="en-US"/>
        </a:p>
      </dgm:t>
    </dgm:pt>
    <dgm:pt modelId="{2D1D3160-9703-43F5-95B4-917B04C87D66}">
      <dgm:prSet phldrT="[Text]"/>
      <dgm:spPr>
        <a:solidFill>
          <a:schemeClr val="accent3"/>
        </a:solidFill>
      </dgm:spPr>
      <dgm:t>
        <a:bodyPr/>
        <a:lstStyle/>
        <a:p>
          <a:r>
            <a:rPr lang="en-US" dirty="0">
              <a:latin typeface="Segoe UI Light" panose="020B0502040204020203" pitchFamily="34" charset="0"/>
            </a:rPr>
            <a:t>Complexity and capability assessment</a:t>
          </a:r>
        </a:p>
      </dgm:t>
    </dgm:pt>
    <dgm:pt modelId="{06FFA8B9-4E8E-4962-9B8F-99053AC5BC47}" type="parTrans" cxnId="{3DD83404-DD5A-44CD-8CAA-5B26BFCE6B93}">
      <dgm:prSet/>
      <dgm:spPr/>
      <dgm:t>
        <a:bodyPr/>
        <a:lstStyle/>
        <a:p>
          <a:endParaRPr lang="en-US"/>
        </a:p>
      </dgm:t>
    </dgm:pt>
    <dgm:pt modelId="{11826E64-43B0-444F-864F-CFFDAFBCBFDD}" type="sibTrans" cxnId="{3DD83404-DD5A-44CD-8CAA-5B26BFCE6B93}">
      <dgm:prSet/>
      <dgm:spPr/>
      <dgm:t>
        <a:bodyPr/>
        <a:lstStyle/>
        <a:p>
          <a:endParaRPr lang="en-US"/>
        </a:p>
      </dgm:t>
    </dgm:pt>
    <dgm:pt modelId="{CD392D6F-EF67-4331-81D0-83E8D2976FC1}">
      <dgm:prSet phldrT="[Text]"/>
      <dgm:spPr>
        <a:solidFill>
          <a:schemeClr val="accent6"/>
        </a:solidFill>
      </dgm:spPr>
      <dgm:t>
        <a:bodyPr/>
        <a:lstStyle/>
        <a:p>
          <a:r>
            <a:rPr lang="en-US" dirty="0">
              <a:latin typeface="Segoe UI Light" panose="020B0502040204020203" pitchFamily="34" charset="0"/>
            </a:rPr>
            <a:t>Market analysis and review</a:t>
          </a:r>
        </a:p>
      </dgm:t>
    </dgm:pt>
    <dgm:pt modelId="{CA8244A7-4E82-4C87-9C99-CBFCF12B486F}" type="parTrans" cxnId="{08345C04-E3BF-4AB5-A015-124C90CA8892}">
      <dgm:prSet/>
      <dgm:spPr/>
      <dgm:t>
        <a:bodyPr/>
        <a:lstStyle/>
        <a:p>
          <a:endParaRPr lang="en-US"/>
        </a:p>
      </dgm:t>
    </dgm:pt>
    <dgm:pt modelId="{5068C8A1-15BD-44FA-95F8-14E2BE4D79DD}" type="sibTrans" cxnId="{08345C04-E3BF-4AB5-A015-124C90CA8892}">
      <dgm:prSet/>
      <dgm:spPr/>
      <dgm:t>
        <a:bodyPr/>
        <a:lstStyle/>
        <a:p>
          <a:endParaRPr lang="en-US"/>
        </a:p>
      </dgm:t>
    </dgm:pt>
    <dgm:pt modelId="{D53D6F0C-ACFB-4206-9454-6B5C8A520384}">
      <dgm:prSet phldrT="[Text]"/>
      <dgm:spPr>
        <a:solidFill>
          <a:schemeClr val="accent5"/>
        </a:solidFill>
      </dgm:spPr>
      <dgm:t>
        <a:bodyPr/>
        <a:lstStyle/>
        <a:p>
          <a:r>
            <a:rPr lang="en-US" dirty="0">
              <a:latin typeface="Segoe UI Light" panose="020B0502040204020203" pitchFamily="34" charset="0"/>
            </a:rPr>
            <a:t>Market approach</a:t>
          </a:r>
        </a:p>
      </dgm:t>
    </dgm:pt>
    <dgm:pt modelId="{2C299FB1-42B8-47BF-B830-2DDEA164D0B0}" type="parTrans" cxnId="{F851B25E-378A-4D92-B8E4-141FF2F57DC7}">
      <dgm:prSet/>
      <dgm:spPr/>
      <dgm:t>
        <a:bodyPr/>
        <a:lstStyle/>
        <a:p>
          <a:endParaRPr lang="en-US"/>
        </a:p>
      </dgm:t>
    </dgm:pt>
    <dgm:pt modelId="{F47CE84E-56C9-49EB-A824-1FFB6CE029FC}" type="sibTrans" cxnId="{F851B25E-378A-4D92-B8E4-141FF2F57DC7}">
      <dgm:prSet/>
      <dgm:spPr/>
      <dgm:t>
        <a:bodyPr/>
        <a:lstStyle/>
        <a:p>
          <a:endParaRPr lang="en-US"/>
        </a:p>
      </dgm:t>
    </dgm:pt>
    <dgm:pt modelId="{DF2219D9-90FB-40CB-BA9B-5EEC4AA4334E}">
      <dgm:prSet phldrT="[Text]"/>
      <dgm:spPr>
        <a:solidFill>
          <a:schemeClr val="accent4"/>
        </a:solidFill>
      </dgm:spPr>
      <dgm:t>
        <a:bodyPr/>
        <a:lstStyle/>
        <a:p>
          <a:r>
            <a:rPr lang="en-US" dirty="0">
              <a:latin typeface="Segoe UI Light" panose="020B0502040204020203" pitchFamily="34" charset="0"/>
            </a:rPr>
            <a:t>Contract management and disclosure</a:t>
          </a:r>
        </a:p>
      </dgm:t>
    </dgm:pt>
    <dgm:pt modelId="{6EDB373C-DF35-4A6F-A2C7-6276EFD45E1F}" type="parTrans" cxnId="{7A8C7241-DD01-4151-8322-C0FD3390FD59}">
      <dgm:prSet/>
      <dgm:spPr/>
      <dgm:t>
        <a:bodyPr/>
        <a:lstStyle/>
        <a:p>
          <a:endParaRPr lang="en-US"/>
        </a:p>
      </dgm:t>
    </dgm:pt>
    <dgm:pt modelId="{50F0940E-8112-4067-893E-10D1E2288DFF}" type="sibTrans" cxnId="{7A8C7241-DD01-4151-8322-C0FD3390FD59}">
      <dgm:prSet/>
      <dgm:spPr/>
      <dgm:t>
        <a:bodyPr/>
        <a:lstStyle/>
        <a:p>
          <a:endParaRPr lang="en-US"/>
        </a:p>
      </dgm:t>
    </dgm:pt>
    <dgm:pt modelId="{FCE8BECC-A19D-4184-B7D5-584FF7F8A75A}" type="pres">
      <dgm:prSet presAssocID="{FBCDA1B7-20CB-44A7-8E72-3629B290A893}" presName="compositeShape" presStyleCnt="0">
        <dgm:presLayoutVars>
          <dgm:chMax val="7"/>
          <dgm:dir/>
          <dgm:resizeHandles val="exact"/>
        </dgm:presLayoutVars>
      </dgm:prSet>
      <dgm:spPr/>
    </dgm:pt>
    <dgm:pt modelId="{B201D807-E495-4521-B490-275CD3952574}" type="pres">
      <dgm:prSet presAssocID="{FBCDA1B7-20CB-44A7-8E72-3629B290A893}" presName="wedge1" presStyleLbl="node1" presStyleIdx="0" presStyleCnt="5"/>
      <dgm:spPr/>
    </dgm:pt>
    <dgm:pt modelId="{34946BCE-9789-4FE5-ABD5-F5036BFA77DE}" type="pres">
      <dgm:prSet presAssocID="{FBCDA1B7-20CB-44A7-8E72-3629B290A893}" presName="dummy1a" presStyleCnt="0"/>
      <dgm:spPr/>
    </dgm:pt>
    <dgm:pt modelId="{6909B337-566A-4310-A347-35CFFADE60F1}" type="pres">
      <dgm:prSet presAssocID="{FBCDA1B7-20CB-44A7-8E72-3629B290A893}" presName="dummy1b" presStyleCnt="0"/>
      <dgm:spPr/>
    </dgm:pt>
    <dgm:pt modelId="{6F7525DF-E2A5-4922-B7E7-83DE18DC99B6}" type="pres">
      <dgm:prSet presAssocID="{FBCDA1B7-20CB-44A7-8E72-3629B290A893}" presName="wedge1Tx" presStyleLbl="node1" presStyleIdx="0" presStyleCnt="5">
        <dgm:presLayoutVars>
          <dgm:chMax val="0"/>
          <dgm:chPref val="0"/>
          <dgm:bulletEnabled val="1"/>
        </dgm:presLayoutVars>
      </dgm:prSet>
      <dgm:spPr/>
    </dgm:pt>
    <dgm:pt modelId="{A074F87B-C852-4F9A-97E1-B6AD7AB5C1C1}" type="pres">
      <dgm:prSet presAssocID="{FBCDA1B7-20CB-44A7-8E72-3629B290A893}" presName="wedge2" presStyleLbl="node1" presStyleIdx="1" presStyleCnt="5"/>
      <dgm:spPr/>
    </dgm:pt>
    <dgm:pt modelId="{FF73A320-AD49-475E-9A9C-3A2BB15A41BE}" type="pres">
      <dgm:prSet presAssocID="{FBCDA1B7-20CB-44A7-8E72-3629B290A893}" presName="dummy2a" presStyleCnt="0"/>
      <dgm:spPr/>
    </dgm:pt>
    <dgm:pt modelId="{C4089670-9D60-47A8-9201-508E7C2C991F}" type="pres">
      <dgm:prSet presAssocID="{FBCDA1B7-20CB-44A7-8E72-3629B290A893}" presName="dummy2b" presStyleCnt="0"/>
      <dgm:spPr/>
    </dgm:pt>
    <dgm:pt modelId="{A45D33F3-2732-4224-BD8B-F7B48AFB87EB}" type="pres">
      <dgm:prSet presAssocID="{FBCDA1B7-20CB-44A7-8E72-3629B290A893}" presName="wedge2Tx" presStyleLbl="node1" presStyleIdx="1" presStyleCnt="5">
        <dgm:presLayoutVars>
          <dgm:chMax val="0"/>
          <dgm:chPref val="0"/>
          <dgm:bulletEnabled val="1"/>
        </dgm:presLayoutVars>
      </dgm:prSet>
      <dgm:spPr/>
    </dgm:pt>
    <dgm:pt modelId="{9C06E120-BE9A-4E27-8654-0BA8BC2D5474}" type="pres">
      <dgm:prSet presAssocID="{FBCDA1B7-20CB-44A7-8E72-3629B290A893}" presName="wedge3" presStyleLbl="node1" presStyleIdx="2" presStyleCnt="5"/>
      <dgm:spPr/>
    </dgm:pt>
    <dgm:pt modelId="{E8BA35FF-B5AC-4385-B916-A9B477437055}" type="pres">
      <dgm:prSet presAssocID="{FBCDA1B7-20CB-44A7-8E72-3629B290A893}" presName="dummy3a" presStyleCnt="0"/>
      <dgm:spPr/>
    </dgm:pt>
    <dgm:pt modelId="{24AEA701-9122-4756-AF32-4DC8D470CFA5}" type="pres">
      <dgm:prSet presAssocID="{FBCDA1B7-20CB-44A7-8E72-3629B290A893}" presName="dummy3b" presStyleCnt="0"/>
      <dgm:spPr/>
    </dgm:pt>
    <dgm:pt modelId="{7F6F8DC1-9995-4F05-ADAD-98BFECAA2DB9}" type="pres">
      <dgm:prSet presAssocID="{FBCDA1B7-20CB-44A7-8E72-3629B290A893}" presName="wedge3Tx" presStyleLbl="node1" presStyleIdx="2" presStyleCnt="5">
        <dgm:presLayoutVars>
          <dgm:chMax val="0"/>
          <dgm:chPref val="0"/>
          <dgm:bulletEnabled val="1"/>
        </dgm:presLayoutVars>
      </dgm:prSet>
      <dgm:spPr/>
    </dgm:pt>
    <dgm:pt modelId="{6460A538-8108-414B-8F5A-0C5A0729F590}" type="pres">
      <dgm:prSet presAssocID="{FBCDA1B7-20CB-44A7-8E72-3629B290A893}" presName="wedge4" presStyleLbl="node1" presStyleIdx="3" presStyleCnt="5"/>
      <dgm:spPr/>
    </dgm:pt>
    <dgm:pt modelId="{528E762B-0543-416F-A438-057DF1BBA4C6}" type="pres">
      <dgm:prSet presAssocID="{FBCDA1B7-20CB-44A7-8E72-3629B290A893}" presName="dummy4a" presStyleCnt="0"/>
      <dgm:spPr/>
    </dgm:pt>
    <dgm:pt modelId="{0D8A3CF9-B3CE-45AB-BCE4-60725802D0C1}" type="pres">
      <dgm:prSet presAssocID="{FBCDA1B7-20CB-44A7-8E72-3629B290A893}" presName="dummy4b" presStyleCnt="0"/>
      <dgm:spPr/>
    </dgm:pt>
    <dgm:pt modelId="{F78EA708-46EF-4C8D-B6F8-F0F6DBB52127}" type="pres">
      <dgm:prSet presAssocID="{FBCDA1B7-20CB-44A7-8E72-3629B290A893}" presName="wedge4Tx" presStyleLbl="node1" presStyleIdx="3" presStyleCnt="5">
        <dgm:presLayoutVars>
          <dgm:chMax val="0"/>
          <dgm:chPref val="0"/>
          <dgm:bulletEnabled val="1"/>
        </dgm:presLayoutVars>
      </dgm:prSet>
      <dgm:spPr/>
    </dgm:pt>
    <dgm:pt modelId="{845CC537-BEE6-447B-9C29-FFF2AD6A1BC7}" type="pres">
      <dgm:prSet presAssocID="{FBCDA1B7-20CB-44A7-8E72-3629B290A893}" presName="wedge5" presStyleLbl="node1" presStyleIdx="4" presStyleCnt="5"/>
      <dgm:spPr/>
    </dgm:pt>
    <dgm:pt modelId="{57655771-B0C3-497B-B041-111F4BDDEB2B}" type="pres">
      <dgm:prSet presAssocID="{FBCDA1B7-20CB-44A7-8E72-3629B290A893}" presName="dummy5a" presStyleCnt="0"/>
      <dgm:spPr/>
    </dgm:pt>
    <dgm:pt modelId="{685294F7-DB3A-43B1-850F-39CC4C27B900}" type="pres">
      <dgm:prSet presAssocID="{FBCDA1B7-20CB-44A7-8E72-3629B290A893}" presName="dummy5b" presStyleCnt="0"/>
      <dgm:spPr/>
    </dgm:pt>
    <dgm:pt modelId="{5D7B1EEC-E2E5-4A67-9CE0-075910E583E9}" type="pres">
      <dgm:prSet presAssocID="{FBCDA1B7-20CB-44A7-8E72-3629B290A893}" presName="wedge5Tx" presStyleLbl="node1" presStyleIdx="4" presStyleCnt="5">
        <dgm:presLayoutVars>
          <dgm:chMax val="0"/>
          <dgm:chPref val="0"/>
          <dgm:bulletEnabled val="1"/>
        </dgm:presLayoutVars>
      </dgm:prSet>
      <dgm:spPr/>
    </dgm:pt>
    <dgm:pt modelId="{B16A66D8-C4E8-4A67-8D01-40DF11D44481}" type="pres">
      <dgm:prSet presAssocID="{D476411A-0F46-4907-9E41-C669FB89BA5F}" presName="arrowWedge1" presStyleLbl="fgSibTrans2D1" presStyleIdx="0" presStyleCnt="5"/>
      <dgm:spPr/>
    </dgm:pt>
    <dgm:pt modelId="{7CAD0B28-E998-4C7E-876E-87B0FE79A769}" type="pres">
      <dgm:prSet presAssocID="{11826E64-43B0-444F-864F-CFFDAFBCBFDD}" presName="arrowWedge2" presStyleLbl="fgSibTrans2D1" presStyleIdx="1" presStyleCnt="5"/>
      <dgm:spPr/>
    </dgm:pt>
    <dgm:pt modelId="{7D2AD7E4-3AD0-40C5-B325-BA3815634A8D}" type="pres">
      <dgm:prSet presAssocID="{5068C8A1-15BD-44FA-95F8-14E2BE4D79DD}" presName="arrowWedge3" presStyleLbl="fgSibTrans2D1" presStyleIdx="2" presStyleCnt="5"/>
      <dgm:spPr/>
    </dgm:pt>
    <dgm:pt modelId="{F88ED28B-AFFD-47C9-83E6-6278F7814F0F}" type="pres">
      <dgm:prSet presAssocID="{F47CE84E-56C9-49EB-A824-1FFB6CE029FC}" presName="arrowWedge4" presStyleLbl="fgSibTrans2D1" presStyleIdx="3" presStyleCnt="5"/>
      <dgm:spPr/>
    </dgm:pt>
    <dgm:pt modelId="{9F09921F-2BAB-4E13-B579-1E92DDD9E59A}" type="pres">
      <dgm:prSet presAssocID="{50F0940E-8112-4067-893E-10D1E2288DFF}" presName="arrowWedge5" presStyleLbl="fgSibTrans2D1" presStyleIdx="4" presStyleCnt="5"/>
      <dgm:spPr/>
    </dgm:pt>
  </dgm:ptLst>
  <dgm:cxnLst>
    <dgm:cxn modelId="{3DD83404-DD5A-44CD-8CAA-5B26BFCE6B93}" srcId="{FBCDA1B7-20CB-44A7-8E72-3629B290A893}" destId="{2D1D3160-9703-43F5-95B4-917B04C87D66}" srcOrd="1" destOrd="0" parTransId="{06FFA8B9-4E8E-4962-9B8F-99053AC5BC47}" sibTransId="{11826E64-43B0-444F-864F-CFFDAFBCBFDD}"/>
    <dgm:cxn modelId="{08345C04-E3BF-4AB5-A015-124C90CA8892}" srcId="{FBCDA1B7-20CB-44A7-8E72-3629B290A893}" destId="{CD392D6F-EF67-4331-81D0-83E8D2976FC1}" srcOrd="2" destOrd="0" parTransId="{CA8244A7-4E82-4C87-9C99-CBFCF12B486F}" sibTransId="{5068C8A1-15BD-44FA-95F8-14E2BE4D79DD}"/>
    <dgm:cxn modelId="{C5A76E2B-B6B8-449F-9DD7-CF666D6C53B4}" srcId="{FBCDA1B7-20CB-44A7-8E72-3629B290A893}" destId="{FC1F5884-9DE1-412D-B587-0FA198A5FE2D}" srcOrd="0" destOrd="0" parTransId="{68FB11E9-2259-49AA-A3D9-45B84F47C4D6}" sibTransId="{D476411A-0F46-4907-9E41-C669FB89BA5F}"/>
    <dgm:cxn modelId="{F851B25E-378A-4D92-B8E4-141FF2F57DC7}" srcId="{FBCDA1B7-20CB-44A7-8E72-3629B290A893}" destId="{D53D6F0C-ACFB-4206-9454-6B5C8A520384}" srcOrd="3" destOrd="0" parTransId="{2C299FB1-42B8-47BF-B830-2DDEA164D0B0}" sibTransId="{F47CE84E-56C9-49EB-A824-1FFB6CE029FC}"/>
    <dgm:cxn modelId="{7A8C7241-DD01-4151-8322-C0FD3390FD59}" srcId="{FBCDA1B7-20CB-44A7-8E72-3629B290A893}" destId="{DF2219D9-90FB-40CB-BA9B-5EEC4AA4334E}" srcOrd="4" destOrd="0" parTransId="{6EDB373C-DF35-4A6F-A2C7-6276EFD45E1F}" sibTransId="{50F0940E-8112-4067-893E-10D1E2288DFF}"/>
    <dgm:cxn modelId="{45936F4A-0D0B-4409-A507-3AE0BA1630F4}" type="presOf" srcId="{DF2219D9-90FB-40CB-BA9B-5EEC4AA4334E}" destId="{845CC537-BEE6-447B-9C29-FFF2AD6A1BC7}" srcOrd="0" destOrd="0" presId="urn:microsoft.com/office/officeart/2005/8/layout/cycle8"/>
    <dgm:cxn modelId="{D2D29C4E-5AF6-4263-9145-B41FC8768AD4}" type="presOf" srcId="{FC1F5884-9DE1-412D-B587-0FA198A5FE2D}" destId="{B201D807-E495-4521-B490-275CD3952574}" srcOrd="0" destOrd="0" presId="urn:microsoft.com/office/officeart/2005/8/layout/cycle8"/>
    <dgm:cxn modelId="{0859709E-B764-47AD-8166-ED1B392AEA99}" type="presOf" srcId="{FC1F5884-9DE1-412D-B587-0FA198A5FE2D}" destId="{6F7525DF-E2A5-4922-B7E7-83DE18DC99B6}" srcOrd="1" destOrd="0" presId="urn:microsoft.com/office/officeart/2005/8/layout/cycle8"/>
    <dgm:cxn modelId="{8BF618A1-F646-4897-86CF-99E9EDC1E282}" type="presOf" srcId="{CD392D6F-EF67-4331-81D0-83E8D2976FC1}" destId="{9C06E120-BE9A-4E27-8654-0BA8BC2D5474}" srcOrd="0" destOrd="0" presId="urn:microsoft.com/office/officeart/2005/8/layout/cycle8"/>
    <dgm:cxn modelId="{11385FB6-2447-4D44-AEA6-FFEC07D2353B}" type="presOf" srcId="{2D1D3160-9703-43F5-95B4-917B04C87D66}" destId="{A074F87B-C852-4F9A-97E1-B6AD7AB5C1C1}" srcOrd="0" destOrd="0" presId="urn:microsoft.com/office/officeart/2005/8/layout/cycle8"/>
    <dgm:cxn modelId="{69CACCBD-4381-4D39-BAD5-0A509DCDA1EF}" type="presOf" srcId="{D53D6F0C-ACFB-4206-9454-6B5C8A520384}" destId="{6460A538-8108-414B-8F5A-0C5A0729F590}" srcOrd="0" destOrd="0" presId="urn:microsoft.com/office/officeart/2005/8/layout/cycle8"/>
    <dgm:cxn modelId="{865635C2-16AA-4234-A72C-E32657743391}" type="presOf" srcId="{D53D6F0C-ACFB-4206-9454-6B5C8A520384}" destId="{F78EA708-46EF-4C8D-B6F8-F0F6DBB52127}" srcOrd="1" destOrd="0" presId="urn:microsoft.com/office/officeart/2005/8/layout/cycle8"/>
    <dgm:cxn modelId="{E307F5C5-8C02-4ECA-8AE9-55E3FF2C2661}" type="presOf" srcId="{FBCDA1B7-20CB-44A7-8E72-3629B290A893}" destId="{FCE8BECC-A19D-4184-B7D5-584FF7F8A75A}" srcOrd="0" destOrd="0" presId="urn:microsoft.com/office/officeart/2005/8/layout/cycle8"/>
    <dgm:cxn modelId="{5E6FA7D6-C82C-41A5-B09A-7FBAB096C2B7}" type="presOf" srcId="{2D1D3160-9703-43F5-95B4-917B04C87D66}" destId="{A45D33F3-2732-4224-BD8B-F7B48AFB87EB}" srcOrd="1" destOrd="0" presId="urn:microsoft.com/office/officeart/2005/8/layout/cycle8"/>
    <dgm:cxn modelId="{AED0CAEC-A3B9-4DD2-AAFB-C4492B2081C2}" type="presOf" srcId="{DF2219D9-90FB-40CB-BA9B-5EEC4AA4334E}" destId="{5D7B1EEC-E2E5-4A67-9CE0-075910E583E9}" srcOrd="1" destOrd="0" presId="urn:microsoft.com/office/officeart/2005/8/layout/cycle8"/>
    <dgm:cxn modelId="{3C446EF7-4192-4C46-ABCB-0BB1D817C1FA}" type="presOf" srcId="{CD392D6F-EF67-4331-81D0-83E8D2976FC1}" destId="{7F6F8DC1-9995-4F05-ADAD-98BFECAA2DB9}" srcOrd="1" destOrd="0" presId="urn:microsoft.com/office/officeart/2005/8/layout/cycle8"/>
    <dgm:cxn modelId="{9AA3906A-155B-4EEA-B7CA-1E00E2758FF9}" type="presParOf" srcId="{FCE8BECC-A19D-4184-B7D5-584FF7F8A75A}" destId="{B201D807-E495-4521-B490-275CD3952574}" srcOrd="0" destOrd="0" presId="urn:microsoft.com/office/officeart/2005/8/layout/cycle8"/>
    <dgm:cxn modelId="{D038AA44-2818-4F2B-89B6-377F3C303284}" type="presParOf" srcId="{FCE8BECC-A19D-4184-B7D5-584FF7F8A75A}" destId="{34946BCE-9789-4FE5-ABD5-F5036BFA77DE}" srcOrd="1" destOrd="0" presId="urn:microsoft.com/office/officeart/2005/8/layout/cycle8"/>
    <dgm:cxn modelId="{6C4154F9-EA60-4CF8-967F-B558C73AF882}" type="presParOf" srcId="{FCE8BECC-A19D-4184-B7D5-584FF7F8A75A}" destId="{6909B337-566A-4310-A347-35CFFADE60F1}" srcOrd="2" destOrd="0" presId="urn:microsoft.com/office/officeart/2005/8/layout/cycle8"/>
    <dgm:cxn modelId="{15057A45-A84D-4FE5-A5C4-17ADBCC2CE17}" type="presParOf" srcId="{FCE8BECC-A19D-4184-B7D5-584FF7F8A75A}" destId="{6F7525DF-E2A5-4922-B7E7-83DE18DC99B6}" srcOrd="3" destOrd="0" presId="urn:microsoft.com/office/officeart/2005/8/layout/cycle8"/>
    <dgm:cxn modelId="{89B6DB56-67FD-4A88-9CC3-A411E46FE9F3}" type="presParOf" srcId="{FCE8BECC-A19D-4184-B7D5-584FF7F8A75A}" destId="{A074F87B-C852-4F9A-97E1-B6AD7AB5C1C1}" srcOrd="4" destOrd="0" presId="urn:microsoft.com/office/officeart/2005/8/layout/cycle8"/>
    <dgm:cxn modelId="{8E6B45F3-B6E4-42AB-AA1C-F3E70273993F}" type="presParOf" srcId="{FCE8BECC-A19D-4184-B7D5-584FF7F8A75A}" destId="{FF73A320-AD49-475E-9A9C-3A2BB15A41BE}" srcOrd="5" destOrd="0" presId="urn:microsoft.com/office/officeart/2005/8/layout/cycle8"/>
    <dgm:cxn modelId="{0A44D687-1CF2-4037-BD7C-43B032DE00E5}" type="presParOf" srcId="{FCE8BECC-A19D-4184-B7D5-584FF7F8A75A}" destId="{C4089670-9D60-47A8-9201-508E7C2C991F}" srcOrd="6" destOrd="0" presId="urn:microsoft.com/office/officeart/2005/8/layout/cycle8"/>
    <dgm:cxn modelId="{246B58C5-A649-4A52-83B3-565DF9F61D55}" type="presParOf" srcId="{FCE8BECC-A19D-4184-B7D5-584FF7F8A75A}" destId="{A45D33F3-2732-4224-BD8B-F7B48AFB87EB}" srcOrd="7" destOrd="0" presId="urn:microsoft.com/office/officeart/2005/8/layout/cycle8"/>
    <dgm:cxn modelId="{75742D92-AC42-4B2D-B091-2B163A8AD4E6}" type="presParOf" srcId="{FCE8BECC-A19D-4184-B7D5-584FF7F8A75A}" destId="{9C06E120-BE9A-4E27-8654-0BA8BC2D5474}" srcOrd="8" destOrd="0" presId="urn:microsoft.com/office/officeart/2005/8/layout/cycle8"/>
    <dgm:cxn modelId="{9D14C240-B4C9-4EF3-BCC4-44EF911B5617}" type="presParOf" srcId="{FCE8BECC-A19D-4184-B7D5-584FF7F8A75A}" destId="{E8BA35FF-B5AC-4385-B916-A9B477437055}" srcOrd="9" destOrd="0" presId="urn:microsoft.com/office/officeart/2005/8/layout/cycle8"/>
    <dgm:cxn modelId="{ED16092B-CE88-404B-BA03-4382556F5A4C}" type="presParOf" srcId="{FCE8BECC-A19D-4184-B7D5-584FF7F8A75A}" destId="{24AEA701-9122-4756-AF32-4DC8D470CFA5}" srcOrd="10" destOrd="0" presId="urn:microsoft.com/office/officeart/2005/8/layout/cycle8"/>
    <dgm:cxn modelId="{ED0EB065-BB8A-4DA2-9B13-165FAC9B0B7E}" type="presParOf" srcId="{FCE8BECC-A19D-4184-B7D5-584FF7F8A75A}" destId="{7F6F8DC1-9995-4F05-ADAD-98BFECAA2DB9}" srcOrd="11" destOrd="0" presId="urn:microsoft.com/office/officeart/2005/8/layout/cycle8"/>
    <dgm:cxn modelId="{F177A5E6-344F-4589-97DE-18685CFA7507}" type="presParOf" srcId="{FCE8BECC-A19D-4184-B7D5-584FF7F8A75A}" destId="{6460A538-8108-414B-8F5A-0C5A0729F590}" srcOrd="12" destOrd="0" presId="urn:microsoft.com/office/officeart/2005/8/layout/cycle8"/>
    <dgm:cxn modelId="{7D2F75FE-D539-4294-879E-52DF48A2BD00}" type="presParOf" srcId="{FCE8BECC-A19D-4184-B7D5-584FF7F8A75A}" destId="{528E762B-0543-416F-A438-057DF1BBA4C6}" srcOrd="13" destOrd="0" presId="urn:microsoft.com/office/officeart/2005/8/layout/cycle8"/>
    <dgm:cxn modelId="{0BFE1F0F-675B-4CD5-A95B-CCC20C0D532C}" type="presParOf" srcId="{FCE8BECC-A19D-4184-B7D5-584FF7F8A75A}" destId="{0D8A3CF9-B3CE-45AB-BCE4-60725802D0C1}" srcOrd="14" destOrd="0" presId="urn:microsoft.com/office/officeart/2005/8/layout/cycle8"/>
    <dgm:cxn modelId="{BD5F453B-FE80-4218-AB6B-9F434770170F}" type="presParOf" srcId="{FCE8BECC-A19D-4184-B7D5-584FF7F8A75A}" destId="{F78EA708-46EF-4C8D-B6F8-F0F6DBB52127}" srcOrd="15" destOrd="0" presId="urn:microsoft.com/office/officeart/2005/8/layout/cycle8"/>
    <dgm:cxn modelId="{0FB5A838-3FAC-427D-A508-AE568C495081}" type="presParOf" srcId="{FCE8BECC-A19D-4184-B7D5-584FF7F8A75A}" destId="{845CC537-BEE6-447B-9C29-FFF2AD6A1BC7}" srcOrd="16" destOrd="0" presId="urn:microsoft.com/office/officeart/2005/8/layout/cycle8"/>
    <dgm:cxn modelId="{2BD77718-FAFE-4B29-AA5B-236ACDBB7115}" type="presParOf" srcId="{FCE8BECC-A19D-4184-B7D5-584FF7F8A75A}" destId="{57655771-B0C3-497B-B041-111F4BDDEB2B}" srcOrd="17" destOrd="0" presId="urn:microsoft.com/office/officeart/2005/8/layout/cycle8"/>
    <dgm:cxn modelId="{30B8C144-D1D4-44E4-A883-505B622CEF5B}" type="presParOf" srcId="{FCE8BECC-A19D-4184-B7D5-584FF7F8A75A}" destId="{685294F7-DB3A-43B1-850F-39CC4C27B900}" srcOrd="18" destOrd="0" presId="urn:microsoft.com/office/officeart/2005/8/layout/cycle8"/>
    <dgm:cxn modelId="{49D9A719-B47D-4A3C-89FC-602C4FB89A3E}" type="presParOf" srcId="{FCE8BECC-A19D-4184-B7D5-584FF7F8A75A}" destId="{5D7B1EEC-E2E5-4A67-9CE0-075910E583E9}" srcOrd="19" destOrd="0" presId="urn:microsoft.com/office/officeart/2005/8/layout/cycle8"/>
    <dgm:cxn modelId="{2D6AFA45-367A-46AD-9DAC-42BA47BC8B60}" type="presParOf" srcId="{FCE8BECC-A19D-4184-B7D5-584FF7F8A75A}" destId="{B16A66D8-C4E8-4A67-8D01-40DF11D44481}" srcOrd="20" destOrd="0" presId="urn:microsoft.com/office/officeart/2005/8/layout/cycle8"/>
    <dgm:cxn modelId="{BC802B99-E410-43EE-930E-4255EA788AA6}" type="presParOf" srcId="{FCE8BECC-A19D-4184-B7D5-584FF7F8A75A}" destId="{7CAD0B28-E998-4C7E-876E-87B0FE79A769}" srcOrd="21" destOrd="0" presId="urn:microsoft.com/office/officeart/2005/8/layout/cycle8"/>
    <dgm:cxn modelId="{4194C6D5-DDA2-47DB-BDAA-47C679BB745F}" type="presParOf" srcId="{FCE8BECC-A19D-4184-B7D5-584FF7F8A75A}" destId="{7D2AD7E4-3AD0-40C5-B325-BA3815634A8D}" srcOrd="22" destOrd="0" presId="urn:microsoft.com/office/officeart/2005/8/layout/cycle8"/>
    <dgm:cxn modelId="{8707144A-AE26-40A9-BBEF-704E4475D279}" type="presParOf" srcId="{FCE8BECC-A19D-4184-B7D5-584FF7F8A75A}" destId="{F88ED28B-AFFD-47C9-83E6-6278F7814F0F}" srcOrd="23" destOrd="0" presId="urn:microsoft.com/office/officeart/2005/8/layout/cycle8"/>
    <dgm:cxn modelId="{1A04CD6E-F730-4417-8123-E09B288436E5}" type="presParOf" srcId="{FCE8BECC-A19D-4184-B7D5-584FF7F8A75A}" destId="{9F09921F-2BAB-4E13-B579-1E92DDD9E59A}" srcOrd="24" destOrd="0" presId="urn:microsoft.com/office/officeart/2005/8/layout/cycle8"/>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01D807-E495-4521-B490-275CD3952574}">
      <dsp:nvSpPr>
        <dsp:cNvPr id="0" name=""/>
        <dsp:cNvSpPr/>
      </dsp:nvSpPr>
      <dsp:spPr>
        <a:xfrm>
          <a:off x="1618634" y="293134"/>
          <a:ext cx="3977919" cy="3977919"/>
        </a:xfrm>
        <a:prstGeom prst="pie">
          <a:avLst>
            <a:gd name="adj1" fmla="val 16200000"/>
            <a:gd name="adj2" fmla="val 2052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egoe UI Light" panose="020B0502040204020203" pitchFamily="34" charset="0"/>
              <a:ea typeface="Segoe UI" panose="020B0502040204020203" pitchFamily="34" charset="0"/>
              <a:cs typeface="Segoe UI" panose="020B0502040204020203" pitchFamily="34" charset="0"/>
            </a:rPr>
            <a:t>Governance</a:t>
          </a:r>
        </a:p>
      </dsp:txBody>
      <dsp:txXfrm>
        <a:off x="3693783" y="961804"/>
        <a:ext cx="1278617" cy="852411"/>
      </dsp:txXfrm>
    </dsp:sp>
    <dsp:sp modelId="{A074F87B-C852-4F9A-97E1-B6AD7AB5C1C1}">
      <dsp:nvSpPr>
        <dsp:cNvPr id="0" name=""/>
        <dsp:cNvSpPr/>
      </dsp:nvSpPr>
      <dsp:spPr>
        <a:xfrm>
          <a:off x="1652731" y="399212"/>
          <a:ext cx="3977919" cy="3977919"/>
        </a:xfrm>
        <a:prstGeom prst="pie">
          <a:avLst>
            <a:gd name="adj1" fmla="val 20520000"/>
            <a:gd name="adj2" fmla="val 3240000"/>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egoe UI Light" panose="020B0502040204020203" pitchFamily="34" charset="0"/>
            </a:rPr>
            <a:t>Complexity and capability assessment</a:t>
          </a:r>
        </a:p>
      </dsp:txBody>
      <dsp:txXfrm>
        <a:off x="4214701" y="2216743"/>
        <a:ext cx="1183904" cy="947123"/>
      </dsp:txXfrm>
    </dsp:sp>
    <dsp:sp modelId="{9C06E120-BE9A-4E27-8654-0BA8BC2D5474}">
      <dsp:nvSpPr>
        <dsp:cNvPr id="0" name=""/>
        <dsp:cNvSpPr/>
      </dsp:nvSpPr>
      <dsp:spPr>
        <a:xfrm>
          <a:off x="1562754" y="464564"/>
          <a:ext cx="3977919" cy="3977919"/>
        </a:xfrm>
        <a:prstGeom prst="pie">
          <a:avLst>
            <a:gd name="adj1" fmla="val 3240000"/>
            <a:gd name="adj2" fmla="val 7560000"/>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egoe UI Light" panose="020B0502040204020203" pitchFamily="34" charset="0"/>
            </a:rPr>
            <a:t>Market analysis and review</a:t>
          </a:r>
        </a:p>
      </dsp:txBody>
      <dsp:txXfrm>
        <a:off x="2983440" y="3258579"/>
        <a:ext cx="1136548" cy="1041836"/>
      </dsp:txXfrm>
    </dsp:sp>
    <dsp:sp modelId="{6460A538-8108-414B-8F5A-0C5A0729F590}">
      <dsp:nvSpPr>
        <dsp:cNvPr id="0" name=""/>
        <dsp:cNvSpPr/>
      </dsp:nvSpPr>
      <dsp:spPr>
        <a:xfrm>
          <a:off x="1472777" y="399212"/>
          <a:ext cx="3977919" cy="3977919"/>
        </a:xfrm>
        <a:prstGeom prst="pie">
          <a:avLst>
            <a:gd name="adj1" fmla="val 7560000"/>
            <a:gd name="adj2" fmla="val 11880000"/>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egoe UI Light" panose="020B0502040204020203" pitchFamily="34" charset="0"/>
            </a:rPr>
            <a:t>Market approach</a:t>
          </a:r>
        </a:p>
      </dsp:txBody>
      <dsp:txXfrm>
        <a:off x="1704823" y="2216743"/>
        <a:ext cx="1183904" cy="947123"/>
      </dsp:txXfrm>
    </dsp:sp>
    <dsp:sp modelId="{845CC537-BEE6-447B-9C29-FFF2AD6A1BC7}">
      <dsp:nvSpPr>
        <dsp:cNvPr id="0" name=""/>
        <dsp:cNvSpPr/>
      </dsp:nvSpPr>
      <dsp:spPr>
        <a:xfrm>
          <a:off x="1506874" y="293134"/>
          <a:ext cx="3977919" cy="3977919"/>
        </a:xfrm>
        <a:prstGeom prst="pie">
          <a:avLst>
            <a:gd name="adj1" fmla="val 11880000"/>
            <a:gd name="adj2" fmla="val 1620000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egoe UI Light" panose="020B0502040204020203" pitchFamily="34" charset="0"/>
            </a:rPr>
            <a:t>Contract management and disclosure</a:t>
          </a:r>
        </a:p>
      </dsp:txBody>
      <dsp:txXfrm>
        <a:off x="2131028" y="961804"/>
        <a:ext cx="1278617" cy="852411"/>
      </dsp:txXfrm>
    </dsp:sp>
    <dsp:sp modelId="{B16A66D8-C4E8-4A67-8D01-40DF11D44481}">
      <dsp:nvSpPr>
        <dsp:cNvPr id="0" name=""/>
        <dsp:cNvSpPr/>
      </dsp:nvSpPr>
      <dsp:spPr>
        <a:xfrm>
          <a:off x="1372195" y="46882"/>
          <a:ext cx="4470424" cy="4470424"/>
        </a:xfrm>
        <a:prstGeom prst="circularArrow">
          <a:avLst>
            <a:gd name="adj1" fmla="val 5085"/>
            <a:gd name="adj2" fmla="val 327528"/>
            <a:gd name="adj3" fmla="val 20192361"/>
            <a:gd name="adj4" fmla="val 16200324"/>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CAD0B28-E998-4C7E-876E-87B0FE79A769}">
      <dsp:nvSpPr>
        <dsp:cNvPr id="0" name=""/>
        <dsp:cNvSpPr/>
      </dsp:nvSpPr>
      <dsp:spPr>
        <a:xfrm>
          <a:off x="1406753" y="152925"/>
          <a:ext cx="4470424" cy="4470424"/>
        </a:xfrm>
        <a:prstGeom prst="circularArrow">
          <a:avLst>
            <a:gd name="adj1" fmla="val 5085"/>
            <a:gd name="adj2" fmla="val 327528"/>
            <a:gd name="adj3" fmla="val 2912753"/>
            <a:gd name="adj4" fmla="val 20519953"/>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D2AD7E4-3AD0-40C5-B325-BA3815634A8D}">
      <dsp:nvSpPr>
        <dsp:cNvPr id="0" name=""/>
        <dsp:cNvSpPr/>
      </dsp:nvSpPr>
      <dsp:spPr>
        <a:xfrm>
          <a:off x="1316502" y="218476"/>
          <a:ext cx="4470424" cy="4470424"/>
        </a:xfrm>
        <a:prstGeom prst="circularArrow">
          <a:avLst>
            <a:gd name="adj1" fmla="val 5085"/>
            <a:gd name="adj2" fmla="val 327528"/>
            <a:gd name="adj3" fmla="val 7232777"/>
            <a:gd name="adj4" fmla="val 3239695"/>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88ED28B-AFFD-47C9-83E6-6278F7814F0F}">
      <dsp:nvSpPr>
        <dsp:cNvPr id="0" name=""/>
        <dsp:cNvSpPr/>
      </dsp:nvSpPr>
      <dsp:spPr>
        <a:xfrm>
          <a:off x="1226250" y="152925"/>
          <a:ext cx="4470424" cy="4470424"/>
        </a:xfrm>
        <a:prstGeom prst="circularArrow">
          <a:avLst>
            <a:gd name="adj1" fmla="val 5085"/>
            <a:gd name="adj2" fmla="val 327528"/>
            <a:gd name="adj3" fmla="val 11552519"/>
            <a:gd name="adj4" fmla="val 7559718"/>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F09921F-2BAB-4E13-B579-1E92DDD9E59A}">
      <dsp:nvSpPr>
        <dsp:cNvPr id="0" name=""/>
        <dsp:cNvSpPr/>
      </dsp:nvSpPr>
      <dsp:spPr>
        <a:xfrm>
          <a:off x="1260809" y="46882"/>
          <a:ext cx="4470424" cy="4470424"/>
        </a:xfrm>
        <a:prstGeom prst="circularArrow">
          <a:avLst>
            <a:gd name="adj1" fmla="val 5085"/>
            <a:gd name="adj2" fmla="val 327528"/>
            <a:gd name="adj3" fmla="val 15872148"/>
            <a:gd name="adj4" fmla="val 11880111"/>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7304A-60C3-4FC5-B99D-A7649505ED15}" type="datetimeFigureOut">
              <a:rPr lang="en-AU" smtClean="0"/>
              <a:t>16/10/2025</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28296C-4477-4B64-858E-1BD9E628A665}" type="slidenum">
              <a:rPr lang="en-AU" smtClean="0"/>
              <a:t>‹#›</a:t>
            </a:fld>
            <a:endParaRPr lang="en-AU"/>
          </a:p>
        </p:txBody>
      </p:sp>
    </p:spTree>
    <p:extLst>
      <p:ext uri="{BB962C8B-B14F-4D97-AF65-F5344CB8AC3E}">
        <p14:creationId xmlns:p14="http://schemas.microsoft.com/office/powerpoint/2010/main" val="3917078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buyingfor.vic.gov.au/construction-procurement-policies-and-frameworks"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3" Type="http://schemas.openxmlformats.org/officeDocument/2006/relationships/hyperlink" Target="https://localjobsfirst.vic.gov.au/" TargetMode="External"/><Relationship Id="rId7" Type="http://schemas.openxmlformats.org/officeDocument/2006/relationships/hyperlink" Target="https://www.vichealth.vic.gov.au/media-and-resources/vichealth-harmful-industry-relationship-funding-and-procurement-policy" TargetMode="External"/><Relationship Id="rId2" Type="http://schemas.openxmlformats.org/officeDocument/2006/relationships/slide" Target="../slides/slide43.xml"/><Relationship Id="rId1" Type="http://schemas.openxmlformats.org/officeDocument/2006/relationships/notesMaster" Target="../notesMasters/notesMaster1.xml"/><Relationship Id="rId6" Type="http://schemas.openxmlformats.org/officeDocument/2006/relationships/hyperlink" Target="https://www.vic.gov.au/sponsorship" TargetMode="External"/><Relationship Id="rId5" Type="http://schemas.openxmlformats.org/officeDocument/2006/relationships/hyperlink" Target="https://www.justice.vic.gov.au/safer-communities/protecting-children-and-families/organisations-providing-services-to-children-new" TargetMode="External"/><Relationship Id="rId4" Type="http://schemas.openxmlformats.org/officeDocument/2006/relationships/hyperlink" Target="https://www.buyingfor.vic.gov.au/fair-jobs-code-grants-guidelines-departments-and-agencies" TargetMode="Externa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Sophie</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An Acknowledgement of Country should occur at the earliest point in proceedings (</a:t>
            </a:r>
            <a:r>
              <a:rPr lang="en-AU" sz="1200" kern="1200" dirty="0" err="1">
                <a:solidFill>
                  <a:schemeClr val="tx1"/>
                </a:solidFill>
                <a:effectLst/>
                <a:latin typeface="Arial" panose="020B0604020202020204" pitchFamily="34" charset="0"/>
                <a:ea typeface="+mn-ea"/>
                <a:cs typeface="Arial" panose="020B0604020202020204" pitchFamily="34" charset="0"/>
              </a:rPr>
              <a:t>eg</a:t>
            </a:r>
            <a:r>
              <a:rPr lang="en-AU" sz="1200" kern="1200" dirty="0">
                <a:solidFill>
                  <a:schemeClr val="tx1"/>
                </a:solidFill>
                <a:effectLst/>
                <a:latin typeface="Arial" panose="020B0604020202020204" pitchFamily="34" charset="0"/>
                <a:ea typeface="+mn-ea"/>
                <a:cs typeface="Arial" panose="020B0604020202020204" pitchFamily="34" charset="0"/>
              </a:rPr>
              <a:t>, prior to introducing speakers) and be delivered with sincerity. When giving an Acknowledgement of Country at any of the </a:t>
            </a:r>
            <a:r>
              <a:rPr lang="en-AU" sz="1200" kern="1200" dirty="0" err="1">
                <a:solidFill>
                  <a:schemeClr val="tx1"/>
                </a:solidFill>
                <a:effectLst/>
                <a:latin typeface="Arial" panose="020B0604020202020204" pitchFamily="34" charset="0"/>
                <a:ea typeface="+mn-ea"/>
                <a:cs typeface="Arial" panose="020B0604020202020204" pitchFamily="34" charset="0"/>
              </a:rPr>
              <a:t>VGSO's</a:t>
            </a:r>
            <a:r>
              <a:rPr lang="en-AU" sz="1200" kern="1200" dirty="0">
                <a:solidFill>
                  <a:schemeClr val="tx1"/>
                </a:solidFill>
                <a:effectLst/>
                <a:latin typeface="Arial" panose="020B0604020202020204" pitchFamily="34" charset="0"/>
                <a:ea typeface="+mn-ea"/>
                <a:cs typeface="Arial" panose="020B0604020202020204" pitchFamily="34" charset="0"/>
              </a:rPr>
              <a:t> three offices, the following example is appropriate:</a:t>
            </a:r>
            <a:br>
              <a:rPr lang="en-AU" sz="1200" kern="1200" dirty="0">
                <a:solidFill>
                  <a:schemeClr val="tx1"/>
                </a:solidFill>
                <a:effectLst/>
                <a:latin typeface="Arial" panose="020B0604020202020204" pitchFamily="34" charset="0"/>
                <a:ea typeface="+mn-ea"/>
                <a:cs typeface="Arial" panose="020B0604020202020204" pitchFamily="34" charset="0"/>
              </a:rPr>
            </a:br>
            <a:br>
              <a:rPr lang="en-AU" sz="1200" kern="1200" dirty="0">
                <a:solidFill>
                  <a:schemeClr val="tx1"/>
                </a:solidFill>
                <a:effectLst/>
                <a:latin typeface="Arial" panose="020B0604020202020204" pitchFamily="34" charset="0"/>
                <a:ea typeface="+mn-ea"/>
                <a:cs typeface="Arial" panose="020B0604020202020204" pitchFamily="34" charset="0"/>
              </a:rPr>
            </a:br>
            <a:r>
              <a:rPr lang="en-AU" sz="1200" kern="1200" dirty="0">
                <a:solidFill>
                  <a:schemeClr val="tx1"/>
                </a:solidFill>
                <a:effectLst/>
                <a:latin typeface="Arial" panose="020B0604020202020204" pitchFamily="34" charset="0"/>
                <a:ea typeface="+mn-ea"/>
                <a:cs typeface="Arial" panose="020B0604020202020204" pitchFamily="34" charset="0"/>
              </a:rPr>
              <a:t>"I acknowledge the Traditional Owners of the land on which we are meeting. I pay my respects to their Elders - past, present and emerging - and the Aboriginal Elders of other communities who may be here today"</a:t>
            </a:r>
            <a:endParaRPr lang="en-AU" altLang="en-US" dirty="0"/>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1</a:t>
            </a:fld>
            <a:endParaRPr lang="en-AU"/>
          </a:p>
        </p:txBody>
      </p:sp>
    </p:spTree>
    <p:extLst>
      <p:ext uri="{BB962C8B-B14F-4D97-AF65-F5344CB8AC3E}">
        <p14:creationId xmlns:p14="http://schemas.microsoft.com/office/powerpoint/2010/main" val="32910425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Jess</a:t>
            </a:r>
          </a:p>
        </p:txBody>
      </p:sp>
      <p:sp>
        <p:nvSpPr>
          <p:cNvPr id="4" name="Slide Number Placeholder 3"/>
          <p:cNvSpPr>
            <a:spLocks noGrp="1"/>
          </p:cNvSpPr>
          <p:nvPr>
            <p:ph type="sldNum" sz="quarter" idx="5"/>
          </p:nvPr>
        </p:nvSpPr>
        <p:spPr/>
        <p:txBody>
          <a:bodyPr/>
          <a:lstStyle/>
          <a:p>
            <a:fld id="{AE28296C-4477-4B64-858E-1BD9E628A665}" type="slidenum">
              <a:rPr lang="en-AU" smtClean="0"/>
              <a:t>10</a:t>
            </a:fld>
            <a:endParaRPr lang="en-AU"/>
          </a:p>
        </p:txBody>
      </p:sp>
    </p:spTree>
    <p:extLst>
      <p:ext uri="{BB962C8B-B14F-4D97-AF65-F5344CB8AC3E}">
        <p14:creationId xmlns:p14="http://schemas.microsoft.com/office/powerpoint/2010/main" val="22634269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Jess</a:t>
            </a:r>
          </a:p>
        </p:txBody>
      </p:sp>
      <p:sp>
        <p:nvSpPr>
          <p:cNvPr id="4" name="Slide Number Placeholder 3"/>
          <p:cNvSpPr>
            <a:spLocks noGrp="1"/>
          </p:cNvSpPr>
          <p:nvPr>
            <p:ph type="sldNum" sz="quarter" idx="5"/>
          </p:nvPr>
        </p:nvSpPr>
        <p:spPr/>
        <p:txBody>
          <a:bodyPr/>
          <a:lstStyle/>
          <a:p>
            <a:fld id="{AE28296C-4477-4B64-858E-1BD9E628A665}" type="slidenum">
              <a:rPr lang="en-AU" smtClean="0"/>
              <a:t>11</a:t>
            </a:fld>
            <a:endParaRPr lang="en-AU"/>
          </a:p>
        </p:txBody>
      </p:sp>
    </p:spTree>
    <p:extLst>
      <p:ext uri="{BB962C8B-B14F-4D97-AF65-F5344CB8AC3E}">
        <p14:creationId xmlns:p14="http://schemas.microsoft.com/office/powerpoint/2010/main" val="17088849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r>
              <a:rPr lang="en-AU" sz="1200" b="1" kern="1200" dirty="0">
                <a:solidFill>
                  <a:schemeClr val="tx1"/>
                </a:solidFill>
                <a:effectLst/>
                <a:latin typeface="Arial" panose="020B0604020202020204" pitchFamily="34" charset="0"/>
                <a:ea typeface="+mn-ea"/>
                <a:cs typeface="Arial" panose="020B0604020202020204" pitchFamily="34" charset="0"/>
              </a:rPr>
              <a:t>Governance</a:t>
            </a:r>
          </a:p>
          <a:p>
            <a:r>
              <a:rPr lang="en-AU" sz="1200" kern="1200" dirty="0">
                <a:solidFill>
                  <a:schemeClr val="tx1"/>
                </a:solidFill>
                <a:effectLst/>
                <a:latin typeface="Arial" panose="020B0604020202020204" pitchFamily="34" charset="0"/>
                <a:ea typeface="+mn-ea"/>
                <a:cs typeface="Arial" panose="020B0604020202020204" pitchFamily="34" charset="0"/>
              </a:rPr>
              <a:t>Requires each Department/Agency to:</a:t>
            </a:r>
          </a:p>
          <a:p>
            <a:pPr marL="628650" lvl="1"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have a procurement governance framework (including a Chief Procurement Officer)</a:t>
            </a:r>
          </a:p>
          <a:p>
            <a:pPr marL="628650" lvl="1" indent="-171450">
              <a:buFont typeface="Arial" panose="020B0604020202020204" pitchFamily="34" charset="0"/>
              <a:buChar char="•"/>
            </a:pPr>
            <a:r>
              <a:rPr lang="en-AU" sz="1200" kern="1200" dirty="0">
                <a:solidFill>
                  <a:schemeClr val="tx1"/>
                </a:solidFill>
                <a:effectLst/>
                <a:latin typeface="Arial"/>
                <a:cs typeface="Arial"/>
              </a:rPr>
              <a:t>demonstrate to the VGPB its ability to manage procurement activity</a:t>
            </a:r>
          </a:p>
          <a:p>
            <a:pPr marL="628650" lvl="1" indent="-171450">
              <a:buFont typeface="Arial" panose="020B0604020202020204" pitchFamily="34" charset="0"/>
              <a:buChar char="•"/>
            </a:pPr>
            <a:r>
              <a:rPr lang="en-AU" sz="1200" kern="1200" dirty="0">
                <a:solidFill>
                  <a:schemeClr val="tx1"/>
                </a:solidFill>
                <a:effectLst/>
                <a:latin typeface="Arial"/>
                <a:cs typeface="Arial"/>
              </a:rPr>
              <a:t>develop a complaints management system</a:t>
            </a:r>
          </a:p>
          <a:p>
            <a:r>
              <a:rPr lang="en-AU" sz="1200" b="1" kern="1200" dirty="0">
                <a:solidFill>
                  <a:schemeClr val="tx1"/>
                </a:solidFill>
                <a:effectLst/>
                <a:latin typeface="Arial" panose="020B0604020202020204" pitchFamily="34" charset="0"/>
                <a:ea typeface="+mn-ea"/>
                <a:cs typeface="Arial" panose="020B0604020202020204" pitchFamily="34" charset="0"/>
              </a:rPr>
              <a:t>Complexity and capability assessment</a:t>
            </a: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Requirement to assess procurement complexity (the level of difficulty involved in procuring a good or service), before a procurement commences</a:t>
            </a:r>
          </a:p>
          <a:p>
            <a:pPr marL="171450" lvl="0" indent="-171450">
              <a:buFont typeface="Arial" panose="020B0604020202020204" pitchFamily="34" charset="0"/>
              <a:buChar char="•"/>
            </a:pPr>
            <a:r>
              <a:rPr lang="en-AU" sz="1200" kern="1200" dirty="0">
                <a:solidFill>
                  <a:schemeClr val="tx1"/>
                </a:solidFill>
                <a:effectLst/>
                <a:latin typeface="Arial"/>
                <a:cs typeface="Arial"/>
              </a:rPr>
              <a:t>Requirement to assess procurement capability.  Departments/Agencies must ensure that the organisation has an appropriate level of procurement expertise, resources, systems and processes that enable procurement activities to be completed successfully</a:t>
            </a:r>
          </a:p>
          <a:p>
            <a:r>
              <a:rPr lang="en-AU" sz="1200" b="1" kern="1200" dirty="0">
                <a:solidFill>
                  <a:schemeClr val="tx1"/>
                </a:solidFill>
                <a:effectLst/>
                <a:latin typeface="Arial" panose="020B0604020202020204" pitchFamily="34" charset="0"/>
                <a:ea typeface="+mn-ea"/>
                <a:cs typeface="Arial" panose="020B0604020202020204" pitchFamily="34" charset="0"/>
              </a:rPr>
              <a:t>Market analysis and review</a:t>
            </a: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Requirement to undertake a market analysis and review, to inform the procurement process</a:t>
            </a: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When aggregated purchasing is allowed, such as through the establishment of a State Purchase Contract or a standing-offer arrangement</a:t>
            </a:r>
          </a:p>
          <a:p>
            <a:pPr marL="171450" lvl="0" indent="-171450">
              <a:buFont typeface="Arial" panose="020B0604020202020204" pitchFamily="34" charset="0"/>
              <a:buChar char="•"/>
            </a:pPr>
            <a:r>
              <a:rPr lang="en-AU" sz="1200" kern="1200" dirty="0">
                <a:solidFill>
                  <a:schemeClr val="tx1"/>
                </a:solidFill>
                <a:effectLst/>
                <a:latin typeface="Arial"/>
                <a:cs typeface="Arial"/>
              </a:rPr>
              <a:t>Requirement to develop a whole of life appraisal and consider the best process for disposal of assets</a:t>
            </a:r>
          </a:p>
          <a:p>
            <a:r>
              <a:rPr lang="en-AU" sz="1200" b="1" kern="1200" dirty="0">
                <a:solidFill>
                  <a:schemeClr val="tx1"/>
                </a:solidFill>
                <a:effectLst/>
                <a:latin typeface="Arial" panose="020B0604020202020204" pitchFamily="34" charset="0"/>
                <a:ea typeface="+mn-ea"/>
                <a:cs typeface="Arial" panose="020B0604020202020204" pitchFamily="34" charset="0"/>
              </a:rPr>
              <a:t>Market approach</a:t>
            </a: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Requirement to develop a market approach for procurement activity, where the potential supply market is informed about the procurement requirements.  Some common methods of market approach are quotations, open tendering, multi-stage tendering and limited tendering</a:t>
            </a: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A critical incident policy allowing for an alternative procurement process to operate during an emergency, crisis or disaster, including any subsequent relief effort</a:t>
            </a:r>
          </a:p>
          <a:p>
            <a:pPr marL="171450" lvl="0" indent="-171450">
              <a:buFont typeface="Arial" panose="020B0604020202020204" pitchFamily="34" charset="0"/>
              <a:buChar char="•"/>
            </a:pPr>
            <a:r>
              <a:rPr lang="en-AU" sz="1200" kern="1200" dirty="0">
                <a:solidFill>
                  <a:schemeClr val="tx1"/>
                </a:solidFill>
                <a:effectLst/>
                <a:latin typeface="Arial"/>
                <a:cs typeface="Arial"/>
              </a:rPr>
              <a:t>Processes to be followed in evaluation, negotiation and selection of suppliers</a:t>
            </a:r>
          </a:p>
          <a:p>
            <a:r>
              <a:rPr lang="en-AU" sz="1200" b="1" kern="1200" dirty="0">
                <a:solidFill>
                  <a:schemeClr val="tx1"/>
                </a:solidFill>
                <a:effectLst/>
                <a:latin typeface="Arial" panose="020B0604020202020204" pitchFamily="34" charset="0"/>
                <a:ea typeface="+mn-ea"/>
                <a:cs typeface="Arial" panose="020B0604020202020204" pitchFamily="34" charset="0"/>
              </a:rPr>
              <a:t>Contract management and contract disclosure</a:t>
            </a: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Each Department/Agency must manage its contracts in a manner that is appropriate for the complexity and risk of the procurement activity</a:t>
            </a: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Organisations must disclose the key details for contracts (excluding contracts under head agreements), with a total estimated value equal to or exceeding $100,000 (including GST) within 60 days of the award of a contract on the contract publishing system, the Tenders VIC website</a:t>
            </a: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Organisations must disclose full contract information for contracts with an estimated value exceeding $10 million (including GST) on the contract publishing system</a:t>
            </a:r>
          </a:p>
          <a:p>
            <a:endParaRPr lang="en-AU" dirty="0"/>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12</a:t>
            </a:fld>
            <a:endParaRPr lang="en-AU"/>
          </a:p>
        </p:txBody>
      </p:sp>
    </p:spTree>
    <p:extLst>
      <p:ext uri="{BB962C8B-B14F-4D97-AF65-F5344CB8AC3E}">
        <p14:creationId xmlns:p14="http://schemas.microsoft.com/office/powerpoint/2010/main" val="28652240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13</a:t>
            </a:fld>
            <a:endParaRPr lang="en-AU"/>
          </a:p>
        </p:txBody>
      </p:sp>
    </p:spTree>
    <p:extLst>
      <p:ext uri="{BB962C8B-B14F-4D97-AF65-F5344CB8AC3E}">
        <p14:creationId xmlns:p14="http://schemas.microsoft.com/office/powerpoint/2010/main" val="37986856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14</a:t>
            </a:fld>
            <a:endParaRPr lang="en-AU"/>
          </a:p>
        </p:txBody>
      </p:sp>
    </p:spTree>
    <p:extLst>
      <p:ext uri="{BB962C8B-B14F-4D97-AF65-F5344CB8AC3E}">
        <p14:creationId xmlns:p14="http://schemas.microsoft.com/office/powerpoint/2010/main" val="31420283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15</a:t>
            </a:fld>
            <a:endParaRPr lang="en-AU"/>
          </a:p>
        </p:txBody>
      </p:sp>
    </p:spTree>
    <p:extLst>
      <p:ext uri="{BB962C8B-B14F-4D97-AF65-F5344CB8AC3E}">
        <p14:creationId xmlns:p14="http://schemas.microsoft.com/office/powerpoint/2010/main" val="28596048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16</a:t>
            </a:fld>
            <a:endParaRPr lang="en-AU"/>
          </a:p>
        </p:txBody>
      </p:sp>
    </p:spTree>
    <p:extLst>
      <p:ext uri="{BB962C8B-B14F-4D97-AF65-F5344CB8AC3E}">
        <p14:creationId xmlns:p14="http://schemas.microsoft.com/office/powerpoint/2010/main" val="24959523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17</a:t>
            </a:fld>
            <a:endParaRPr lang="en-AU"/>
          </a:p>
        </p:txBody>
      </p:sp>
    </p:spTree>
    <p:extLst>
      <p:ext uri="{BB962C8B-B14F-4D97-AF65-F5344CB8AC3E}">
        <p14:creationId xmlns:p14="http://schemas.microsoft.com/office/powerpoint/2010/main" val="39922233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18</a:t>
            </a:fld>
            <a:endParaRPr lang="en-AU"/>
          </a:p>
        </p:txBody>
      </p:sp>
    </p:spTree>
    <p:extLst>
      <p:ext uri="{BB962C8B-B14F-4D97-AF65-F5344CB8AC3E}">
        <p14:creationId xmlns:p14="http://schemas.microsoft.com/office/powerpoint/2010/main" val="41451864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19</a:t>
            </a:fld>
            <a:endParaRPr lang="en-AU"/>
          </a:p>
        </p:txBody>
      </p:sp>
    </p:spTree>
    <p:extLst>
      <p:ext uri="{BB962C8B-B14F-4D97-AF65-F5344CB8AC3E}">
        <p14:creationId xmlns:p14="http://schemas.microsoft.com/office/powerpoint/2010/main" val="240140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Sophie</a:t>
            </a:r>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2</a:t>
            </a:fld>
            <a:endParaRPr lang="en-AU"/>
          </a:p>
        </p:txBody>
      </p:sp>
    </p:spTree>
    <p:extLst>
      <p:ext uri="{BB962C8B-B14F-4D97-AF65-F5344CB8AC3E}">
        <p14:creationId xmlns:p14="http://schemas.microsoft.com/office/powerpoint/2010/main" val="11587733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20</a:t>
            </a:fld>
            <a:endParaRPr lang="en-AU"/>
          </a:p>
        </p:txBody>
      </p:sp>
    </p:spTree>
    <p:extLst>
      <p:ext uri="{BB962C8B-B14F-4D97-AF65-F5344CB8AC3E}">
        <p14:creationId xmlns:p14="http://schemas.microsoft.com/office/powerpoint/2010/main" val="23643015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r>
              <a:rPr lang="en-AU" sz="1200" kern="1200" dirty="0">
                <a:solidFill>
                  <a:schemeClr val="tx1"/>
                </a:solidFill>
                <a:effectLst/>
                <a:latin typeface="+mn-lt"/>
                <a:ea typeface="+mn-ea"/>
                <a:cs typeface="+mn-cs"/>
              </a:rPr>
              <a:t>For further information, see:</a:t>
            </a:r>
          </a:p>
          <a:p>
            <a:pPr lvl="0"/>
            <a:r>
              <a:rPr lang="en-AU" sz="1200" u="sng" kern="1200" dirty="0">
                <a:solidFill>
                  <a:schemeClr val="tx1"/>
                </a:solidFill>
                <a:effectLst/>
                <a:latin typeface="+mn-lt"/>
                <a:ea typeface="+mn-ea"/>
                <a:cs typeface="+mn-cs"/>
                <a:hlinkClick r:id="rId3"/>
              </a:rPr>
              <a:t>Construction procurement policies and framework on the Buying for Victoria website</a:t>
            </a:r>
            <a:endParaRPr lang="en-AU" sz="1200" kern="1200" dirty="0">
              <a:solidFill>
                <a:schemeClr val="tx1"/>
              </a:solidFill>
              <a:effectLst/>
              <a:latin typeface="+mn-lt"/>
              <a:ea typeface="+mn-ea"/>
              <a:cs typeface="+mn-cs"/>
            </a:endParaRPr>
          </a:p>
          <a:p>
            <a:pPr lvl="0"/>
            <a:r>
              <a:rPr lang="en-AU" sz="1200" u="sng" kern="1200" dirty="0">
                <a:solidFill>
                  <a:schemeClr val="tx1"/>
                </a:solidFill>
                <a:effectLst/>
                <a:latin typeface="+mn-lt"/>
                <a:ea typeface="+mn-ea"/>
                <a:cs typeface="+mn-cs"/>
              </a:rPr>
              <a:t>Health Share (previously</a:t>
            </a:r>
            <a:r>
              <a:rPr lang="en-AU" sz="1200" u="sng" kern="1200" baseline="0" dirty="0">
                <a:solidFill>
                  <a:schemeClr val="tx1"/>
                </a:solidFill>
                <a:effectLst/>
                <a:latin typeface="+mn-lt"/>
                <a:ea typeface="+mn-ea"/>
                <a:cs typeface="+mn-cs"/>
              </a:rPr>
              <a:t> Health Purchasing Victoria)</a:t>
            </a:r>
            <a:endParaRPr lang="en-AU" sz="1200" u="sng" kern="1200" dirty="0">
              <a:solidFill>
                <a:schemeClr val="tx1"/>
              </a:solidFill>
              <a:effectLst/>
              <a:latin typeface="+mn-lt"/>
              <a:ea typeface="Calibri"/>
              <a:cs typeface="Calibri"/>
            </a:endParaRPr>
          </a:p>
          <a:p>
            <a:r>
              <a:rPr lang="en-AU" sz="1200" b="1" kern="1200" dirty="0">
                <a:solidFill>
                  <a:schemeClr val="tx1"/>
                </a:solidFill>
                <a:effectLst/>
                <a:latin typeface="+mn-lt"/>
                <a:ea typeface="+mn-ea"/>
                <a:cs typeface="+mn-cs"/>
              </a:rPr>
              <a:t>STANDING DIRECTIONS </a:t>
            </a:r>
          </a:p>
          <a:p>
            <a:r>
              <a:rPr lang="en-AU" sz="1200" kern="1200" dirty="0">
                <a:solidFill>
                  <a:schemeClr val="tx1"/>
                </a:solidFill>
                <a:effectLst/>
                <a:latin typeface="+mn-lt"/>
                <a:ea typeface="+mn-ea"/>
                <a:cs typeface="+mn-cs"/>
              </a:rPr>
              <a:t>Even if the VGPB policies do not apply to an entity, it is likely that the entity will need to comply with the Standing Directions 2018 in relation to the acquisition of assets, goods and services, the relevant body:</a:t>
            </a:r>
            <a:endParaRPr lang="en-AU" sz="1200" kern="1200" dirty="0">
              <a:solidFill>
                <a:schemeClr val="tx1"/>
              </a:solidFill>
              <a:effectLst/>
              <a:latin typeface="+mn-lt"/>
              <a:ea typeface="Calibri"/>
              <a:cs typeface="Calibri"/>
            </a:endParaRP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must establish, maintain and embed appropriate governance arrangements;</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be efficient, effective and economical; </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have appropriate processes in place covering the acquisition lifecycle;</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have appropriate capability to manage the acquisition throughout the acquisition lifecycle;</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be able to demonstrate that any financial commitment, obligation or expenditure delivers value for money for the body and/or the State; and</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undertake investment planning and evaluation of performance when planning has identified the need to acquire significant services, assets or infrastructure.</a:t>
            </a:r>
            <a:endParaRPr lang="en-AU" sz="1200" kern="1200" dirty="0">
              <a:solidFill>
                <a:schemeClr val="tx1"/>
              </a:solidFill>
              <a:effectLst/>
              <a:latin typeface="+mn-lt"/>
              <a:ea typeface="Calibri"/>
              <a:cs typeface="Calibri"/>
            </a:endParaRPr>
          </a:p>
          <a:p>
            <a:pPr fontAlgn="base">
              <a:spcBef>
                <a:spcPct val="30000"/>
              </a:spcBef>
              <a:spcAft>
                <a:spcPct val="0"/>
              </a:spcAft>
              <a:defRPr/>
            </a:pPr>
            <a:r>
              <a:rPr lang="en-AU" sz="1200" b="1" i="1" kern="1200" dirty="0">
                <a:solidFill>
                  <a:schemeClr val="tx1"/>
                </a:solidFill>
                <a:effectLst/>
                <a:latin typeface="Arial"/>
                <a:cs typeface="Arial"/>
              </a:rPr>
              <a:t>Supplier Code of Conduct.</a:t>
            </a:r>
            <a:r>
              <a:rPr lang="en-AU" sz="1200" b="1" kern="1200" dirty="0">
                <a:solidFill>
                  <a:schemeClr val="tx1"/>
                </a:solidFill>
                <a:effectLst/>
                <a:latin typeface="Arial"/>
                <a:cs typeface="Arial"/>
              </a:rPr>
              <a:t>  </a:t>
            </a:r>
            <a:r>
              <a:rPr lang="en-US" kern="1200" dirty="0">
                <a:effectLst/>
              </a:rPr>
              <a:t>The Supplier Code of Conduct outlines the minimum ethical standards </a:t>
            </a:r>
            <a:r>
              <a:rPr lang="en-US" dirty="0"/>
              <a:t>of </a:t>
            </a:r>
            <a:r>
              <a:rPr lang="en-US" kern="1200" dirty="0" err="1">
                <a:effectLst/>
              </a:rPr>
              <a:t>behaviour</a:t>
            </a:r>
            <a:r>
              <a:rPr lang="en-US" kern="1200" dirty="0">
                <a:effectLst/>
              </a:rPr>
              <a:t> that suppliers </a:t>
            </a:r>
            <a:r>
              <a:rPr lang="en-US" dirty="0"/>
              <a:t>must </a:t>
            </a:r>
            <a:r>
              <a:rPr lang="en-US" kern="1200" dirty="0">
                <a:effectLst/>
              </a:rPr>
              <a:t>meet when conducting business with, or on behalf of, the State. </a:t>
            </a:r>
            <a:r>
              <a:rPr lang="en-US" dirty="0"/>
              <a:t>The relevant model clauses for inclusion in contracts are from the Buying for Victoria website for insertion into the Agreement. </a:t>
            </a:r>
            <a:endParaRPr lang="en-US" u="sng" kern="1200" dirty="0">
              <a:effectLst/>
              <a:ea typeface="Calibri"/>
              <a:cs typeface="Calibri"/>
            </a:endParaRPr>
          </a:p>
          <a:p>
            <a:r>
              <a:rPr lang="en-AU" b="1" dirty="0"/>
              <a:t>Social</a:t>
            </a:r>
            <a:r>
              <a:rPr lang="en-AU" b="1" baseline="0" dirty="0"/>
              <a:t> Procurement </a:t>
            </a:r>
          </a:p>
          <a:p>
            <a:r>
              <a:rPr lang="en-AU" sz="1200" kern="1200" dirty="0">
                <a:solidFill>
                  <a:schemeClr val="tx1"/>
                </a:solidFill>
                <a:effectLst/>
                <a:latin typeface="Arial" panose="020B0604020202020204" pitchFamily="34" charset="0"/>
                <a:ea typeface="+mn-ea"/>
                <a:cs typeface="Arial" panose="020B0604020202020204" pitchFamily="34" charset="0"/>
              </a:rPr>
              <a:t>The SPF specifically focuses on promoting seven social objectives, being opportunities for Victorian Aboriginal people; opportunities for Victorians with disability; women's equality and safety; opportunities for disadvantaged Victorians; supporting safe and fair workplaces; sustainable Victorian social enterprise and Aboriginal business sectors; and sustainable Victorian regions. </a:t>
            </a:r>
          </a:p>
          <a:p>
            <a:r>
              <a:rPr lang="en-AU" sz="1200" kern="1200" dirty="0">
                <a:solidFill>
                  <a:schemeClr val="tx1"/>
                </a:solidFill>
                <a:effectLst/>
                <a:latin typeface="Arial"/>
                <a:cs typeface="Arial"/>
              </a:rPr>
              <a:t>The SPF aims to achieve these objectives by establishing a number of requirements and expectations for government entities.  These requirements and expectations differ according to the value of the procurement in question, and can include the setting of targets for achieving the social objectives mentioned above.  The SPF also requires entities to develop a Social Procurement Strategy, and to report on their social procurement activities in an annual report document.</a:t>
            </a:r>
          </a:p>
          <a:p>
            <a:r>
              <a:rPr lang="en-AU" b="1" dirty="0"/>
              <a:t>Fair Jobs Code</a:t>
            </a:r>
            <a:endParaRPr lang="en-AU" b="1" dirty="0">
              <a:ea typeface="Calibri"/>
              <a:cs typeface="Calibri"/>
            </a:endParaRPr>
          </a:p>
          <a:p>
            <a:r>
              <a:rPr lang="en-AU" sz="1200" b="0" i="0" kern="1200" dirty="0">
                <a:solidFill>
                  <a:schemeClr val="tx1"/>
                </a:solidFill>
                <a:effectLst/>
                <a:latin typeface="+mn-lt"/>
                <a:ea typeface="+mn-ea"/>
                <a:cs typeface="+mn-cs"/>
              </a:rPr>
              <a:t>The Fair Jobs Code ensures suppliers and businesses benefiting from Victorian Government high value contracts and grants provide safe, secure and inclusive workplaces for their employees.</a:t>
            </a:r>
          </a:p>
          <a:p>
            <a:r>
              <a:rPr lang="en-AU" sz="1200" b="0" i="0" kern="1200" dirty="0">
                <a:solidFill>
                  <a:schemeClr val="tx1"/>
                </a:solidFill>
                <a:effectLst/>
                <a:latin typeface="+mn-lt"/>
                <a:ea typeface="+mn-ea"/>
                <a:cs typeface="+mn-cs"/>
              </a:rPr>
              <a:t>The Code require a </a:t>
            </a:r>
            <a:r>
              <a:rPr lang="en-AU" sz="1200" b="1" i="0" kern="1200" dirty="0">
                <a:solidFill>
                  <a:schemeClr val="tx1"/>
                </a:solidFill>
                <a:effectLst/>
                <a:latin typeface="+mn-lt"/>
                <a:ea typeface="+mn-ea"/>
                <a:cs typeface="+mn-cs"/>
              </a:rPr>
              <a:t>pre-assessment certificate</a:t>
            </a:r>
            <a:r>
              <a:rPr lang="en-AU" sz="1200" b="0" i="0" kern="1200" dirty="0">
                <a:solidFill>
                  <a:schemeClr val="tx1"/>
                </a:solidFill>
                <a:effectLst/>
                <a:latin typeface="+mn-lt"/>
                <a:ea typeface="+mn-ea"/>
                <a:cs typeface="+mn-cs"/>
              </a:rPr>
              <a:t> for:</a:t>
            </a:r>
          </a:p>
          <a:p>
            <a:r>
              <a:rPr lang="en-AU" sz="1200" b="0" i="0" kern="1200" dirty="0">
                <a:solidFill>
                  <a:schemeClr val="tx1"/>
                </a:solidFill>
                <a:effectLst/>
                <a:latin typeface="+mn-lt"/>
                <a:ea typeface="+mn-ea"/>
                <a:cs typeface="+mn-cs"/>
              </a:rPr>
              <a:t>suppliers bidding for procurement contracts worth $1 million or more (exclusive of GST) </a:t>
            </a:r>
          </a:p>
          <a:p>
            <a:r>
              <a:rPr lang="en-AU" sz="1200" b="0" i="0" kern="1200" dirty="0">
                <a:solidFill>
                  <a:schemeClr val="tx1"/>
                </a:solidFill>
                <a:effectLst/>
                <a:latin typeface="+mn-lt"/>
                <a:ea typeface="+mn-ea"/>
                <a:cs typeface="+mn-cs"/>
              </a:rPr>
              <a:t>For any subcontracts valued at $1million or mor and</a:t>
            </a:r>
          </a:p>
          <a:p>
            <a:r>
              <a:rPr lang="en-AU" sz="1200" b="0" i="0" kern="1200" dirty="0">
                <a:solidFill>
                  <a:schemeClr val="tx1"/>
                </a:solidFill>
                <a:effectLst/>
                <a:latin typeface="+mn-lt"/>
                <a:ea typeface="+mn-ea"/>
                <a:cs typeface="+mn-cs"/>
              </a:rPr>
              <a:t>businesses applying for Victorian Government grants worth $500,000 or more (exclusive of GST) with a commitment to create jobs.</a:t>
            </a:r>
          </a:p>
          <a:p>
            <a:r>
              <a:rPr lang="en-AU" sz="1200" b="0" i="0" kern="1200" dirty="0">
                <a:solidFill>
                  <a:schemeClr val="tx1"/>
                </a:solidFill>
                <a:effectLst/>
                <a:latin typeface="+mn-lt"/>
                <a:ea typeface="+mn-ea"/>
                <a:cs typeface="+mn-cs"/>
              </a:rPr>
              <a:t>Suppliers tendering for high value procurement contracts worth $20 million or more and businesses who enter into a significant business expansion grant agreement, must also submit a </a:t>
            </a:r>
            <a:r>
              <a:rPr lang="en-AU" sz="1200" b="1" i="0" kern="1200" dirty="0">
                <a:solidFill>
                  <a:schemeClr val="tx1"/>
                </a:solidFill>
                <a:effectLst/>
                <a:latin typeface="+mn-lt"/>
                <a:ea typeface="+mn-ea"/>
                <a:cs typeface="+mn-cs"/>
              </a:rPr>
              <a:t>Fair Jobs Code plan</a:t>
            </a:r>
            <a:r>
              <a:rPr lang="en-AU" sz="1200" b="0" i="0" kern="1200" dirty="0">
                <a:solidFill>
                  <a:schemeClr val="tx1"/>
                </a:solidFill>
                <a:effectLst/>
                <a:latin typeface="+mn-lt"/>
                <a:ea typeface="+mn-ea"/>
                <a:cs typeface="+mn-cs"/>
              </a:rPr>
              <a:t> as part of the procurement or grant process.</a:t>
            </a:r>
          </a:p>
          <a:p>
            <a:r>
              <a:rPr lang="en-AU" sz="1200" b="0" i="0" kern="1200" dirty="0">
                <a:solidFill>
                  <a:schemeClr val="tx1"/>
                </a:solidFill>
                <a:effectLst/>
                <a:latin typeface="+mn-lt"/>
                <a:ea typeface="+mn-ea"/>
                <a:cs typeface="+mn-cs"/>
              </a:rPr>
              <a:t>The Code reinforces existing policy and legislative requirements and provides a streamlined approach for assessing compliance with industrial relations and workplace health and safety law through a pre-assessment certificate process.</a:t>
            </a:r>
            <a:endParaRPr lang="en-AU" sz="1200" b="0" i="0" kern="1200" dirty="0">
              <a:solidFill>
                <a:schemeClr val="tx1"/>
              </a:solidFill>
              <a:effectLst/>
              <a:latin typeface="+mn-lt"/>
              <a:ea typeface="Calibri"/>
              <a:cs typeface="Calibri"/>
            </a:endParaRPr>
          </a:p>
          <a:p>
            <a:r>
              <a:rPr lang="en-AU" b="1" dirty="0"/>
              <a:t>Local</a:t>
            </a:r>
            <a:r>
              <a:rPr lang="en-AU" b="1" baseline="0" dirty="0"/>
              <a:t> Jobs First</a:t>
            </a:r>
          </a:p>
          <a:p>
            <a:r>
              <a:rPr lang="en-AU" sz="1200" i="1" kern="1200" dirty="0">
                <a:solidFill>
                  <a:schemeClr val="tx1"/>
                </a:solidFill>
                <a:effectLst/>
                <a:latin typeface="Arial"/>
                <a:cs typeface="Arial"/>
              </a:rPr>
              <a:t>Local Jobs First Policy (LJF).  </a:t>
            </a:r>
            <a:r>
              <a:rPr lang="en-AU" sz="1200" kern="1200" dirty="0">
                <a:solidFill>
                  <a:schemeClr val="tx1"/>
                </a:solidFill>
                <a:effectLst/>
                <a:latin typeface="Arial"/>
                <a:cs typeface="Arial"/>
              </a:rPr>
              <a:t>The LJF is made pursuant to section 4 of the </a:t>
            </a:r>
            <a:r>
              <a:rPr lang="en-AU" sz="1200" i="1" kern="1200" dirty="0">
                <a:solidFill>
                  <a:schemeClr val="tx1"/>
                </a:solidFill>
                <a:effectLst/>
                <a:latin typeface="Arial"/>
                <a:cs typeface="Arial"/>
              </a:rPr>
              <a:t>Local Jobs First Act 2003.</a:t>
            </a:r>
            <a:r>
              <a:rPr lang="en-AU" sz="1200" kern="1200" dirty="0">
                <a:solidFill>
                  <a:schemeClr val="tx1"/>
                </a:solidFill>
                <a:effectLst/>
                <a:latin typeface="Arial"/>
                <a:cs typeface="Arial"/>
              </a:rPr>
              <a:t>  The LJF applies to procurements valued at more than $1m in regional areas, or more than $3m for metropolitan or State-wide procurements.  The aim of LJF is to ensure that small and medium size enterprises are given a full and fair opportunity to compete for government contracts.  Where LJF applies to a contract, the supplier must comply with LJF requirements.  Compliance with the LJF requirements requires the suppliers to produce and submit a plan, outlining the supplier’s level of commitment to using local content where possible and viable. </a:t>
            </a:r>
            <a:endParaRPr lang="en-AU" b="1" dirty="0">
              <a:latin typeface="Arial"/>
              <a:cs typeface="Arial"/>
            </a:endParaRPr>
          </a:p>
        </p:txBody>
      </p:sp>
      <p:sp>
        <p:nvSpPr>
          <p:cNvPr id="4" name="Slide Number Placeholder 3"/>
          <p:cNvSpPr>
            <a:spLocks noGrp="1"/>
          </p:cNvSpPr>
          <p:nvPr>
            <p:ph type="sldNum" sz="quarter" idx="10"/>
          </p:nvPr>
        </p:nvSpPr>
        <p:spPr/>
        <p:txBody>
          <a:bodyPr/>
          <a:lstStyle/>
          <a:p>
            <a:fld id="{AE28296C-4477-4B64-858E-1BD9E628A665}" type="slidenum">
              <a:rPr lang="en-AU" smtClean="0"/>
              <a:t>21</a:t>
            </a:fld>
            <a:endParaRPr lang="en-AU"/>
          </a:p>
        </p:txBody>
      </p:sp>
    </p:spTree>
    <p:extLst>
      <p:ext uri="{BB962C8B-B14F-4D97-AF65-F5344CB8AC3E}">
        <p14:creationId xmlns:p14="http://schemas.microsoft.com/office/powerpoint/2010/main" val="23309827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22</a:t>
            </a:fld>
            <a:endParaRPr lang="en-AU"/>
          </a:p>
        </p:txBody>
      </p:sp>
    </p:spTree>
    <p:extLst>
      <p:ext uri="{BB962C8B-B14F-4D97-AF65-F5344CB8AC3E}">
        <p14:creationId xmlns:p14="http://schemas.microsoft.com/office/powerpoint/2010/main" val="29746571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23</a:t>
            </a:fld>
            <a:endParaRPr lang="en-AU"/>
          </a:p>
        </p:txBody>
      </p:sp>
    </p:spTree>
    <p:extLst>
      <p:ext uri="{BB962C8B-B14F-4D97-AF65-F5344CB8AC3E}">
        <p14:creationId xmlns:p14="http://schemas.microsoft.com/office/powerpoint/2010/main" val="41876835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The CPO will likely have formulated tools and policies, which must be followed for each procurement the Department engages in it.  The CPO also commonly sets procurement value thresholds, with higher value procurements normally requiring a greater level of market sourcing and approval.</a:t>
            </a:r>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24</a:t>
            </a:fld>
            <a:endParaRPr lang="en-AU"/>
          </a:p>
        </p:txBody>
      </p:sp>
    </p:spTree>
    <p:extLst>
      <p:ext uri="{BB962C8B-B14F-4D97-AF65-F5344CB8AC3E}">
        <p14:creationId xmlns:p14="http://schemas.microsoft.com/office/powerpoint/2010/main" val="26555255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25</a:t>
            </a:fld>
            <a:endParaRPr lang="en-AU"/>
          </a:p>
        </p:txBody>
      </p:sp>
    </p:spTree>
    <p:extLst>
      <p:ext uri="{BB962C8B-B14F-4D97-AF65-F5344CB8AC3E}">
        <p14:creationId xmlns:p14="http://schemas.microsoft.com/office/powerpoint/2010/main" val="19447661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26</a:t>
            </a:fld>
            <a:endParaRPr lang="en-AU"/>
          </a:p>
        </p:txBody>
      </p:sp>
    </p:spTree>
    <p:extLst>
      <p:ext uri="{BB962C8B-B14F-4D97-AF65-F5344CB8AC3E}">
        <p14:creationId xmlns:p14="http://schemas.microsoft.com/office/powerpoint/2010/main" val="10292915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27</a:t>
            </a:fld>
            <a:endParaRPr lang="en-AU"/>
          </a:p>
        </p:txBody>
      </p:sp>
    </p:spTree>
    <p:extLst>
      <p:ext uri="{BB962C8B-B14F-4D97-AF65-F5344CB8AC3E}">
        <p14:creationId xmlns:p14="http://schemas.microsoft.com/office/powerpoint/2010/main" val="42207633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28</a:t>
            </a:fld>
            <a:endParaRPr lang="en-AU"/>
          </a:p>
        </p:txBody>
      </p:sp>
    </p:spTree>
    <p:extLst>
      <p:ext uri="{BB962C8B-B14F-4D97-AF65-F5344CB8AC3E}">
        <p14:creationId xmlns:p14="http://schemas.microsoft.com/office/powerpoint/2010/main" val="27009459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r>
              <a:rPr lang="en-AU" dirty="0"/>
              <a:t>Conflicts of interest can be actual, potential or perceived: </a:t>
            </a:r>
          </a:p>
          <a:p>
            <a:pPr marL="171450" indent="-171450">
              <a:buFont typeface="Arial" panose="020B0604020202020204" pitchFamily="34" charset="0"/>
              <a:buChar char="•"/>
            </a:pPr>
            <a:r>
              <a:rPr lang="en-AU" dirty="0"/>
              <a:t> An actual conflict of interest occurs when a public officer’s duties actually do conflict with their private interests. </a:t>
            </a:r>
          </a:p>
          <a:p>
            <a:pPr marL="171450" indent="-171450">
              <a:buFont typeface="Arial" panose="020B0604020202020204" pitchFamily="34" charset="0"/>
              <a:buChar char="•"/>
            </a:pPr>
            <a:r>
              <a:rPr lang="en-AU" dirty="0"/>
              <a:t>A potential conflict arises when a public officer’s duties could conflict with their private interests. A public officer can anticipate potential conflicts by thinking about how their private interests and associations might influence their public duties. </a:t>
            </a:r>
          </a:p>
          <a:p>
            <a:pPr marL="171450" indent="-171450">
              <a:buFont typeface="Arial" panose="020B0604020202020204" pitchFamily="34" charset="0"/>
              <a:buChar char="•"/>
            </a:pPr>
            <a:r>
              <a:rPr lang="en-AU" dirty="0"/>
              <a:t>Perceived conflicts stem from the reasonable view of the public or a third party that a public officer’s private interests could improperly influence their decisions or actions, or the actions or decisions of their organisation. The perception is that a public officer may not be objective in their dealings as a result of the conflict. </a:t>
            </a:r>
          </a:p>
          <a:p>
            <a:pPr marL="171450" indent="-171450">
              <a:buFont typeface="Arial" panose="020B0604020202020204" pitchFamily="34" charset="0"/>
              <a:buChar char="•"/>
            </a:pPr>
            <a:endParaRPr lang="en-AU" dirty="0"/>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29</a:t>
            </a:fld>
            <a:endParaRPr lang="en-AU"/>
          </a:p>
        </p:txBody>
      </p:sp>
    </p:spTree>
    <p:extLst>
      <p:ext uri="{BB962C8B-B14F-4D97-AF65-F5344CB8AC3E}">
        <p14:creationId xmlns:p14="http://schemas.microsoft.com/office/powerpoint/2010/main" val="3284161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Sophie</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3</a:t>
            </a:fld>
            <a:endParaRPr lang="en-AU"/>
          </a:p>
        </p:txBody>
      </p:sp>
    </p:spTree>
    <p:extLst>
      <p:ext uri="{BB962C8B-B14F-4D97-AF65-F5344CB8AC3E}">
        <p14:creationId xmlns:p14="http://schemas.microsoft.com/office/powerpoint/2010/main" val="19873188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30</a:t>
            </a:fld>
            <a:endParaRPr lang="en-AU"/>
          </a:p>
        </p:txBody>
      </p:sp>
    </p:spTree>
    <p:extLst>
      <p:ext uri="{BB962C8B-B14F-4D97-AF65-F5344CB8AC3E}">
        <p14:creationId xmlns:p14="http://schemas.microsoft.com/office/powerpoint/2010/main" val="10692232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31</a:t>
            </a:fld>
            <a:endParaRPr lang="en-AU"/>
          </a:p>
        </p:txBody>
      </p:sp>
    </p:spTree>
    <p:extLst>
      <p:ext uri="{BB962C8B-B14F-4D97-AF65-F5344CB8AC3E}">
        <p14:creationId xmlns:p14="http://schemas.microsoft.com/office/powerpoint/2010/main" val="3652018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r>
              <a:rPr lang="en-AU" sz="1200" i="1" kern="1200" dirty="0">
                <a:solidFill>
                  <a:schemeClr val="tx1"/>
                </a:solidFill>
                <a:effectLst/>
                <a:latin typeface="+mn-lt"/>
                <a:ea typeface="+mn-ea"/>
                <a:cs typeface="+mn-cs"/>
              </a:rPr>
              <a:t>When to engage a probity advisor</a:t>
            </a:r>
          </a:p>
          <a:p>
            <a:r>
              <a:rPr lang="en-AU" sz="1200" kern="1200" dirty="0">
                <a:solidFill>
                  <a:schemeClr val="tx1"/>
                </a:solidFill>
                <a:effectLst/>
                <a:latin typeface="+mn-lt"/>
                <a:ea typeface="+mn-ea"/>
                <a:cs typeface="+mn-cs"/>
              </a:rPr>
              <a:t>For complex or strategic procurements, it may be advisable to engage a probity advisor to provide independent oversight over the procurement.  A probity advisor can advise members of the team involved in the procurement, assist with the preparation of protocols or procedures (e.g. management of information, conflict of interest), report on the procurement and assist with any complaints from participants in the procurement process.</a:t>
            </a:r>
          </a:p>
          <a:p>
            <a:endParaRPr lang="en-AU" sz="1200" kern="1200" dirty="0">
              <a:solidFill>
                <a:schemeClr val="tx1"/>
              </a:solidFill>
              <a:effectLst/>
              <a:latin typeface="+mn-lt"/>
              <a:ea typeface="+mn-ea"/>
              <a:cs typeface="+mn-cs"/>
            </a:endParaRPr>
          </a:p>
          <a:p>
            <a:r>
              <a:rPr lang="en-AU" sz="1200" i="1" kern="1200" dirty="0">
                <a:solidFill>
                  <a:schemeClr val="tx1"/>
                </a:solidFill>
                <a:effectLst/>
                <a:latin typeface="+mn-lt"/>
                <a:ea typeface="+mn-ea"/>
                <a:cs typeface="+mn-cs"/>
              </a:rPr>
              <a:t>When to engage a probity auditor</a:t>
            </a:r>
          </a:p>
          <a:p>
            <a:r>
              <a:rPr lang="en-AU" sz="1200" kern="1200" dirty="0">
                <a:solidFill>
                  <a:schemeClr val="tx1"/>
                </a:solidFill>
                <a:effectLst/>
                <a:latin typeface="+mn-lt"/>
                <a:ea typeface="+mn-ea"/>
                <a:cs typeface="+mn-cs"/>
              </a:rPr>
              <a:t>A probity auditor provides independent scrutiny of a procurement process, and provides an opinion as to whether probity requirements have been complied with.  The role of a probity auditor differs to that of a probity advisor, as a probity advisor does not have a verification role and does not provide an opinion as to whether probity requirements have been satisfied. The probity auditor's role is one of assurance; the probity's advisor's role is purely advisory. </a:t>
            </a:r>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32</a:t>
            </a:fld>
            <a:endParaRPr lang="en-AU"/>
          </a:p>
        </p:txBody>
      </p:sp>
    </p:spTree>
    <p:extLst>
      <p:ext uri="{BB962C8B-B14F-4D97-AF65-F5344CB8AC3E}">
        <p14:creationId xmlns:p14="http://schemas.microsoft.com/office/powerpoint/2010/main" val="26501146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r>
              <a:rPr lang="en-AU" sz="1200" dirty="0"/>
              <a:t>You must follow your procurement process:  Failing to follow that process might mean you are in breach of the tender process contract and a disgruntled bidder might claim damages </a:t>
            </a:r>
          </a:p>
          <a:p>
            <a:r>
              <a:rPr lang="en-AU" sz="1200" dirty="0"/>
              <a:t>A complaint to the Ombudsman</a:t>
            </a:r>
          </a:p>
          <a:p>
            <a:r>
              <a:rPr lang="en-AU" sz="1200" dirty="0"/>
              <a:t>Possible misrepresentation claim inducing a tenderer to act</a:t>
            </a:r>
          </a:p>
          <a:p>
            <a:r>
              <a:rPr lang="en-AU" sz="1200" dirty="0"/>
              <a:t>Reputational damage (don’t be the next headline!)</a:t>
            </a:r>
            <a:endParaRPr lang="en-AU" sz="1200" dirty="0">
              <a:ea typeface="Calibri"/>
              <a:cs typeface="Calibri"/>
            </a:endParaRPr>
          </a:p>
          <a:p>
            <a:r>
              <a:rPr lang="en-AU" sz="1200" i="1" kern="1200" dirty="0">
                <a:solidFill>
                  <a:schemeClr val="tx1"/>
                </a:solidFill>
                <a:effectLst/>
                <a:latin typeface="+mn-lt"/>
                <a:ea typeface="+mn-ea"/>
                <a:cs typeface="+mn-cs"/>
              </a:rPr>
              <a:t>When will a process contract be found to exist?</a:t>
            </a:r>
          </a:p>
          <a:p>
            <a:r>
              <a:rPr lang="en-AU" sz="1200" kern="1200" dirty="0">
                <a:solidFill>
                  <a:schemeClr val="tx1"/>
                </a:solidFill>
                <a:effectLst/>
                <a:latin typeface="+mn-lt"/>
                <a:ea typeface="+mn-ea"/>
                <a:cs typeface="+mn-cs"/>
              </a:rPr>
              <a:t>Whether there is a process contract will depend on the facts of each case, and, in particular, the wording in the approach to market documentation package as a whole.</a:t>
            </a:r>
          </a:p>
          <a:p>
            <a:r>
              <a:rPr lang="en-AU" sz="1200" kern="1200" dirty="0">
                <a:solidFill>
                  <a:schemeClr val="tx1"/>
                </a:solidFill>
                <a:effectLst/>
                <a:latin typeface="+mn-lt"/>
                <a:ea typeface="+mn-ea"/>
                <a:cs typeface="+mn-cs"/>
              </a:rPr>
              <a:t>Factors which may influence a Court's finding that a process contract exists includes whether the tender documentation:</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indicates that its object is to produce a fair, defined and auditable tender process;</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indicates that the government intends to bind itself to comply with the evaluation priorities and methodologies prescribed in the request for tender document; and</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sets out clear rules for the conduct of the tender.</a:t>
            </a:r>
            <a:endParaRPr lang="en-AU" sz="1200" kern="1200" dirty="0">
              <a:solidFill>
                <a:schemeClr val="tx1"/>
              </a:solidFill>
              <a:effectLst/>
              <a:latin typeface="+mn-lt"/>
              <a:ea typeface="Calibri"/>
              <a:cs typeface="Calibri"/>
            </a:endParaRPr>
          </a:p>
          <a:p>
            <a:r>
              <a:rPr lang="en-AU" sz="1200" i="1" kern="1200" dirty="0">
                <a:solidFill>
                  <a:schemeClr val="tx1"/>
                </a:solidFill>
                <a:effectLst/>
                <a:latin typeface="+mn-lt"/>
                <a:ea typeface="+mn-ea"/>
                <a:cs typeface="+mn-cs"/>
              </a:rPr>
              <a:t>Can a process contract be excluded?</a:t>
            </a:r>
          </a:p>
          <a:p>
            <a:r>
              <a:rPr lang="en-AU" sz="1200" kern="1200" dirty="0">
                <a:solidFill>
                  <a:schemeClr val="tx1"/>
                </a:solidFill>
                <a:effectLst/>
                <a:latin typeface="+mn-lt"/>
                <a:ea typeface="+mn-ea"/>
                <a:cs typeface="+mn-cs"/>
              </a:rPr>
              <a:t>It has become more common to attempt to exclude a process contract from the tender process, through the use of express exclusion clauses.  The legality of such an exclusion clause in tender documentation is uncertain, and the Courts have reached different conclusions.  Despite this, the cases indicate that it is likely that a process contract will be found to exist, even where there is an express clause excluding the creation of a process contract, where the tender documentation contains detailed conditions about participation in, and the conduct of, the tender process.</a:t>
            </a:r>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33</a:t>
            </a:fld>
            <a:endParaRPr lang="en-AU"/>
          </a:p>
        </p:txBody>
      </p:sp>
    </p:spTree>
    <p:extLst>
      <p:ext uri="{BB962C8B-B14F-4D97-AF65-F5344CB8AC3E}">
        <p14:creationId xmlns:p14="http://schemas.microsoft.com/office/powerpoint/2010/main" val="6931105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t>Jess</a:t>
            </a:r>
          </a:p>
          <a:p>
            <a:r>
              <a:rPr lang="en-AU" sz="1800" dirty="0">
                <a:effectLst/>
                <a:latin typeface="Tahoma" panose="020B0604030504040204" pitchFamily="34" charset="0"/>
                <a:ea typeface="Aptos" panose="020F0502020204030204" pitchFamily="34" charset="0"/>
              </a:rPr>
              <a:t>With regard to process contracts as I noted the law is not yet settled. </a:t>
            </a:r>
            <a:endParaRPr lang="en-AU" sz="1800" dirty="0">
              <a:effectLst/>
              <a:latin typeface="Calibri" panose="020F0502020204030204" pitchFamily="34" charset="0"/>
              <a:ea typeface="Aptos" panose="020F0502020204030204" pitchFamily="34" charset="0"/>
            </a:endParaRPr>
          </a:p>
          <a:p>
            <a:r>
              <a:rPr lang="en-AU" sz="1800" dirty="0">
                <a:effectLst/>
                <a:latin typeface="Tahoma" panose="020B0604030504040204" pitchFamily="34" charset="0"/>
                <a:ea typeface="Aptos" panose="020F0502020204030204" pitchFamily="34" charset="0"/>
              </a:rPr>
              <a:t> </a:t>
            </a:r>
            <a:endParaRPr lang="en-AU" sz="1800" dirty="0">
              <a:effectLst/>
              <a:latin typeface="Calibri" panose="020F0502020204030204" pitchFamily="34" charset="0"/>
              <a:ea typeface="Aptos" panose="020F0502020204030204" pitchFamily="34" charset="0"/>
            </a:endParaRPr>
          </a:p>
          <a:p>
            <a:r>
              <a:rPr lang="en-AU" sz="1800" i="1" dirty="0">
                <a:effectLst/>
                <a:latin typeface="Tahoma" panose="020B0604030504040204" pitchFamily="34" charset="0"/>
                <a:ea typeface="Aptos" panose="020F0502020204030204" pitchFamily="34" charset="0"/>
              </a:rPr>
              <a:t>Hughes Aircraft Systems International v Airservices Australia</a:t>
            </a:r>
            <a:r>
              <a:rPr lang="en-AU" sz="1800" dirty="0">
                <a:effectLst/>
                <a:latin typeface="Tahoma" panose="020B0604030504040204" pitchFamily="34" charset="0"/>
                <a:ea typeface="Aptos" panose="020F0502020204030204" pitchFamily="34" charset="0"/>
              </a:rPr>
              <a:t> [1997] </a:t>
            </a:r>
            <a:r>
              <a:rPr lang="en-AU" sz="1800" dirty="0" err="1">
                <a:effectLst/>
                <a:latin typeface="Tahoma" panose="020B0604030504040204" pitchFamily="34" charset="0"/>
                <a:ea typeface="Aptos" panose="020F0502020204030204" pitchFamily="34" charset="0"/>
              </a:rPr>
              <a:t>FCA</a:t>
            </a:r>
            <a:r>
              <a:rPr lang="en-AU" sz="1800" dirty="0">
                <a:effectLst/>
                <a:latin typeface="Tahoma" panose="020B0604030504040204" pitchFamily="34" charset="0"/>
                <a:ea typeface="Aptos" panose="020F0502020204030204" pitchFamily="34" charset="0"/>
              </a:rPr>
              <a:t> 558, adopted principles from English, Canadian and New Zealand common law which established that process contracts may come into force when a tender is lodged and that there is an implied obligation for public bodies purchasing to conduct tenders and assessments fairly and in accordance with the criteria it set out in tender documents. </a:t>
            </a:r>
            <a:endParaRPr lang="en-AU" sz="1800" dirty="0">
              <a:effectLst/>
              <a:latin typeface="Calibri" panose="020F0502020204030204" pitchFamily="34" charset="0"/>
              <a:ea typeface="Aptos" panose="020F0502020204030204" pitchFamily="34" charset="0"/>
            </a:endParaRPr>
          </a:p>
          <a:p>
            <a:r>
              <a:rPr lang="en-AU" sz="1800" dirty="0">
                <a:effectLst/>
                <a:latin typeface="Tahoma" panose="020B0604030504040204" pitchFamily="34" charset="0"/>
                <a:ea typeface="Aptos" panose="020F0502020204030204" pitchFamily="34" charset="0"/>
              </a:rPr>
              <a:t> </a:t>
            </a:r>
            <a:endParaRPr lang="en-AU" sz="1800" dirty="0">
              <a:effectLst/>
              <a:latin typeface="Calibri" panose="020F0502020204030204" pitchFamily="34" charset="0"/>
              <a:ea typeface="Aptos" panose="020F0502020204030204" pitchFamily="34" charset="0"/>
            </a:endParaRPr>
          </a:p>
          <a:p>
            <a:r>
              <a:rPr lang="en-AU" sz="1800" dirty="0">
                <a:effectLst/>
                <a:latin typeface="Tahoma" panose="020B0604030504040204" pitchFamily="34" charset="0"/>
                <a:ea typeface="Aptos" panose="020F0502020204030204" pitchFamily="34" charset="0"/>
              </a:rPr>
              <a:t>Since then there has been a move to specifically exclude process contracts using wording in the tender documentation, the case law has however set out that test of whether a tender process contract exists depends on whether the parties showed an intention to create a legal relationship despite the exclusion clause (</a:t>
            </a:r>
            <a:r>
              <a:rPr lang="en-AU" sz="1800" i="1" dirty="0">
                <a:effectLst/>
                <a:latin typeface="Tahoma" panose="020B0604030504040204" pitchFamily="34" charset="0"/>
                <a:ea typeface="Aptos" panose="020F0502020204030204" pitchFamily="34" charset="0"/>
              </a:rPr>
              <a:t>State Transit Authority of NSW v Australian Jockey Club</a:t>
            </a:r>
            <a:r>
              <a:rPr lang="en-AU" sz="1800" dirty="0">
                <a:effectLst/>
                <a:latin typeface="Tahoma" panose="020B0604030504040204" pitchFamily="34" charset="0"/>
                <a:ea typeface="Aptos" panose="020F0502020204030204" pitchFamily="34" charset="0"/>
              </a:rPr>
              <a:t> [2003] </a:t>
            </a:r>
            <a:r>
              <a:rPr lang="en-AU" sz="1800" dirty="0" err="1">
                <a:effectLst/>
                <a:latin typeface="Tahoma" panose="020B0604030504040204" pitchFamily="34" charset="0"/>
                <a:ea typeface="Aptos" panose="020F0502020204030204" pitchFamily="34" charset="0"/>
              </a:rPr>
              <a:t>NSWSC</a:t>
            </a:r>
            <a:r>
              <a:rPr lang="en-AU" sz="1800" dirty="0">
                <a:effectLst/>
                <a:latin typeface="Tahoma" panose="020B0604030504040204" pitchFamily="34" charset="0"/>
                <a:ea typeface="Aptos" panose="020F0502020204030204" pitchFamily="34" charset="0"/>
              </a:rPr>
              <a:t> 726 &amp; </a:t>
            </a:r>
            <a:r>
              <a:rPr lang="en-AU" sz="1800" i="1" dirty="0">
                <a:effectLst/>
                <a:latin typeface="Tahoma" panose="020B0604030504040204" pitchFamily="34" charset="0"/>
                <a:ea typeface="Aptos" panose="020F0502020204030204" pitchFamily="34" charset="0"/>
              </a:rPr>
              <a:t>Cubic Transportation Systems Inc v New South Wales</a:t>
            </a:r>
            <a:r>
              <a:rPr lang="en-AU" sz="1800" dirty="0">
                <a:effectLst/>
                <a:latin typeface="Tahoma" panose="020B0604030504040204" pitchFamily="34" charset="0"/>
                <a:ea typeface="Aptos" panose="020F0502020204030204" pitchFamily="34" charset="0"/>
              </a:rPr>
              <a:t> [2002] </a:t>
            </a:r>
            <a:r>
              <a:rPr lang="en-AU" sz="1800" dirty="0" err="1">
                <a:effectLst/>
                <a:latin typeface="Tahoma" panose="020B0604030504040204" pitchFamily="34" charset="0"/>
                <a:ea typeface="Aptos" panose="020F0502020204030204" pitchFamily="34" charset="0"/>
              </a:rPr>
              <a:t>NSWSC</a:t>
            </a:r>
            <a:r>
              <a:rPr lang="en-AU" sz="1800" dirty="0">
                <a:effectLst/>
                <a:latin typeface="Tahoma" panose="020B0604030504040204" pitchFamily="34" charset="0"/>
                <a:ea typeface="Aptos" panose="020F0502020204030204" pitchFamily="34" charset="0"/>
              </a:rPr>
              <a:t> 65). </a:t>
            </a:r>
            <a:endParaRPr lang="en-AU" sz="1800" dirty="0">
              <a:effectLst/>
              <a:latin typeface="Calibri" panose="020F0502020204030204" pitchFamily="34" charset="0"/>
              <a:ea typeface="Aptos" panose="020F0502020204030204" pitchFamily="34" charset="0"/>
            </a:endParaRPr>
          </a:p>
          <a:p>
            <a:r>
              <a:rPr lang="en-AU" sz="1800" dirty="0">
                <a:effectLst/>
                <a:latin typeface="Tahoma" panose="020B0604030504040204" pitchFamily="34" charset="0"/>
                <a:ea typeface="Aptos" panose="020F0502020204030204" pitchFamily="34" charset="0"/>
              </a:rPr>
              <a:t> </a:t>
            </a:r>
            <a:endParaRPr lang="en-AU" sz="1800" dirty="0">
              <a:effectLst/>
              <a:latin typeface="Calibri" panose="020F0502020204030204" pitchFamily="34" charset="0"/>
              <a:ea typeface="Aptos" panose="020F0502020204030204" pitchFamily="34" charset="0"/>
            </a:endParaRPr>
          </a:p>
          <a:p>
            <a:r>
              <a:rPr lang="en-AU" sz="1800" dirty="0">
                <a:effectLst/>
                <a:latin typeface="Tahoma" panose="020B0604030504040204" pitchFamily="34" charset="0"/>
                <a:ea typeface="Aptos" panose="020F0502020204030204" pitchFamily="34" charset="0"/>
              </a:rPr>
              <a:t>There was a Canadian Supreme Court decision (</a:t>
            </a:r>
            <a:r>
              <a:rPr lang="en-AU" sz="1800" i="1" dirty="0" err="1">
                <a:effectLst/>
                <a:latin typeface="Tahoma" panose="020B0604030504040204" pitchFamily="34" charset="0"/>
                <a:ea typeface="Aptos" panose="020F0502020204030204" pitchFamily="34" charset="0"/>
              </a:rPr>
              <a:t>Tercon</a:t>
            </a:r>
            <a:r>
              <a:rPr lang="en-AU" sz="1800" i="1" dirty="0">
                <a:effectLst/>
                <a:latin typeface="Tahoma" panose="020B0604030504040204" pitchFamily="34" charset="0"/>
                <a:ea typeface="Aptos" panose="020F0502020204030204" pitchFamily="34" charset="0"/>
              </a:rPr>
              <a:t> Contractors Ltd v British Columbia (Transportation and Highways) </a:t>
            </a:r>
            <a:r>
              <a:rPr lang="en-AU" sz="1800" dirty="0">
                <a:effectLst/>
                <a:latin typeface="Tahoma" panose="020B0604030504040204" pitchFamily="34" charset="0"/>
                <a:ea typeface="Aptos" panose="020F0502020204030204" pitchFamily="34" charset="0"/>
              </a:rPr>
              <a:t> 2010 SCC 4) which  established three stage approach to evaluate the application of exclusion clauses.  As yet this approach has not been tested in Australia but we would imagine any process contract litigation in the future would likely try to incorporate the test. </a:t>
            </a:r>
            <a:endParaRPr lang="en-AU" sz="1800" dirty="0">
              <a:effectLst/>
              <a:latin typeface="Calibri" panose="020F0502020204030204" pitchFamily="34" charset="0"/>
              <a:ea typeface="Aptos" panose="020F0502020204030204" pitchFamily="34" charset="0"/>
            </a:endParaRPr>
          </a:p>
          <a:p>
            <a:r>
              <a:rPr lang="en-AU" sz="1800" dirty="0">
                <a:effectLst/>
                <a:latin typeface="Tahoma" panose="020B0604030504040204" pitchFamily="34" charset="0"/>
                <a:ea typeface="Aptos" panose="020F0502020204030204" pitchFamily="34" charset="0"/>
              </a:rPr>
              <a:t> </a:t>
            </a:r>
            <a:endParaRPr lang="en-AU" sz="1800" dirty="0">
              <a:effectLst/>
              <a:latin typeface="Calibri" panose="020F0502020204030204" pitchFamily="34" charset="0"/>
              <a:ea typeface="Aptos" panose="020F0502020204030204" pitchFamily="34" charset="0"/>
            </a:endParaRPr>
          </a:p>
          <a:p>
            <a:r>
              <a:rPr lang="en-AU" sz="1800" dirty="0">
                <a:effectLst/>
                <a:latin typeface="Tahoma" panose="020B0604030504040204" pitchFamily="34" charset="0"/>
                <a:ea typeface="Aptos" panose="020F0502020204030204" pitchFamily="34" charset="0"/>
              </a:rPr>
              <a:t>Overall, in an abundance of caution we would tend to lean towards assuming there will be a process contract rather than rely on the exclusion clause.  </a:t>
            </a:r>
            <a:endParaRPr lang="en-AU" sz="1800" dirty="0">
              <a:effectLst/>
              <a:latin typeface="Calibri" panose="020F0502020204030204" pitchFamily="34" charset="0"/>
              <a:ea typeface="Aptos" panose="020F0502020204030204" pitchFamily="34" charset="0"/>
            </a:endParaRPr>
          </a:p>
          <a:p>
            <a:r>
              <a:rPr lang="en-AU" sz="1800" dirty="0">
                <a:effectLst/>
                <a:latin typeface="Tahoma" panose="020B0604030504040204" pitchFamily="34" charset="0"/>
                <a:ea typeface="Aptos" panose="020F0502020204030204" pitchFamily="34" charset="0"/>
              </a:rPr>
              <a:t> </a:t>
            </a:r>
            <a:endParaRPr lang="en-AU" sz="1800" dirty="0">
              <a:effectLst/>
              <a:latin typeface="Calibri" panose="020F0502020204030204" pitchFamily="34" charset="0"/>
              <a:ea typeface="Aptos" panose="020F0502020204030204" pitchFamily="34" charset="0"/>
            </a:endParaRPr>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34</a:t>
            </a:fld>
            <a:endParaRPr lang="en-AU"/>
          </a:p>
        </p:txBody>
      </p:sp>
    </p:spTree>
    <p:extLst>
      <p:ext uri="{BB962C8B-B14F-4D97-AF65-F5344CB8AC3E}">
        <p14:creationId xmlns:p14="http://schemas.microsoft.com/office/powerpoint/2010/main" val="41654234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r>
              <a:rPr lang="en-AU" sz="1200" b="1" i="1" kern="1200" dirty="0">
                <a:solidFill>
                  <a:schemeClr val="tx1"/>
                </a:solidFill>
                <a:effectLst/>
                <a:latin typeface="Arial"/>
                <a:cs typeface="Arial"/>
              </a:rPr>
              <a:t>State Purchase Contracts</a:t>
            </a:r>
            <a:endParaRPr lang="en-US" dirty="0">
              <a:latin typeface="Arial"/>
              <a:cs typeface="Arial"/>
            </a:endParaRPr>
          </a:p>
          <a:p>
            <a:r>
              <a:rPr lang="en-AU" sz="1200" kern="1200" dirty="0">
                <a:solidFill>
                  <a:schemeClr val="tx1"/>
                </a:solidFill>
                <a:effectLst/>
                <a:latin typeface="Arial"/>
                <a:cs typeface="Arial"/>
              </a:rPr>
              <a:t>Before undertaking a procurement, it is prudent to check whether a State Purchase Contract (</a:t>
            </a:r>
            <a:r>
              <a:rPr lang="en-AU" sz="1200" b="1" kern="1200" dirty="0">
                <a:solidFill>
                  <a:schemeClr val="tx1"/>
                </a:solidFill>
                <a:effectLst/>
                <a:latin typeface="Arial"/>
                <a:cs typeface="Arial"/>
              </a:rPr>
              <a:t>SPC</a:t>
            </a:r>
            <a:r>
              <a:rPr lang="en-AU" sz="1200" kern="1200" dirty="0">
                <a:solidFill>
                  <a:schemeClr val="tx1"/>
                </a:solidFill>
                <a:effectLst/>
                <a:latin typeface="Arial"/>
                <a:cs typeface="Arial"/>
              </a:rPr>
              <a:t>) exists for the goods or services being supplied.  A SPC is where the State has already entered into a contract with a supplier, which various State entities can use (or if mandated, must use) to purchase goods or services from the supplier.</a:t>
            </a:r>
          </a:p>
          <a:p>
            <a:r>
              <a:rPr lang="en-AU" sz="1200" kern="1200" dirty="0">
                <a:solidFill>
                  <a:schemeClr val="tx1"/>
                </a:solidFill>
                <a:effectLst/>
                <a:latin typeface="Arial"/>
                <a:cs typeface="Arial"/>
              </a:rPr>
              <a:t>All SPCs may be established as a mandated or non-mandated arrangement.  Where an SPC is mandated, all entities required to comply with VGPB supply policies must utilise the arrangement unless otherwise expressly excluded.</a:t>
            </a:r>
          </a:p>
          <a:p>
            <a:pPr lvl="0"/>
            <a:r>
              <a:rPr lang="en-AU" sz="1200" b="1" kern="1200" dirty="0">
                <a:solidFill>
                  <a:schemeClr val="tx1"/>
                </a:solidFill>
                <a:effectLst/>
                <a:latin typeface="Arial" panose="020B0604020202020204" pitchFamily="34" charset="0"/>
                <a:ea typeface="+mn-ea"/>
                <a:cs typeface="Arial" panose="020B0604020202020204" pitchFamily="34" charset="0"/>
              </a:rPr>
              <a:t>E Services</a:t>
            </a:r>
          </a:p>
          <a:p>
            <a:pPr marL="171450" indent="-171450">
              <a:buFont typeface="Arial" panose="020B0604020202020204" pitchFamily="34" charset="0"/>
              <a:buChar char="•"/>
            </a:pPr>
            <a:r>
              <a:rPr lang="en-AU" sz="1200" b="0" i="0" kern="1200" dirty="0">
                <a:solidFill>
                  <a:schemeClr val="tx1"/>
                </a:solidFill>
                <a:effectLst/>
                <a:latin typeface="Arial" panose="020B0604020202020204" pitchFamily="34" charset="0"/>
                <a:ea typeface="+mn-ea"/>
                <a:cs typeface="Arial" panose="020B0604020202020204" pitchFamily="34" charset="0"/>
              </a:rPr>
              <a:t>The Victorian government maintains an </a:t>
            </a:r>
            <a:r>
              <a:rPr lang="en-AU" sz="1200" b="0" i="0" kern="1200" dirty="0" err="1">
                <a:solidFill>
                  <a:schemeClr val="tx1"/>
                </a:solidFill>
                <a:effectLst/>
                <a:latin typeface="Arial" panose="020B0604020202020204" pitchFamily="34" charset="0"/>
                <a:ea typeface="+mn-ea"/>
                <a:cs typeface="Arial" panose="020B0604020202020204" pitchFamily="34" charset="0"/>
              </a:rPr>
              <a:t>eServices</a:t>
            </a:r>
            <a:r>
              <a:rPr lang="en-AU" sz="1200" b="0" i="0" kern="1200" dirty="0">
                <a:solidFill>
                  <a:schemeClr val="tx1"/>
                </a:solidFill>
                <a:effectLst/>
                <a:latin typeface="Arial" panose="020B0604020202020204" pitchFamily="34" charset="0"/>
                <a:ea typeface="+mn-ea"/>
                <a:cs typeface="Arial" panose="020B0604020202020204" pitchFamily="34" charset="0"/>
              </a:rPr>
              <a:t> register, which provides suppliers with a way to respond to requests from Departments and Agencies for the provision of specified IT services.</a:t>
            </a:r>
            <a:endParaRPr lang="en-AU" sz="1200" b="1" i="1" kern="1200" dirty="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AU" sz="1200" b="0" i="0" kern="1200" dirty="0">
                <a:solidFill>
                  <a:schemeClr val="tx1"/>
                </a:solidFill>
                <a:effectLst/>
                <a:latin typeface="Arial" panose="020B0604020202020204" pitchFamily="34" charset="0"/>
                <a:ea typeface="+mn-ea"/>
                <a:cs typeface="Arial" panose="020B0604020202020204" pitchFamily="34" charset="0"/>
              </a:rPr>
              <a:t>If a supplier is engaged from the </a:t>
            </a:r>
            <a:r>
              <a:rPr lang="en-AU" sz="1200" b="0" i="0" kern="1200" dirty="0" err="1">
                <a:solidFill>
                  <a:schemeClr val="tx1"/>
                </a:solidFill>
                <a:effectLst/>
                <a:latin typeface="Arial" panose="020B0604020202020204" pitchFamily="34" charset="0"/>
                <a:ea typeface="+mn-ea"/>
                <a:cs typeface="Arial" panose="020B0604020202020204" pitchFamily="34" charset="0"/>
              </a:rPr>
              <a:t>eServices</a:t>
            </a:r>
            <a:r>
              <a:rPr lang="en-AU" sz="1200" b="0" i="0" kern="1200" dirty="0">
                <a:solidFill>
                  <a:schemeClr val="tx1"/>
                </a:solidFill>
                <a:effectLst/>
                <a:latin typeface="Arial" panose="020B0604020202020204" pitchFamily="34" charset="0"/>
                <a:ea typeface="+mn-ea"/>
                <a:cs typeface="Arial" panose="020B0604020202020204" pitchFamily="34" charset="0"/>
              </a:rPr>
              <a:t> register, the standard </a:t>
            </a:r>
            <a:r>
              <a:rPr lang="en-AU" sz="1200" b="0" i="0" kern="1200" dirty="0" err="1">
                <a:solidFill>
                  <a:schemeClr val="tx1"/>
                </a:solidFill>
                <a:effectLst/>
                <a:latin typeface="Arial" panose="020B0604020202020204" pitchFamily="34" charset="0"/>
                <a:ea typeface="+mn-ea"/>
                <a:cs typeface="Arial" panose="020B0604020202020204" pitchFamily="34" charset="0"/>
              </a:rPr>
              <a:t>eServices</a:t>
            </a:r>
            <a:r>
              <a:rPr lang="en-AU" sz="1200" b="0" i="0" kern="1200" dirty="0">
                <a:solidFill>
                  <a:schemeClr val="tx1"/>
                </a:solidFill>
                <a:effectLst/>
                <a:latin typeface="Arial" panose="020B0604020202020204" pitchFamily="34" charset="0"/>
                <a:ea typeface="+mn-ea"/>
                <a:cs typeface="Arial" panose="020B0604020202020204" pitchFamily="34" charset="0"/>
              </a:rPr>
              <a:t> contract must be used. </a:t>
            </a:r>
            <a:endParaRPr lang="en-AU" sz="1200" b="1" i="1" kern="1200" dirty="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AU" sz="1200" b="0" i="0" kern="1200" dirty="0">
                <a:solidFill>
                  <a:schemeClr val="tx1"/>
                </a:solidFill>
                <a:effectLst/>
                <a:latin typeface="Arial" panose="020B0604020202020204" pitchFamily="34" charset="0"/>
                <a:ea typeface="+mn-ea"/>
                <a:cs typeface="Arial" panose="020B0604020202020204" pitchFamily="34" charset="0"/>
              </a:rPr>
              <a:t>The </a:t>
            </a:r>
            <a:r>
              <a:rPr lang="en-AU" sz="1200" b="0" i="0" kern="1200" dirty="0" err="1">
                <a:solidFill>
                  <a:schemeClr val="tx1"/>
                </a:solidFill>
                <a:effectLst/>
                <a:latin typeface="Arial" panose="020B0604020202020204" pitchFamily="34" charset="0"/>
                <a:ea typeface="+mn-ea"/>
                <a:cs typeface="Arial" panose="020B0604020202020204" pitchFamily="34" charset="0"/>
              </a:rPr>
              <a:t>eServices</a:t>
            </a:r>
            <a:r>
              <a:rPr lang="en-AU" sz="1200" b="0" i="0" kern="1200" dirty="0">
                <a:solidFill>
                  <a:schemeClr val="tx1"/>
                </a:solidFill>
                <a:effectLst/>
                <a:latin typeface="Arial" panose="020B0604020202020204" pitchFamily="34" charset="0"/>
                <a:ea typeface="+mn-ea"/>
                <a:cs typeface="Arial" panose="020B0604020202020204" pitchFamily="34" charset="0"/>
              </a:rPr>
              <a:t> contract comprises a set of standard terms, which can't be amended, and a set of Contract Variables, which are amended to suit the particular procurement.</a:t>
            </a:r>
            <a:endParaRPr lang="en-AU" sz="1200" b="1" i="1" kern="1200" dirty="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AU" sz="1200" b="0" i="0" kern="1200" dirty="0">
                <a:solidFill>
                  <a:schemeClr val="tx1"/>
                </a:solidFill>
                <a:effectLst/>
                <a:latin typeface="Arial"/>
                <a:cs typeface="Arial"/>
              </a:rPr>
              <a:t>The </a:t>
            </a:r>
            <a:r>
              <a:rPr lang="en-AU" sz="1200" b="0" i="0" kern="1200" dirty="0" err="1">
                <a:solidFill>
                  <a:schemeClr val="tx1"/>
                </a:solidFill>
                <a:effectLst/>
                <a:latin typeface="Arial"/>
                <a:cs typeface="Arial"/>
              </a:rPr>
              <a:t>eServices</a:t>
            </a:r>
            <a:r>
              <a:rPr lang="en-AU" sz="1200" b="0" i="0" kern="1200" dirty="0">
                <a:solidFill>
                  <a:schemeClr val="tx1"/>
                </a:solidFill>
                <a:effectLst/>
                <a:latin typeface="Arial"/>
                <a:cs typeface="Arial"/>
              </a:rPr>
              <a:t> contract is available through the VGPB website.</a:t>
            </a:r>
            <a:endParaRPr lang="en-AU" sz="1200" b="1" i="1" kern="1200" dirty="0">
              <a:solidFill>
                <a:schemeClr val="tx1"/>
              </a:solidFill>
              <a:effectLst/>
              <a:latin typeface="Arial"/>
              <a:cs typeface="Arial"/>
            </a:endParaRPr>
          </a:p>
          <a:p>
            <a:r>
              <a:rPr lang="en-AU" sz="1200" b="1" kern="1200" dirty="0">
                <a:solidFill>
                  <a:schemeClr val="tx1"/>
                </a:solidFill>
                <a:effectLst/>
                <a:latin typeface="Arial"/>
                <a:cs typeface="Arial"/>
              </a:rPr>
              <a:t>EOI</a:t>
            </a:r>
          </a:p>
          <a:p>
            <a:r>
              <a:rPr lang="en-AU" sz="1200" b="1" kern="1200" dirty="0">
                <a:solidFill>
                  <a:schemeClr val="tx1"/>
                </a:solidFill>
                <a:effectLst/>
                <a:latin typeface="Arial" panose="020B0604020202020204" pitchFamily="34" charset="0"/>
                <a:ea typeface="+mn-ea"/>
                <a:cs typeface="Arial" panose="020B0604020202020204" pitchFamily="34" charset="0"/>
              </a:rPr>
              <a:t>Cold Approach to Market </a:t>
            </a:r>
          </a:p>
          <a:p>
            <a:r>
              <a:rPr lang="en-AU" sz="1200" kern="1200" dirty="0">
                <a:solidFill>
                  <a:schemeClr val="tx1"/>
                </a:solidFill>
                <a:effectLst/>
                <a:latin typeface="Arial"/>
                <a:cs typeface="Arial"/>
              </a:rPr>
              <a:t>An EOI document will normally be structured in 3 parts:</a:t>
            </a:r>
          </a:p>
          <a:p>
            <a:pPr lvl="0"/>
            <a:r>
              <a:rPr lang="en-AU" sz="1200" kern="1200" dirty="0">
                <a:solidFill>
                  <a:schemeClr val="tx1"/>
                </a:solidFill>
                <a:effectLst/>
                <a:latin typeface="Arial" panose="020B0604020202020204" pitchFamily="34" charset="0"/>
                <a:ea typeface="+mn-ea"/>
                <a:cs typeface="Arial" panose="020B0604020202020204" pitchFamily="34" charset="0"/>
              </a:rPr>
              <a:t>Part A - The invitation, being a description of the procurement activity, and overview of the goods/services required and evaluation criteria</a:t>
            </a:r>
          </a:p>
          <a:p>
            <a:pPr lvl="0"/>
            <a:r>
              <a:rPr lang="en-AU" sz="1200" kern="1200" dirty="0">
                <a:solidFill>
                  <a:schemeClr val="tx1"/>
                </a:solidFill>
                <a:effectLst/>
                <a:latin typeface="Arial"/>
                <a:cs typeface="Arial"/>
              </a:rPr>
              <a:t>Part B - Conditions of participation in the EOI process</a:t>
            </a:r>
          </a:p>
          <a:p>
            <a:pPr lvl="0"/>
            <a:r>
              <a:rPr lang="en-AU" sz="1200" kern="1200" dirty="0">
                <a:solidFill>
                  <a:schemeClr val="tx1"/>
                </a:solidFill>
                <a:effectLst/>
                <a:latin typeface="Arial"/>
                <a:cs typeface="Arial"/>
              </a:rPr>
              <a:t>Part C - The Offer, being a template for participant to respond to as to how they will provide the goods/services</a:t>
            </a:r>
          </a:p>
          <a:p>
            <a:r>
              <a:rPr lang="en-AU" sz="1200" b="1" i="1" kern="1200" dirty="0">
                <a:solidFill>
                  <a:schemeClr val="tx1"/>
                </a:solidFill>
                <a:effectLst/>
                <a:latin typeface="Arial" panose="020B0604020202020204" pitchFamily="34" charset="0"/>
                <a:ea typeface="+mn-ea"/>
                <a:cs typeface="Arial" panose="020B0604020202020204" pitchFamily="34" charset="0"/>
              </a:rPr>
              <a:t>Invitation to Supply</a:t>
            </a:r>
          </a:p>
          <a:p>
            <a:r>
              <a:rPr lang="en-AU" sz="1200" b="1" i="1" kern="1200" dirty="0">
                <a:solidFill>
                  <a:schemeClr val="tx1"/>
                </a:solidFill>
                <a:effectLst/>
                <a:latin typeface="Arial" panose="020B0604020202020204" pitchFamily="34" charset="0"/>
                <a:ea typeface="+mn-ea"/>
                <a:cs typeface="Arial" panose="020B0604020202020204" pitchFamily="34" charset="0"/>
              </a:rPr>
              <a:t>Targeted</a:t>
            </a:r>
            <a:r>
              <a:rPr lang="en-AU" sz="1200" b="1" i="1" kern="1200" baseline="0" dirty="0">
                <a:solidFill>
                  <a:schemeClr val="tx1"/>
                </a:solidFill>
                <a:effectLst/>
                <a:latin typeface="Arial" panose="020B0604020202020204" pitchFamily="34" charset="0"/>
                <a:ea typeface="+mn-ea"/>
                <a:cs typeface="Arial" panose="020B0604020202020204" pitchFamily="34" charset="0"/>
              </a:rPr>
              <a:t> Approach to Market </a:t>
            </a:r>
            <a:endParaRPr lang="en-AU" sz="1200" b="1" i="1" kern="1200" dirty="0">
              <a:solidFill>
                <a:schemeClr val="tx1"/>
              </a:solidFill>
              <a:effectLst/>
              <a:latin typeface="Arial" panose="020B0604020202020204" pitchFamily="34" charset="0"/>
              <a:ea typeface="+mn-ea"/>
              <a:cs typeface="Arial" panose="020B0604020202020204" pitchFamily="34" charset="0"/>
            </a:endParaRPr>
          </a:p>
          <a:p>
            <a:r>
              <a:rPr lang="en-AU" sz="1200" kern="1200" dirty="0">
                <a:solidFill>
                  <a:schemeClr val="tx1"/>
                </a:solidFill>
                <a:effectLst/>
                <a:latin typeface="Arial"/>
                <a:cs typeface="Arial"/>
              </a:rPr>
              <a:t>An invitation to supply (</a:t>
            </a:r>
            <a:r>
              <a:rPr lang="en-AU" sz="1200" b="1" kern="1200" dirty="0">
                <a:solidFill>
                  <a:schemeClr val="tx1"/>
                </a:solidFill>
                <a:effectLst/>
                <a:latin typeface="Arial"/>
                <a:cs typeface="Arial"/>
              </a:rPr>
              <a:t>ITS</a:t>
            </a:r>
            <a:r>
              <a:rPr lang="en-AU" sz="1200" kern="1200" dirty="0">
                <a:solidFill>
                  <a:schemeClr val="tx1"/>
                </a:solidFill>
                <a:effectLst/>
                <a:latin typeface="Arial"/>
                <a:cs typeface="Arial"/>
              </a:rPr>
              <a:t>) (also known as a Request for Proposal (</a:t>
            </a:r>
            <a:r>
              <a:rPr lang="en-AU" sz="1200" b="1" kern="1200" dirty="0">
                <a:solidFill>
                  <a:schemeClr val="tx1"/>
                </a:solidFill>
                <a:effectLst/>
                <a:latin typeface="Arial"/>
                <a:cs typeface="Arial"/>
              </a:rPr>
              <a:t>RFP</a:t>
            </a:r>
            <a:r>
              <a:rPr lang="en-AU" sz="1200" kern="1200" dirty="0">
                <a:solidFill>
                  <a:schemeClr val="tx1"/>
                </a:solidFill>
                <a:effectLst/>
                <a:latin typeface="Arial"/>
                <a:cs typeface="Arial"/>
              </a:rPr>
              <a:t>) or Request for Tender (</a:t>
            </a:r>
            <a:r>
              <a:rPr lang="en-AU" sz="1200" b="1" kern="1200" dirty="0">
                <a:solidFill>
                  <a:schemeClr val="tx1"/>
                </a:solidFill>
                <a:effectLst/>
                <a:latin typeface="Arial"/>
                <a:cs typeface="Arial"/>
              </a:rPr>
              <a:t>RFT</a:t>
            </a:r>
            <a:r>
              <a:rPr lang="en-AU" sz="1200" kern="1200" dirty="0">
                <a:solidFill>
                  <a:schemeClr val="tx1"/>
                </a:solidFill>
                <a:effectLst/>
                <a:latin typeface="Arial"/>
                <a:cs typeface="Arial"/>
              </a:rPr>
              <a:t>)) may follow on from an EOI process, or may be used without an EOI process (if the potential suppliers in the market are known).  </a:t>
            </a:r>
          </a:p>
          <a:p>
            <a:r>
              <a:rPr lang="en-AU" sz="1200" kern="1200" dirty="0">
                <a:solidFill>
                  <a:schemeClr val="tx1"/>
                </a:solidFill>
                <a:effectLst/>
                <a:latin typeface="Arial" panose="020B0604020202020204" pitchFamily="34" charset="0"/>
                <a:ea typeface="+mn-ea"/>
                <a:cs typeface="Arial" panose="020B0604020202020204" pitchFamily="34" charset="0"/>
              </a:rPr>
              <a:t>Through the invitation to supply, the Department is seeking responses from invited entities as to how they may supply the necessary goods or services. </a:t>
            </a:r>
          </a:p>
          <a:p>
            <a:r>
              <a:rPr lang="en-AU" sz="1200" kern="1200" dirty="0">
                <a:solidFill>
                  <a:schemeClr val="tx1"/>
                </a:solidFill>
                <a:effectLst/>
                <a:latin typeface="Arial" panose="020B0604020202020204" pitchFamily="34" charset="0"/>
                <a:ea typeface="+mn-ea"/>
                <a:cs typeface="Arial" panose="020B0604020202020204" pitchFamily="34" charset="0"/>
              </a:rPr>
              <a:t>An ITS document will normally be structured in 4 parts:</a:t>
            </a:r>
          </a:p>
          <a:p>
            <a:pPr lvl="0"/>
            <a:r>
              <a:rPr lang="en-AU" sz="1200" kern="1200" dirty="0">
                <a:solidFill>
                  <a:schemeClr val="tx1"/>
                </a:solidFill>
                <a:effectLst/>
                <a:latin typeface="Arial" panose="020B0604020202020204" pitchFamily="34" charset="0"/>
                <a:ea typeface="+mn-ea"/>
                <a:cs typeface="Arial" panose="020B0604020202020204" pitchFamily="34" charset="0"/>
              </a:rPr>
              <a:t>Part A - The invitation, being a description of the procurement activity and how it will be conducted, what is to be acquired including the Specifications of the goods/services being acquired, and evaluation criteria</a:t>
            </a:r>
          </a:p>
          <a:p>
            <a:pPr lvl="0"/>
            <a:r>
              <a:rPr lang="en-AU" sz="1200" kern="1200" dirty="0">
                <a:solidFill>
                  <a:schemeClr val="tx1"/>
                </a:solidFill>
                <a:effectLst/>
                <a:latin typeface="Arial" panose="020B0604020202020204" pitchFamily="34" charset="0"/>
                <a:ea typeface="+mn-ea"/>
                <a:cs typeface="Arial" panose="020B0604020202020204" pitchFamily="34" charset="0"/>
              </a:rPr>
              <a:t>Part B - Conditions of participation in the ITS process (</a:t>
            </a:r>
            <a:r>
              <a:rPr lang="en-AU" sz="1200" kern="1200" dirty="0" err="1">
                <a:solidFill>
                  <a:schemeClr val="tx1"/>
                </a:solidFill>
                <a:effectLst/>
                <a:latin typeface="Arial" panose="020B0604020202020204" pitchFamily="34" charset="0"/>
                <a:ea typeface="+mn-ea"/>
                <a:cs typeface="Arial" panose="020B0604020202020204" pitchFamily="34" charset="0"/>
              </a:rPr>
              <a:t>ie</a:t>
            </a:r>
            <a:r>
              <a:rPr lang="en-AU" sz="1200" kern="1200" dirty="0">
                <a:solidFill>
                  <a:schemeClr val="tx1"/>
                </a:solidFill>
                <a:effectLst/>
                <a:latin typeface="Arial" panose="020B0604020202020204" pitchFamily="34" charset="0"/>
                <a:ea typeface="+mn-ea"/>
                <a:cs typeface="Arial" panose="020B0604020202020204" pitchFamily="34" charset="0"/>
              </a:rPr>
              <a:t> how the Department will conduct the procurement, and obligations on participants in the process)</a:t>
            </a:r>
          </a:p>
          <a:p>
            <a:pPr lvl="0"/>
            <a:r>
              <a:rPr lang="en-AU" sz="1200" kern="1200" dirty="0">
                <a:solidFill>
                  <a:schemeClr val="tx1"/>
                </a:solidFill>
                <a:effectLst/>
                <a:latin typeface="Arial" panose="020B0604020202020204" pitchFamily="34" charset="0"/>
                <a:ea typeface="+mn-ea"/>
                <a:cs typeface="Arial" panose="020B0604020202020204" pitchFamily="34" charset="0"/>
              </a:rPr>
              <a:t>Part C - Proposed contract to be entered into by the successful participant</a:t>
            </a:r>
          </a:p>
          <a:p>
            <a:pPr lvl="0"/>
            <a:r>
              <a:rPr lang="en-AU" sz="1200" kern="1200" dirty="0">
                <a:solidFill>
                  <a:schemeClr val="tx1"/>
                </a:solidFill>
                <a:effectLst/>
                <a:latin typeface="Arial" panose="020B0604020202020204" pitchFamily="34" charset="0"/>
                <a:ea typeface="+mn-ea"/>
                <a:cs typeface="Arial" panose="020B0604020202020204" pitchFamily="34" charset="0"/>
              </a:rPr>
              <a:t>Part D - The offer, being a template for the participant to respond to as to how they will provide the goods/services</a:t>
            </a:r>
          </a:p>
          <a:p>
            <a:pPr lvl="0"/>
            <a:endParaRPr lang="en-AU" sz="1200" b="1" kern="1200" dirty="0">
              <a:solidFill>
                <a:schemeClr val="tx1"/>
              </a:solidFill>
              <a:effectLst/>
              <a:latin typeface="Arial" panose="020B0604020202020204" pitchFamily="34" charset="0"/>
              <a:ea typeface="+mn-ea"/>
              <a:cs typeface="Arial" panose="020B0604020202020204" pitchFamily="34" charset="0"/>
            </a:endParaRPr>
          </a:p>
          <a:p>
            <a:endParaRPr lang="en-AU" dirty="0"/>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35</a:t>
            </a:fld>
            <a:endParaRPr lang="en-AU"/>
          </a:p>
        </p:txBody>
      </p:sp>
    </p:spTree>
    <p:extLst>
      <p:ext uri="{BB962C8B-B14F-4D97-AF65-F5344CB8AC3E}">
        <p14:creationId xmlns:p14="http://schemas.microsoft.com/office/powerpoint/2010/main" val="27183267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AU" dirty="0"/>
              <a:t>Jess</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The most appropriate contract to use will depend on a range of factors: the complexity of the procurement; the value of the procurement; and the nature of the goods or services being acquired.  In general, the higher value, more complex a procurement, the more likely it is that a bespoke contract will be needed. For lower value, low risk procurement, a standard precedent will little or no amendments can often suffice.</a:t>
            </a:r>
          </a:p>
          <a:p>
            <a:endParaRPr lang="en-AU" dirty="0"/>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36</a:t>
            </a:fld>
            <a:endParaRPr lang="en-AU"/>
          </a:p>
        </p:txBody>
      </p:sp>
    </p:spTree>
    <p:extLst>
      <p:ext uri="{BB962C8B-B14F-4D97-AF65-F5344CB8AC3E}">
        <p14:creationId xmlns:p14="http://schemas.microsoft.com/office/powerpoint/2010/main" val="30203499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Jess</a:t>
            </a:r>
          </a:p>
          <a:p>
            <a:r>
              <a:rPr lang="en-AU" dirty="0"/>
              <a:t>Warning re precedents</a:t>
            </a:r>
            <a:r>
              <a:rPr lang="en-AU" baseline="0" dirty="0"/>
              <a:t> – one size fits all often results in contracts that are not quite right for purpose. </a:t>
            </a:r>
          </a:p>
          <a:p>
            <a:pPr lvl="0"/>
            <a:r>
              <a:rPr lang="en-AU" sz="1200" b="1" kern="1200" dirty="0">
                <a:solidFill>
                  <a:schemeClr val="tx1"/>
                </a:solidFill>
                <a:effectLst/>
                <a:latin typeface="Arial" panose="020B0604020202020204" pitchFamily="34" charset="0"/>
                <a:ea typeface="+mn-ea"/>
                <a:cs typeface="Arial" panose="020B0604020202020204" pitchFamily="34" charset="0"/>
              </a:rPr>
              <a:t>E Services</a:t>
            </a:r>
          </a:p>
          <a:p>
            <a:pPr marL="171450" indent="-171450">
              <a:buFont typeface="Arial" panose="020B0604020202020204" pitchFamily="34" charset="0"/>
              <a:buChar char="•"/>
            </a:pPr>
            <a:r>
              <a:rPr lang="en-AU" sz="1200" b="0" i="0" kern="1200" dirty="0">
                <a:solidFill>
                  <a:schemeClr val="tx1"/>
                </a:solidFill>
                <a:effectLst/>
                <a:latin typeface="Arial" panose="020B0604020202020204" pitchFamily="34" charset="0"/>
                <a:ea typeface="+mn-ea"/>
                <a:cs typeface="Arial" panose="020B0604020202020204" pitchFamily="34" charset="0"/>
              </a:rPr>
              <a:t>The Victorian government maintains an </a:t>
            </a:r>
            <a:r>
              <a:rPr lang="en-AU" sz="1200" b="0" i="0" kern="1200" dirty="0" err="1">
                <a:solidFill>
                  <a:schemeClr val="tx1"/>
                </a:solidFill>
                <a:effectLst/>
                <a:latin typeface="Arial" panose="020B0604020202020204" pitchFamily="34" charset="0"/>
                <a:ea typeface="+mn-ea"/>
                <a:cs typeface="Arial" panose="020B0604020202020204" pitchFamily="34" charset="0"/>
              </a:rPr>
              <a:t>eServices</a:t>
            </a:r>
            <a:r>
              <a:rPr lang="en-AU" sz="1200" b="0" i="0" kern="1200" dirty="0">
                <a:solidFill>
                  <a:schemeClr val="tx1"/>
                </a:solidFill>
                <a:effectLst/>
                <a:latin typeface="Arial" panose="020B0604020202020204" pitchFamily="34" charset="0"/>
                <a:ea typeface="+mn-ea"/>
                <a:cs typeface="Arial" panose="020B0604020202020204" pitchFamily="34" charset="0"/>
              </a:rPr>
              <a:t> register, which provides suppliers with a way to respond to requests from Departments and Agencies for the provision of specified IT services.</a:t>
            </a:r>
            <a:endParaRPr lang="en-AU" sz="1200" b="1" i="1" kern="1200" dirty="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AU" sz="1200" b="0" i="0" kern="1200" dirty="0">
                <a:solidFill>
                  <a:schemeClr val="tx1"/>
                </a:solidFill>
                <a:effectLst/>
                <a:latin typeface="Arial" panose="020B0604020202020204" pitchFamily="34" charset="0"/>
                <a:ea typeface="+mn-ea"/>
                <a:cs typeface="Arial" panose="020B0604020202020204" pitchFamily="34" charset="0"/>
              </a:rPr>
              <a:t>If a supplier is engaged from the </a:t>
            </a:r>
            <a:r>
              <a:rPr lang="en-AU" sz="1200" b="0" i="0" kern="1200" dirty="0" err="1">
                <a:solidFill>
                  <a:schemeClr val="tx1"/>
                </a:solidFill>
                <a:effectLst/>
                <a:latin typeface="Arial" panose="020B0604020202020204" pitchFamily="34" charset="0"/>
                <a:ea typeface="+mn-ea"/>
                <a:cs typeface="Arial" panose="020B0604020202020204" pitchFamily="34" charset="0"/>
              </a:rPr>
              <a:t>eServices</a:t>
            </a:r>
            <a:r>
              <a:rPr lang="en-AU" sz="1200" b="0" i="0" kern="1200" dirty="0">
                <a:solidFill>
                  <a:schemeClr val="tx1"/>
                </a:solidFill>
                <a:effectLst/>
                <a:latin typeface="Arial" panose="020B0604020202020204" pitchFamily="34" charset="0"/>
                <a:ea typeface="+mn-ea"/>
                <a:cs typeface="Arial" panose="020B0604020202020204" pitchFamily="34" charset="0"/>
              </a:rPr>
              <a:t> register, the standard </a:t>
            </a:r>
            <a:r>
              <a:rPr lang="en-AU" sz="1200" b="0" i="0" kern="1200" dirty="0" err="1">
                <a:solidFill>
                  <a:schemeClr val="tx1"/>
                </a:solidFill>
                <a:effectLst/>
                <a:latin typeface="Arial" panose="020B0604020202020204" pitchFamily="34" charset="0"/>
                <a:ea typeface="+mn-ea"/>
                <a:cs typeface="Arial" panose="020B0604020202020204" pitchFamily="34" charset="0"/>
              </a:rPr>
              <a:t>eServices</a:t>
            </a:r>
            <a:r>
              <a:rPr lang="en-AU" sz="1200" b="0" i="0" kern="1200" dirty="0">
                <a:solidFill>
                  <a:schemeClr val="tx1"/>
                </a:solidFill>
                <a:effectLst/>
                <a:latin typeface="Arial" panose="020B0604020202020204" pitchFamily="34" charset="0"/>
                <a:ea typeface="+mn-ea"/>
                <a:cs typeface="Arial" panose="020B0604020202020204" pitchFamily="34" charset="0"/>
              </a:rPr>
              <a:t> contract must be used. </a:t>
            </a:r>
            <a:endParaRPr lang="en-AU" sz="1200" b="1" i="1" kern="1200" dirty="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AU" sz="1200" b="0" i="0" kern="1200" dirty="0">
                <a:solidFill>
                  <a:schemeClr val="tx1"/>
                </a:solidFill>
                <a:effectLst/>
                <a:latin typeface="Arial" panose="020B0604020202020204" pitchFamily="34" charset="0"/>
                <a:ea typeface="+mn-ea"/>
                <a:cs typeface="Arial" panose="020B0604020202020204" pitchFamily="34" charset="0"/>
              </a:rPr>
              <a:t>The </a:t>
            </a:r>
            <a:r>
              <a:rPr lang="en-AU" sz="1200" b="0" i="0" kern="1200" dirty="0" err="1">
                <a:solidFill>
                  <a:schemeClr val="tx1"/>
                </a:solidFill>
                <a:effectLst/>
                <a:latin typeface="Arial" panose="020B0604020202020204" pitchFamily="34" charset="0"/>
                <a:ea typeface="+mn-ea"/>
                <a:cs typeface="Arial" panose="020B0604020202020204" pitchFamily="34" charset="0"/>
              </a:rPr>
              <a:t>eServices</a:t>
            </a:r>
            <a:r>
              <a:rPr lang="en-AU" sz="1200" b="0" i="0" kern="1200" dirty="0">
                <a:solidFill>
                  <a:schemeClr val="tx1"/>
                </a:solidFill>
                <a:effectLst/>
                <a:latin typeface="Arial" panose="020B0604020202020204" pitchFamily="34" charset="0"/>
                <a:ea typeface="+mn-ea"/>
                <a:cs typeface="Arial" panose="020B0604020202020204" pitchFamily="34" charset="0"/>
              </a:rPr>
              <a:t> contract comprises a set of standard terms, which can't be amended, and a set of Contract Variables, which are amended to suit the particular procurement.</a:t>
            </a:r>
            <a:endParaRPr lang="en-AU" sz="1200" b="1" i="1" kern="1200" dirty="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AU" sz="1200" b="0" i="0" kern="1200" dirty="0">
                <a:solidFill>
                  <a:schemeClr val="tx1"/>
                </a:solidFill>
                <a:effectLst/>
                <a:latin typeface="Arial" panose="020B0604020202020204" pitchFamily="34" charset="0"/>
                <a:ea typeface="+mn-ea"/>
                <a:cs typeface="Arial" panose="020B0604020202020204" pitchFamily="34" charset="0"/>
              </a:rPr>
              <a:t>The </a:t>
            </a:r>
            <a:r>
              <a:rPr lang="en-AU" sz="1200" b="0" i="0" kern="1200" dirty="0" err="1">
                <a:solidFill>
                  <a:schemeClr val="tx1"/>
                </a:solidFill>
                <a:effectLst/>
                <a:latin typeface="Arial" panose="020B0604020202020204" pitchFamily="34" charset="0"/>
                <a:ea typeface="+mn-ea"/>
                <a:cs typeface="Arial" panose="020B0604020202020204" pitchFamily="34" charset="0"/>
              </a:rPr>
              <a:t>eServices</a:t>
            </a:r>
            <a:r>
              <a:rPr lang="en-AU" sz="1200" b="0" i="0" kern="1200" dirty="0">
                <a:solidFill>
                  <a:schemeClr val="tx1"/>
                </a:solidFill>
                <a:effectLst/>
                <a:latin typeface="Arial" panose="020B0604020202020204" pitchFamily="34" charset="0"/>
                <a:ea typeface="+mn-ea"/>
                <a:cs typeface="Arial" panose="020B0604020202020204" pitchFamily="34" charset="0"/>
              </a:rPr>
              <a:t> contract is available through the </a:t>
            </a:r>
            <a:r>
              <a:rPr lang="en-AU" sz="1200" b="0" i="0" kern="1200" dirty="0" err="1">
                <a:solidFill>
                  <a:schemeClr val="tx1"/>
                </a:solidFill>
                <a:effectLst/>
                <a:latin typeface="Arial" panose="020B0604020202020204" pitchFamily="34" charset="0"/>
                <a:ea typeface="+mn-ea"/>
                <a:cs typeface="Arial" panose="020B0604020202020204" pitchFamily="34" charset="0"/>
              </a:rPr>
              <a:t>VGPB</a:t>
            </a:r>
            <a:r>
              <a:rPr lang="en-AU" sz="1200" b="0" i="0" kern="1200" dirty="0">
                <a:solidFill>
                  <a:schemeClr val="tx1"/>
                </a:solidFill>
                <a:effectLst/>
                <a:latin typeface="Arial" panose="020B0604020202020204" pitchFamily="34" charset="0"/>
                <a:ea typeface="+mn-ea"/>
                <a:cs typeface="Arial" panose="020B0604020202020204" pitchFamily="34" charset="0"/>
              </a:rPr>
              <a:t> website.</a:t>
            </a:r>
            <a:endParaRPr lang="en-AU" sz="1200" b="1" i="1" kern="1200" dirty="0">
              <a:solidFill>
                <a:schemeClr val="tx1"/>
              </a:solidFill>
              <a:effectLst/>
              <a:latin typeface="Arial" panose="020B0604020202020204" pitchFamily="34" charset="0"/>
              <a:ea typeface="+mn-ea"/>
              <a:cs typeface="Arial" panose="020B0604020202020204" pitchFamily="34" charset="0"/>
            </a:endParaRPr>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37</a:t>
            </a:fld>
            <a:endParaRPr lang="en-AU"/>
          </a:p>
        </p:txBody>
      </p:sp>
    </p:spTree>
    <p:extLst>
      <p:ext uri="{BB962C8B-B14F-4D97-AF65-F5344CB8AC3E}">
        <p14:creationId xmlns:p14="http://schemas.microsoft.com/office/powerpoint/2010/main" val="104534208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Sophie</a:t>
            </a:r>
          </a:p>
        </p:txBody>
      </p:sp>
      <p:sp>
        <p:nvSpPr>
          <p:cNvPr id="4" name="Slide Number Placeholder 3"/>
          <p:cNvSpPr>
            <a:spLocks noGrp="1"/>
          </p:cNvSpPr>
          <p:nvPr>
            <p:ph type="sldNum" sz="quarter" idx="5"/>
          </p:nvPr>
        </p:nvSpPr>
        <p:spPr/>
        <p:txBody>
          <a:bodyPr/>
          <a:lstStyle/>
          <a:p>
            <a:fld id="{AE28296C-4477-4B64-858E-1BD9E628A665}" type="slidenum">
              <a:rPr lang="en-AU" smtClean="0"/>
              <a:t>38</a:t>
            </a:fld>
            <a:endParaRPr lang="en-AU"/>
          </a:p>
        </p:txBody>
      </p:sp>
    </p:spTree>
    <p:extLst>
      <p:ext uri="{BB962C8B-B14F-4D97-AF65-F5344CB8AC3E}">
        <p14:creationId xmlns:p14="http://schemas.microsoft.com/office/powerpoint/2010/main" val="7836466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Sophie</a:t>
            </a:r>
          </a:p>
        </p:txBody>
      </p:sp>
      <p:sp>
        <p:nvSpPr>
          <p:cNvPr id="4" name="Slide Number Placeholder 3"/>
          <p:cNvSpPr>
            <a:spLocks noGrp="1"/>
          </p:cNvSpPr>
          <p:nvPr>
            <p:ph type="sldNum" sz="quarter" idx="5"/>
          </p:nvPr>
        </p:nvSpPr>
        <p:spPr/>
        <p:txBody>
          <a:bodyPr/>
          <a:lstStyle/>
          <a:p>
            <a:fld id="{AE28296C-4477-4B64-858E-1BD9E628A665}" type="slidenum">
              <a:rPr lang="en-AU" smtClean="0"/>
              <a:t>39</a:t>
            </a:fld>
            <a:endParaRPr lang="en-AU"/>
          </a:p>
        </p:txBody>
      </p:sp>
    </p:spTree>
    <p:extLst>
      <p:ext uri="{BB962C8B-B14F-4D97-AF65-F5344CB8AC3E}">
        <p14:creationId xmlns:p14="http://schemas.microsoft.com/office/powerpoint/2010/main" val="3481439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Sophie</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4</a:t>
            </a:fld>
            <a:endParaRPr lang="en-AU"/>
          </a:p>
        </p:txBody>
      </p:sp>
    </p:spTree>
    <p:extLst>
      <p:ext uri="{BB962C8B-B14F-4D97-AF65-F5344CB8AC3E}">
        <p14:creationId xmlns:p14="http://schemas.microsoft.com/office/powerpoint/2010/main" val="6457201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Sophie</a:t>
            </a:r>
          </a:p>
        </p:txBody>
      </p:sp>
      <p:sp>
        <p:nvSpPr>
          <p:cNvPr id="4" name="Slide Number Placeholder 3"/>
          <p:cNvSpPr>
            <a:spLocks noGrp="1"/>
          </p:cNvSpPr>
          <p:nvPr>
            <p:ph type="sldNum" sz="quarter" idx="10"/>
          </p:nvPr>
        </p:nvSpPr>
        <p:spPr/>
        <p:txBody>
          <a:bodyPr/>
          <a:lstStyle/>
          <a:p>
            <a:fld id="{AE28296C-4477-4B64-858E-1BD9E628A665}" type="slidenum">
              <a:rPr lang="en-AU" smtClean="0"/>
              <a:t>40</a:t>
            </a:fld>
            <a:endParaRPr lang="en-AU"/>
          </a:p>
        </p:txBody>
      </p:sp>
    </p:spTree>
    <p:extLst>
      <p:ext uri="{BB962C8B-B14F-4D97-AF65-F5344CB8AC3E}">
        <p14:creationId xmlns:p14="http://schemas.microsoft.com/office/powerpoint/2010/main" val="41526507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AU" dirty="0"/>
              <a:t>Sophie</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AU" dirty="0"/>
              <a:t>A grant may be part of a wider grant program initiative with defined funding source(s) or may be an individual one-off funding for a specific purpose. Victoria’s </a:t>
            </a:r>
            <a:r>
              <a:rPr lang="en-AU" i="1" dirty="0"/>
              <a:t>Standing Directions 2018 </a:t>
            </a:r>
            <a:r>
              <a:rPr lang="en-AU" dirty="0"/>
              <a:t>under the </a:t>
            </a:r>
            <a:r>
              <a:rPr lang="en-AU" i="1" dirty="0"/>
              <a:t>Financial Management Act 1994</a:t>
            </a:r>
            <a:r>
              <a:rPr lang="en-AU" dirty="0"/>
              <a:t>, categorise grants as 'discretionary financial benefits' (paragraph 4.2.2). The portfolio minister or paying agency has discretion in determining whether an applicant receives funding – and conditions are imposed on the grant.</a:t>
            </a:r>
          </a:p>
          <a:p>
            <a:r>
              <a:rPr lang="en-US" sz="1200" kern="1200" dirty="0">
                <a:solidFill>
                  <a:schemeClr val="tx1"/>
                </a:solidFill>
                <a:effectLst/>
                <a:latin typeface="+mn-lt"/>
                <a:ea typeface="+mn-ea"/>
                <a:cs typeface="+mn-cs"/>
              </a:rPr>
              <a:t>There are three common approaches traditionally employed to disperse grants:</a:t>
            </a:r>
            <a:endParaRPr lang="en-AU" sz="1200" kern="1200" dirty="0">
              <a:solidFill>
                <a:schemeClr val="tx1"/>
              </a:solidFill>
              <a:effectLst/>
              <a:latin typeface="+mn-lt"/>
              <a:ea typeface="+mn-ea"/>
              <a:cs typeface="+mn-cs"/>
            </a:endParaRPr>
          </a:p>
          <a:p>
            <a:pPr marL="228600" lvl="0" indent="-228600">
              <a:buFont typeface="+mj-lt"/>
              <a:buAutoNum type="arabicPeriod"/>
            </a:pPr>
            <a:r>
              <a:rPr lang="en-US" sz="1200" kern="1200" dirty="0">
                <a:solidFill>
                  <a:schemeClr val="tx1"/>
                </a:solidFill>
                <a:effectLst/>
                <a:latin typeface="+mn-lt"/>
                <a:ea typeface="+mn-ea"/>
                <a:cs typeface="+mn-cs"/>
              </a:rPr>
              <a:t>competitive grants (open competition): applications are invited through a public request for applications. Selection is based on merit, with applications subject to an assessment process against pre-established assessment criteria. </a:t>
            </a:r>
            <a:endParaRPr lang="en-AU" dirty="0">
              <a:effectLst/>
            </a:endParaRPr>
          </a:p>
          <a:p>
            <a:pPr marL="228600" lvl="0" indent="-228600">
              <a:buFont typeface="+mj-lt"/>
              <a:buAutoNum type="arabicPeriod"/>
            </a:pPr>
            <a:r>
              <a:rPr lang="en-US" sz="1200" kern="1200" dirty="0">
                <a:solidFill>
                  <a:schemeClr val="tx1"/>
                </a:solidFill>
                <a:effectLst/>
                <a:latin typeface="+mn-lt"/>
                <a:ea typeface="+mn-ea"/>
                <a:cs typeface="+mn-cs"/>
              </a:rPr>
              <a:t>negotiated grants (invited): applications are invited from select entities. Selective grants may be subject to contestability requirements. Selection is made where the applicant can demonstrate his/her ability to adequately satisfy the pre-established requirements of the program. </a:t>
            </a:r>
            <a:endParaRPr lang="en-AU" dirty="0">
              <a:effectLst/>
            </a:endParaRPr>
          </a:p>
          <a:p>
            <a:pPr marL="228600" lvl="0" indent="-228600">
              <a:buFont typeface="+mj-lt"/>
              <a:buAutoNum type="arabicPeriod"/>
            </a:pPr>
            <a:r>
              <a:rPr lang="en-US" sz="1200" kern="1200" dirty="0">
                <a:solidFill>
                  <a:schemeClr val="tx1"/>
                </a:solidFill>
                <a:effectLst/>
                <a:latin typeface="+mn-lt"/>
                <a:ea typeface="+mn-ea"/>
                <a:cs typeface="+mn-cs"/>
              </a:rPr>
              <a:t>direct allocated grants (targeted): grants made direct to specific entities where the amount granted is often determined according to an agreed formula. </a:t>
            </a:r>
            <a:endParaRPr lang="en-AU" dirty="0">
              <a:effectLst/>
            </a:endParaRPr>
          </a:p>
          <a:p>
            <a:endParaRPr lang="en-AU" dirty="0"/>
          </a:p>
        </p:txBody>
      </p:sp>
      <p:sp>
        <p:nvSpPr>
          <p:cNvPr id="4" name="Slide Number Placeholder 3"/>
          <p:cNvSpPr>
            <a:spLocks noGrp="1"/>
          </p:cNvSpPr>
          <p:nvPr>
            <p:ph type="sldNum" sz="quarter" idx="10"/>
          </p:nvPr>
        </p:nvSpPr>
        <p:spPr/>
        <p:txBody>
          <a:bodyPr/>
          <a:lstStyle/>
          <a:p>
            <a:fld id="{D0EA0E40-B748-4359-A03C-1806B3097D5B}" type="slidenum">
              <a:rPr lang="en-AU" altLang="en-US" smtClean="0"/>
              <a:pPr/>
              <a:t>41</a:t>
            </a:fld>
            <a:endParaRPr lang="en-AU" altLang="en-US" dirty="0"/>
          </a:p>
        </p:txBody>
      </p:sp>
    </p:spTree>
    <p:extLst>
      <p:ext uri="{BB962C8B-B14F-4D97-AF65-F5344CB8AC3E}">
        <p14:creationId xmlns:p14="http://schemas.microsoft.com/office/powerpoint/2010/main" val="49397200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Arial"/>
                <a:cs typeface="Arial"/>
              </a:rPr>
              <a:t>Sophie</a:t>
            </a:r>
          </a:p>
          <a:p>
            <a:r>
              <a:rPr lang="en-AU" sz="1200" b="1" kern="1200" dirty="0">
                <a:solidFill>
                  <a:schemeClr val="tx1"/>
                </a:solidFill>
                <a:effectLst/>
                <a:latin typeface="Arial"/>
                <a:cs typeface="Arial"/>
              </a:rPr>
              <a:t>What isn’t a Grant?</a:t>
            </a:r>
            <a:endParaRPr lang="en-AU" sz="1200" kern="1200" dirty="0">
              <a:solidFill>
                <a:schemeClr val="tx1"/>
              </a:solidFill>
              <a:effectLst/>
              <a:latin typeface="Arial"/>
              <a:cs typeface="Arial"/>
            </a:endParaRPr>
          </a:p>
          <a:p>
            <a:r>
              <a:rPr lang="en-AU" sz="1200" kern="1200" dirty="0">
                <a:solidFill>
                  <a:schemeClr val="tx1"/>
                </a:solidFill>
                <a:effectLst/>
                <a:latin typeface="Arial"/>
                <a:cs typeface="Arial"/>
              </a:rPr>
              <a:t>The following are not discretionary grants.  </a:t>
            </a: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donations </a:t>
            </a:r>
            <a:endParaRPr lang="en-AU" dirty="0">
              <a:effectLst/>
            </a:endParaRP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prizes/awards (including retrospective recognition of activities/achievements)</a:t>
            </a:r>
            <a:endParaRPr lang="en-AU" dirty="0">
              <a:effectLst/>
            </a:endParaRP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sponsorships aimed at public promotion of the government, its agencies or programs – or sponsorships associated solely with the purchase of advertising or brand promotion</a:t>
            </a:r>
            <a:r>
              <a:rPr lang="en-AU" sz="1200" dirty="0">
                <a:effectLst/>
              </a:rPr>
              <a:t> </a:t>
            </a:r>
            <a:r>
              <a:rPr lang="en-AU" sz="1200" kern="1200" dirty="0">
                <a:solidFill>
                  <a:schemeClr val="tx1"/>
                </a:solidFill>
                <a:effectLst/>
                <a:latin typeface="Arial" panose="020B0604020202020204" pitchFamily="34" charset="0"/>
                <a:ea typeface="+mn-ea"/>
                <a:cs typeface="Arial" panose="020B0604020202020204" pitchFamily="34" charset="0"/>
              </a:rPr>
              <a:t> </a:t>
            </a:r>
            <a:endParaRPr lang="en-AU" dirty="0">
              <a:effectLst/>
            </a:endParaRP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funding of an organisation, where the recipient is a single entity, funding is recurrent, essential to the organisation’s core operations and not contested (there is no application and assessment process and there are no program guidelines)</a:t>
            </a:r>
            <a:endParaRPr lang="en-AU" dirty="0">
              <a:effectLst/>
            </a:endParaRP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purchase of goods and services on commercial terms, which is also a procurement</a:t>
            </a:r>
            <a:r>
              <a:rPr lang="en-AU" sz="1200" dirty="0">
                <a:effectLst/>
              </a:rPr>
              <a:t> </a:t>
            </a:r>
            <a:endParaRPr lang="en-AU" dirty="0">
              <a:effectLst/>
            </a:endParaRPr>
          </a:p>
          <a:p>
            <a:pPr marL="171450" lvl="0" indent="-171450">
              <a:buFont typeface="Arial" panose="020B0604020202020204" pitchFamily="34" charset="0"/>
              <a:buChar char="•"/>
            </a:pPr>
            <a:r>
              <a:rPr lang="en-AU" sz="1200" kern="1200" dirty="0">
                <a:solidFill>
                  <a:schemeClr val="tx1"/>
                </a:solidFill>
                <a:effectLst/>
                <a:latin typeface="Arial" panose="020B0604020202020204" pitchFamily="34" charset="0"/>
                <a:ea typeface="+mn-ea"/>
                <a:cs typeface="Arial" panose="020B0604020202020204" pitchFamily="34" charset="0"/>
              </a:rPr>
              <a:t>non-contested transfer of funds to a government entity for the delivery of services or a project. These transfers can be facilitated by a memorandum of understanding or funding agreement between departments or other government entities</a:t>
            </a:r>
            <a:r>
              <a:rPr lang="en-AU" sz="1200" dirty="0">
                <a:effectLst/>
              </a:rPr>
              <a:t> </a:t>
            </a:r>
            <a:r>
              <a:rPr lang="en-AU" sz="1200" kern="1200" dirty="0">
                <a:solidFill>
                  <a:schemeClr val="tx1"/>
                </a:solidFill>
                <a:effectLst/>
                <a:latin typeface="Arial" panose="020B0604020202020204" pitchFamily="34" charset="0"/>
                <a:ea typeface="+mn-ea"/>
                <a:cs typeface="Arial" panose="020B0604020202020204" pitchFamily="34" charset="0"/>
              </a:rPr>
              <a:t> </a:t>
            </a:r>
            <a:endParaRPr lang="en-AU" dirty="0">
              <a:effectLst/>
            </a:endParaRPr>
          </a:p>
          <a:p>
            <a:endParaRPr lang="en-AU" dirty="0"/>
          </a:p>
          <a:p>
            <a:endParaRPr lang="en-AU" dirty="0"/>
          </a:p>
        </p:txBody>
      </p:sp>
      <p:sp>
        <p:nvSpPr>
          <p:cNvPr id="4" name="Slide Number Placeholder 3"/>
          <p:cNvSpPr>
            <a:spLocks noGrp="1"/>
          </p:cNvSpPr>
          <p:nvPr>
            <p:ph type="sldNum" sz="quarter" idx="10"/>
          </p:nvPr>
        </p:nvSpPr>
        <p:spPr/>
        <p:txBody>
          <a:bodyPr/>
          <a:lstStyle/>
          <a:p>
            <a:fld id="{D0EA0E40-B748-4359-A03C-1806B3097D5B}" type="slidenum">
              <a:rPr lang="en-AU" altLang="en-US" smtClean="0"/>
              <a:pPr/>
              <a:t>42</a:t>
            </a:fld>
            <a:endParaRPr lang="en-AU" altLang="en-US"/>
          </a:p>
        </p:txBody>
      </p:sp>
    </p:spTree>
    <p:extLst>
      <p:ext uri="{BB962C8B-B14F-4D97-AF65-F5344CB8AC3E}">
        <p14:creationId xmlns:p14="http://schemas.microsoft.com/office/powerpoint/2010/main" val="347564446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Arial"/>
                <a:cs typeface="Arial"/>
              </a:rPr>
              <a:t>Sophie</a:t>
            </a:r>
          </a:p>
          <a:p>
            <a:r>
              <a:rPr lang="en-AU" sz="1200" kern="1200" dirty="0">
                <a:solidFill>
                  <a:schemeClr val="tx1"/>
                </a:solidFill>
                <a:effectLst/>
                <a:latin typeface="Arial"/>
                <a:cs typeface="Arial"/>
              </a:rPr>
              <a:t>The Standing Directions are issued by the Minister for Finance (the Assistant Treasurer) under section 8 of the </a:t>
            </a:r>
            <a:r>
              <a:rPr lang="en-AU" sz="1200" i="1" kern="1200" dirty="0">
                <a:solidFill>
                  <a:schemeClr val="tx1"/>
                </a:solidFill>
                <a:effectLst/>
                <a:latin typeface="Arial"/>
                <a:cs typeface="Arial"/>
              </a:rPr>
              <a:t>FMA</a:t>
            </a:r>
            <a:r>
              <a:rPr lang="en-AU" sz="1200" kern="1200" dirty="0">
                <a:solidFill>
                  <a:schemeClr val="tx1"/>
                </a:solidFill>
                <a:effectLst/>
                <a:latin typeface="Arial"/>
                <a:cs typeface="Arial"/>
              </a:rPr>
              <a:t>. They specify public sector agency responsibilities to achieve a high standard of public financial management and accountability.</a:t>
            </a:r>
          </a:p>
          <a:p>
            <a:r>
              <a:rPr lang="en-AU" sz="1200" kern="1200" dirty="0">
                <a:solidFill>
                  <a:schemeClr val="tx1"/>
                </a:solidFill>
                <a:effectLst/>
                <a:latin typeface="Arial" panose="020B0604020202020204" pitchFamily="34" charset="0"/>
                <a:ea typeface="+mn-ea"/>
                <a:cs typeface="Arial" panose="020B0604020202020204" pitchFamily="34" charset="0"/>
              </a:rPr>
              <a:t>Under these Standing Directions must:</a:t>
            </a:r>
          </a:p>
          <a:p>
            <a:pPr marL="171450" indent="-171450">
              <a:buFont typeface="Arial" panose="020B0604020202020204" pitchFamily="34" charset="0"/>
              <a:buChar char="•"/>
            </a:pPr>
            <a:r>
              <a:rPr lang="en-AU" sz="1200" b="1" kern="1200" dirty="0">
                <a:solidFill>
                  <a:schemeClr val="tx1"/>
                </a:solidFill>
                <a:effectLst/>
                <a:latin typeface="Arial" panose="020B0604020202020204" pitchFamily="34" charset="0"/>
                <a:ea typeface="+mn-ea"/>
                <a:cs typeface="Arial" panose="020B0604020202020204" pitchFamily="34" charset="0"/>
              </a:rPr>
              <a:t>apply the Government’s Investment principles for discretionary grants </a:t>
            </a:r>
            <a:br>
              <a:rPr lang="en-AU" sz="1200" b="1" kern="1200" dirty="0">
                <a:solidFill>
                  <a:schemeClr val="tx1"/>
                </a:solidFill>
                <a:effectLst/>
                <a:latin typeface="Arial" panose="020B0604020202020204" pitchFamily="34" charset="0"/>
                <a:ea typeface="+mn-ea"/>
                <a:cs typeface="Arial" panose="020B0604020202020204" pitchFamily="34" charset="0"/>
              </a:rPr>
            </a:br>
            <a:r>
              <a:rPr lang="en-AU" sz="1200" kern="1200" dirty="0">
                <a:solidFill>
                  <a:schemeClr val="tx1"/>
                </a:solidFill>
                <a:effectLst/>
                <a:latin typeface="Arial" panose="020B0604020202020204" pitchFamily="34" charset="0"/>
                <a:ea typeface="+mn-ea"/>
                <a:cs typeface="Arial" panose="020B0604020202020204" pitchFamily="34" charset="0"/>
              </a:rPr>
              <a:t>The Investment principles for discretionary grants as endorsed by the Victorian government guide the development of grant programs</a:t>
            </a:r>
            <a:r>
              <a:rPr lang="en-AU" sz="900" kern="1200" dirty="0">
                <a:solidFill>
                  <a:schemeClr val="tx1"/>
                </a:solidFill>
                <a:effectLst/>
                <a:latin typeface="Arial" panose="020B0604020202020204" pitchFamily="34" charset="0"/>
                <a:ea typeface="+mn-ea"/>
                <a:cs typeface="Arial" panose="020B0604020202020204" pitchFamily="34" charset="0"/>
              </a:rPr>
              <a:t> </a:t>
            </a:r>
            <a:r>
              <a:rPr lang="en-AU" sz="1200" kern="1200" dirty="0">
                <a:solidFill>
                  <a:schemeClr val="tx1"/>
                </a:solidFill>
                <a:effectLst/>
                <a:latin typeface="Arial" panose="020B0604020202020204" pitchFamily="34" charset="0"/>
                <a:ea typeface="+mn-ea"/>
                <a:cs typeface="Arial" panose="020B0604020202020204" pitchFamily="34" charset="0"/>
              </a:rPr>
              <a:t>.</a:t>
            </a:r>
          </a:p>
          <a:p>
            <a:pPr marL="171450" indent="-171450">
              <a:buFont typeface="Arial" panose="020B0604020202020204" pitchFamily="34" charset="0"/>
              <a:buChar char="•"/>
            </a:pPr>
            <a:r>
              <a:rPr lang="en-AU" sz="1200" b="1" kern="1200" dirty="0">
                <a:solidFill>
                  <a:schemeClr val="tx1"/>
                </a:solidFill>
                <a:effectLst/>
                <a:latin typeface="Arial" panose="020B0604020202020204" pitchFamily="34" charset="0"/>
                <a:ea typeface="+mn-ea"/>
                <a:cs typeface="Arial" panose="020B0604020202020204" pitchFamily="34" charset="0"/>
              </a:rPr>
              <a:t>ensure that value for money outcomes are maximised</a:t>
            </a:r>
            <a:br>
              <a:rPr lang="en-AU" sz="1200" b="1" kern="1200" dirty="0">
                <a:solidFill>
                  <a:schemeClr val="tx1"/>
                </a:solidFill>
                <a:effectLst/>
                <a:latin typeface="Arial" panose="020B0604020202020204" pitchFamily="34" charset="0"/>
                <a:ea typeface="+mn-ea"/>
                <a:cs typeface="Arial" panose="020B0604020202020204" pitchFamily="34" charset="0"/>
              </a:rPr>
            </a:br>
            <a:r>
              <a:rPr lang="en-AU" sz="1200" kern="1200" dirty="0">
                <a:solidFill>
                  <a:schemeClr val="tx1"/>
                </a:solidFill>
                <a:effectLst/>
                <a:latin typeface="Arial" panose="020B0604020202020204" pitchFamily="34" charset="0"/>
                <a:ea typeface="+mn-ea"/>
                <a:cs typeface="Arial" panose="020B0604020202020204" pitchFamily="34" charset="0"/>
              </a:rPr>
              <a:t>This means making a balanced judgement of a range of financial and non-financial factors, taking into account the mix of quality, cost and resources; fitness for purpose; total cost of ownership; and risk.</a:t>
            </a:r>
          </a:p>
          <a:p>
            <a:pPr marL="171450" lvl="0" indent="-171450">
              <a:buFont typeface="Arial" panose="020B0604020202020204" pitchFamily="34" charset="0"/>
              <a:buChar char="•"/>
            </a:pPr>
            <a:r>
              <a:rPr lang="en-AU" sz="1200" b="1" kern="1200" dirty="0">
                <a:solidFill>
                  <a:schemeClr val="tx1"/>
                </a:solidFill>
                <a:effectLst/>
                <a:latin typeface="Arial"/>
                <a:cs typeface="Arial"/>
              </a:rPr>
              <a:t>establish effective and efficient administrative controls.</a:t>
            </a:r>
            <a:br>
              <a:rPr lang="en-AU" sz="1200" b="1" kern="1200" dirty="0">
                <a:effectLst/>
                <a:latin typeface="Arial" panose="020B0604020202020204" pitchFamily="34" charset="0"/>
                <a:cs typeface="Arial" panose="020B0604020202020204" pitchFamily="34" charset="0"/>
              </a:rPr>
            </a:br>
            <a:r>
              <a:rPr lang="en-AU" sz="1200" kern="1200" dirty="0">
                <a:solidFill>
                  <a:schemeClr val="tx1"/>
                </a:solidFill>
                <a:effectLst/>
                <a:latin typeface="Arial"/>
                <a:cs typeface="Arial"/>
              </a:rPr>
              <a:t>This means establishing a set of requirements that delivery appropriate level of financial management accountability, governance and compliance, having regard to the nature of the entities in question, including size, risk profile, and the financial risk that they pose to the State.</a:t>
            </a:r>
          </a:p>
          <a:p>
            <a:pPr marL="171450" indent="-171450">
              <a:buFont typeface="Arial" panose="020B0604020202020204" pitchFamily="34" charset="0"/>
              <a:buChar char="•"/>
            </a:pPr>
            <a:r>
              <a:rPr lang="en-AU" sz="1200" b="1" kern="1200" dirty="0">
                <a:solidFill>
                  <a:schemeClr val="tx1"/>
                </a:solidFill>
                <a:effectLst/>
                <a:latin typeface="Arial"/>
                <a:cs typeface="Arial"/>
              </a:rPr>
              <a:t>apply the</a:t>
            </a:r>
            <a:r>
              <a:rPr lang="en-AU" sz="1200" b="1" i="1" kern="1200" dirty="0">
                <a:solidFill>
                  <a:schemeClr val="tx1"/>
                </a:solidFill>
                <a:effectLst/>
                <a:latin typeface="Arial"/>
                <a:cs typeface="Arial"/>
              </a:rPr>
              <a:t> Victorian Government Sponsorship Policy</a:t>
            </a:r>
          </a:p>
          <a:p>
            <a:r>
              <a:rPr lang="en-AU" sz="1200" kern="1200" dirty="0">
                <a:solidFill>
                  <a:schemeClr val="tx1"/>
                </a:solidFill>
                <a:effectLst/>
                <a:latin typeface="Arial"/>
                <a:cs typeface="Arial"/>
              </a:rPr>
              <a:t>Whole of Victorian Government Policies and other legislative policies and processes may apply to discretionary Grants..  Grant Agreements needs to reflect these requirements and obligations. </a:t>
            </a:r>
          </a:p>
          <a:p>
            <a:r>
              <a:rPr lang="en-AU" sz="1200" kern="1200" dirty="0">
                <a:solidFill>
                  <a:schemeClr val="tx1"/>
                </a:solidFill>
                <a:effectLst/>
                <a:latin typeface="Arial"/>
                <a:cs typeface="Arial"/>
              </a:rPr>
              <a:t>In addition deps/agencies may set its own policies with regards to grants</a:t>
            </a:r>
            <a:r>
              <a:rPr lang="en-AU" sz="1200" kern="1200" baseline="0" dirty="0">
                <a:solidFill>
                  <a:schemeClr val="tx1"/>
                </a:solidFill>
                <a:effectLst/>
                <a:latin typeface="Arial"/>
                <a:cs typeface="Arial"/>
              </a:rPr>
              <a:t> and funding </a:t>
            </a:r>
          </a:p>
          <a:p>
            <a:pPr marL="0" indent="0">
              <a:buNone/>
            </a:pPr>
            <a:r>
              <a:rPr lang="en-US" b="1" dirty="0"/>
              <a:t>Vic Government policies: </a:t>
            </a:r>
          </a:p>
          <a:p>
            <a:r>
              <a:rPr lang="en-US" sz="1200" dirty="0">
                <a:hlinkClick r:id="rId3"/>
              </a:rPr>
              <a:t>Local Jobs First</a:t>
            </a:r>
            <a:endParaRPr lang="en-US" sz="1200" dirty="0"/>
          </a:p>
          <a:p>
            <a:r>
              <a:rPr lang="en-US" sz="1200" dirty="0">
                <a:hlinkClick r:id="rId4"/>
              </a:rPr>
              <a:t>Fair Jobs Code </a:t>
            </a:r>
            <a:endParaRPr lang="en-US" sz="1200" dirty="0"/>
          </a:p>
          <a:p>
            <a:r>
              <a:rPr lang="en-US" sz="1200" dirty="0">
                <a:hlinkClick r:id="rId5"/>
              </a:rPr>
              <a:t>Funding Services to Children</a:t>
            </a:r>
            <a:endParaRPr lang="en-US" sz="1200" dirty="0"/>
          </a:p>
          <a:p>
            <a:r>
              <a:rPr lang="en-US" sz="1200" dirty="0">
                <a:hlinkClick r:id="rId6"/>
              </a:rPr>
              <a:t>Sponsorship Policy &amp; Guidelines </a:t>
            </a:r>
            <a:endParaRPr lang="en-US" sz="1200" dirty="0"/>
          </a:p>
          <a:p>
            <a:pPr marL="0" indent="0">
              <a:buNone/>
            </a:pPr>
            <a:r>
              <a:rPr lang="en-US" b="1" dirty="0"/>
              <a:t>Department / agency specific policies: </a:t>
            </a:r>
          </a:p>
          <a:p>
            <a:pPr marL="0" indent="0">
              <a:buNone/>
            </a:pPr>
            <a:r>
              <a:rPr lang="en-US" sz="1200" dirty="0"/>
              <a:t>i.e. VicHealth </a:t>
            </a:r>
            <a:r>
              <a:rPr lang="en-AU" sz="1200" dirty="0">
                <a:hlinkClick r:id="rId7"/>
              </a:rPr>
              <a:t>Harmful industry relationship funding and procurement policy</a:t>
            </a:r>
            <a:endParaRPr lang="en-US" sz="1000" b="1" dirty="0"/>
          </a:p>
          <a:p>
            <a:pPr marL="171450" indent="-171450">
              <a:buFont typeface="Arial" panose="020B0604020202020204" pitchFamily="34" charset="0"/>
              <a:buChar char="•"/>
            </a:pPr>
            <a:endParaRPr lang="en-AU" b="1" dirty="0"/>
          </a:p>
        </p:txBody>
      </p:sp>
      <p:sp>
        <p:nvSpPr>
          <p:cNvPr id="4" name="Slide Number Placeholder 3"/>
          <p:cNvSpPr>
            <a:spLocks noGrp="1"/>
          </p:cNvSpPr>
          <p:nvPr>
            <p:ph type="sldNum" sz="quarter" idx="10"/>
          </p:nvPr>
        </p:nvSpPr>
        <p:spPr/>
        <p:txBody>
          <a:bodyPr/>
          <a:lstStyle/>
          <a:p>
            <a:fld id="{D0EA0E40-B748-4359-A03C-1806B3097D5B}" type="slidenum">
              <a:rPr lang="en-AU" altLang="en-US" smtClean="0"/>
              <a:pPr/>
              <a:t>43</a:t>
            </a:fld>
            <a:endParaRPr lang="en-AU" altLang="en-US" dirty="0"/>
          </a:p>
        </p:txBody>
      </p:sp>
    </p:spTree>
    <p:extLst>
      <p:ext uri="{BB962C8B-B14F-4D97-AF65-F5344CB8AC3E}">
        <p14:creationId xmlns:p14="http://schemas.microsoft.com/office/powerpoint/2010/main" val="316202642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Sophie</a:t>
            </a:r>
          </a:p>
          <a:p>
            <a:r>
              <a:rPr lang="en-AU" dirty="0"/>
              <a:t>Documents are to probity what location is to real estate agents.</a:t>
            </a:r>
          </a:p>
          <a:p>
            <a:r>
              <a:rPr lang="en-AU" dirty="0"/>
              <a:t>Being able to show evidence of the criteria processes helps</a:t>
            </a:r>
            <a:r>
              <a:rPr lang="en-AU" baseline="0" dirty="0"/>
              <a:t> to ensure probity in grant allocation.  Be able to demonstrate </a:t>
            </a:r>
            <a:r>
              <a:rPr lang="en-AU" dirty="0"/>
              <a:t>the criteria for</a:t>
            </a:r>
            <a:r>
              <a:rPr lang="en-AU" baseline="0" dirty="0"/>
              <a:t> grant allocation, how the process/rules have been applied , how confidential information will and has been handled, how and who has made the decisions to award a grant</a:t>
            </a:r>
            <a:endParaRPr lang="en-AU" dirty="0"/>
          </a:p>
        </p:txBody>
      </p:sp>
      <p:sp>
        <p:nvSpPr>
          <p:cNvPr id="4" name="Slide Number Placeholder 3"/>
          <p:cNvSpPr>
            <a:spLocks noGrp="1"/>
          </p:cNvSpPr>
          <p:nvPr>
            <p:ph type="sldNum" sz="quarter" idx="10"/>
          </p:nvPr>
        </p:nvSpPr>
        <p:spPr/>
        <p:txBody>
          <a:bodyPr/>
          <a:lstStyle/>
          <a:p>
            <a:fld id="{D0EA0E40-B748-4359-A03C-1806B3097D5B}" type="slidenum">
              <a:rPr lang="en-AU" altLang="en-US" smtClean="0"/>
              <a:pPr/>
              <a:t>44</a:t>
            </a:fld>
            <a:endParaRPr lang="en-AU" altLang="en-US" dirty="0"/>
          </a:p>
        </p:txBody>
      </p:sp>
    </p:spTree>
    <p:extLst>
      <p:ext uri="{BB962C8B-B14F-4D97-AF65-F5344CB8AC3E}">
        <p14:creationId xmlns:p14="http://schemas.microsoft.com/office/powerpoint/2010/main" val="18800623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Sophie</a:t>
            </a:r>
          </a:p>
        </p:txBody>
      </p:sp>
      <p:sp>
        <p:nvSpPr>
          <p:cNvPr id="4" name="Slide Number Placeholder 3"/>
          <p:cNvSpPr>
            <a:spLocks noGrp="1"/>
          </p:cNvSpPr>
          <p:nvPr>
            <p:ph type="sldNum" sz="quarter" idx="5"/>
          </p:nvPr>
        </p:nvSpPr>
        <p:spPr/>
        <p:txBody>
          <a:bodyPr/>
          <a:lstStyle/>
          <a:p>
            <a:fld id="{AE28296C-4477-4B64-858E-1BD9E628A665}" type="slidenum">
              <a:rPr lang="en-AU" smtClean="0"/>
              <a:t>45</a:t>
            </a:fld>
            <a:endParaRPr lang="en-AU"/>
          </a:p>
        </p:txBody>
      </p:sp>
    </p:spTree>
    <p:extLst>
      <p:ext uri="{BB962C8B-B14F-4D97-AF65-F5344CB8AC3E}">
        <p14:creationId xmlns:p14="http://schemas.microsoft.com/office/powerpoint/2010/main" val="394576714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i="1" kern="1200" dirty="0">
                <a:solidFill>
                  <a:schemeClr val="tx1"/>
                </a:solidFill>
                <a:effectLst/>
                <a:latin typeface="+mn-lt"/>
                <a:ea typeface="+mn-ea"/>
                <a:cs typeface="+mn-cs"/>
              </a:rPr>
              <a:t>Sophie</a:t>
            </a:r>
          </a:p>
          <a:p>
            <a:r>
              <a:rPr lang="en-AU" sz="1200" i="1" kern="1200" dirty="0">
                <a:solidFill>
                  <a:schemeClr val="tx1"/>
                </a:solidFill>
                <a:effectLst/>
                <a:latin typeface="+mn-lt"/>
                <a:ea typeface="+mn-ea"/>
                <a:cs typeface="+mn-cs"/>
              </a:rPr>
              <a:t>Privacy</a:t>
            </a:r>
            <a:r>
              <a:rPr lang="en-AU" sz="1200" kern="1200" dirty="0">
                <a:solidFill>
                  <a:schemeClr val="tx1"/>
                </a:solidFill>
                <a:effectLst/>
                <a:latin typeface="+mn-lt"/>
                <a:ea typeface="+mn-ea"/>
                <a:cs typeface="+mn-cs"/>
              </a:rPr>
              <a:t>.  The Department or Agency will have obligations in relation to personal information, in accordance with the Information Privacy Principles, Health Privacy Principles and any applicable Code of Practice (as defined in the </a:t>
            </a:r>
            <a:r>
              <a:rPr lang="en-AU" sz="1200" i="1" kern="1200" dirty="0">
                <a:solidFill>
                  <a:schemeClr val="tx1"/>
                </a:solidFill>
                <a:effectLst/>
                <a:latin typeface="+mn-lt"/>
                <a:ea typeface="+mn-ea"/>
                <a:cs typeface="+mn-cs"/>
              </a:rPr>
              <a:t>Privacy and Data Protection Act 2014 </a:t>
            </a:r>
            <a:r>
              <a:rPr lang="en-AU" sz="1200" kern="1200" dirty="0">
                <a:solidFill>
                  <a:schemeClr val="tx1"/>
                </a:solidFill>
                <a:effectLst/>
                <a:latin typeface="+mn-lt"/>
                <a:ea typeface="+mn-ea"/>
                <a:cs typeface="+mn-cs"/>
              </a:rPr>
              <a:t>and the </a:t>
            </a:r>
            <a:r>
              <a:rPr lang="en-AU" sz="1200" i="1" kern="1200" dirty="0">
                <a:solidFill>
                  <a:schemeClr val="tx1"/>
                </a:solidFill>
                <a:effectLst/>
                <a:latin typeface="+mn-lt"/>
                <a:ea typeface="+mn-ea"/>
                <a:cs typeface="+mn-cs"/>
              </a:rPr>
              <a:t>Health Records Act 2001</a:t>
            </a:r>
            <a:r>
              <a:rPr lang="en-AU" sz="1200" kern="1200" dirty="0">
                <a:solidFill>
                  <a:schemeClr val="tx1"/>
                </a:solidFill>
                <a:effectLst/>
                <a:latin typeface="+mn-lt"/>
                <a:ea typeface="+mn-ea"/>
                <a:cs typeface="+mn-cs"/>
              </a:rPr>
              <a:t>).  Suppliers are required to acknowledge that they may too have such privacy obligations.</a:t>
            </a:r>
          </a:p>
          <a:p>
            <a:endParaRPr lang="en-AU" sz="1200" kern="1200" dirty="0">
              <a:solidFill>
                <a:schemeClr val="tx1"/>
              </a:solidFill>
              <a:effectLst/>
              <a:latin typeface="+mn-lt"/>
              <a:ea typeface="+mn-ea"/>
              <a:cs typeface="+mn-cs"/>
            </a:endParaRPr>
          </a:p>
          <a:p>
            <a:r>
              <a:rPr lang="en-AU" sz="1200" i="1" kern="1200" dirty="0">
                <a:solidFill>
                  <a:schemeClr val="tx1"/>
                </a:solidFill>
                <a:effectLst/>
                <a:latin typeface="+mn-lt"/>
                <a:ea typeface="+mn-ea"/>
                <a:cs typeface="+mn-cs"/>
              </a:rPr>
              <a:t>Protective Data Security Standards</a:t>
            </a:r>
            <a:r>
              <a:rPr lang="en-AU" sz="1200" kern="1200" dirty="0">
                <a:solidFill>
                  <a:schemeClr val="tx1"/>
                </a:solidFill>
                <a:effectLst/>
                <a:latin typeface="+mn-lt"/>
                <a:ea typeface="+mn-ea"/>
                <a:cs typeface="+mn-cs"/>
              </a:rPr>
              <a:t>.  A Department or Agency will be bound by Protective Data Security Standards (made under the </a:t>
            </a:r>
            <a:r>
              <a:rPr lang="en-AU" sz="1200" i="1" kern="1200" dirty="0">
                <a:solidFill>
                  <a:schemeClr val="tx1"/>
                </a:solidFill>
                <a:effectLst/>
                <a:latin typeface="+mn-lt"/>
                <a:ea typeface="+mn-ea"/>
                <a:cs typeface="+mn-cs"/>
              </a:rPr>
              <a:t>Privacy and Data Protection Act 2014</a:t>
            </a:r>
            <a:r>
              <a:rPr lang="en-AU" sz="1200" kern="1200" dirty="0">
                <a:solidFill>
                  <a:schemeClr val="tx1"/>
                </a:solidFill>
                <a:effectLst/>
                <a:latin typeface="+mn-lt"/>
                <a:ea typeface="+mn-ea"/>
                <a:cs typeface="+mn-cs"/>
              </a:rPr>
              <a:t>).  Suppliers are required to acknowledge that they will not do any act or engage in any practice that contravenes a Protective Data Security Standard or would give rise to contravention of a Protective Data Security Standard by the Department or Agency.</a:t>
            </a:r>
          </a:p>
          <a:p>
            <a:endParaRPr lang="en-AU" sz="1200" kern="1200" dirty="0">
              <a:solidFill>
                <a:schemeClr val="tx1"/>
              </a:solidFill>
              <a:effectLst/>
              <a:latin typeface="+mn-lt"/>
              <a:ea typeface="+mn-ea"/>
              <a:cs typeface="+mn-cs"/>
            </a:endParaRPr>
          </a:p>
          <a:p>
            <a:r>
              <a:rPr lang="en-AU" sz="1200" i="1" kern="1200" dirty="0">
                <a:solidFill>
                  <a:schemeClr val="tx1"/>
                </a:solidFill>
                <a:effectLst/>
                <a:latin typeface="+mn-lt"/>
                <a:ea typeface="+mn-ea"/>
                <a:cs typeface="+mn-cs"/>
              </a:rPr>
              <a:t>Public Accountability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Departments and agencies have obligations under various acts such as the </a:t>
            </a:r>
            <a:r>
              <a:rPr lang="en-US" i="1" dirty="0"/>
              <a:t>Financial Management Act 1994 </a:t>
            </a:r>
            <a:r>
              <a:rPr lang="en-US" dirty="0"/>
              <a:t>and the </a:t>
            </a:r>
            <a:r>
              <a:rPr lang="en-US" i="1" dirty="0"/>
              <a:t>Audit Act 1994</a:t>
            </a:r>
            <a:r>
              <a:rPr lang="en-US" i="1" baseline="0" dirty="0"/>
              <a:t> and  have </a:t>
            </a:r>
            <a:r>
              <a:rPr lang="en-US" sz="1200" dirty="0"/>
              <a:t>wide reporting and disclosure requirements, which may require the terms of a contract be disclosed.</a:t>
            </a:r>
            <a:r>
              <a:rPr lang="en-US" sz="1200" baseline="0" dirty="0"/>
              <a:t>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AU" sz="1200" i="1" kern="1200" dirty="0">
                <a:solidFill>
                  <a:schemeClr val="tx1"/>
                </a:solidFill>
                <a:effectLst/>
                <a:latin typeface="+mn-lt"/>
                <a:ea typeface="+mn-ea"/>
                <a:cs typeface="+mn-cs"/>
              </a:rPr>
              <a:t>Termination for convenience by State. </a:t>
            </a:r>
            <a:r>
              <a:rPr lang="en-AU" sz="1200" kern="1200" dirty="0">
                <a:solidFill>
                  <a:schemeClr val="tx1"/>
                </a:solidFill>
                <a:effectLst/>
                <a:latin typeface="+mn-lt"/>
                <a:ea typeface="+mn-ea"/>
                <a:cs typeface="+mn-cs"/>
              </a:rPr>
              <a:t>Changes in government policy may result in the need to terminate a contract.  As such, a clause allowing the Department or Agency to terminate a contract without cause may be included.  Such clauses usually provide that the Department or Agency will pay the supplier for services performed up to the date of termination, and the unavoidable and substantiated costs incurred by the supplier as a direct result of the termination (excluding loss of profit).</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aseline="0" dirty="0"/>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i="0" kern="1200" dirty="0">
                <a:solidFill>
                  <a:schemeClr val="tx1"/>
                </a:solidFill>
                <a:effectLst/>
                <a:latin typeface="+mn-lt"/>
                <a:ea typeface="+mn-ea"/>
                <a:cs typeface="+mn-cs"/>
              </a:rPr>
              <a:t>Public Records Act 1973 </a:t>
            </a:r>
            <a:r>
              <a:rPr lang="en-AU" dirty="0"/>
              <a:t>Passing on recordkeeping</a:t>
            </a:r>
            <a:r>
              <a:rPr lang="en-AU" baseline="0" dirty="0"/>
              <a:t> requirements right to audit to a contractor allows a public sector organisation to meet its own statutory requirements. </a:t>
            </a:r>
          </a:p>
          <a:p>
            <a:endParaRPr lang="en-AU" baseline="0" dirty="0"/>
          </a:p>
        </p:txBody>
      </p:sp>
      <p:sp>
        <p:nvSpPr>
          <p:cNvPr id="4" name="Slide Number Placeholder 3"/>
          <p:cNvSpPr>
            <a:spLocks noGrp="1"/>
          </p:cNvSpPr>
          <p:nvPr>
            <p:ph type="sldNum" sz="quarter" idx="10"/>
          </p:nvPr>
        </p:nvSpPr>
        <p:spPr/>
        <p:txBody>
          <a:bodyPr/>
          <a:lstStyle/>
          <a:p>
            <a:fld id="{AE28296C-4477-4B64-858E-1BD9E628A665}" type="slidenum">
              <a:rPr lang="en-AU" smtClean="0"/>
              <a:t>46</a:t>
            </a:fld>
            <a:endParaRPr lang="en-AU"/>
          </a:p>
        </p:txBody>
      </p:sp>
    </p:spTree>
    <p:extLst>
      <p:ext uri="{BB962C8B-B14F-4D97-AF65-F5344CB8AC3E}">
        <p14:creationId xmlns:p14="http://schemas.microsoft.com/office/powerpoint/2010/main" val="191207108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AU" sz="1200" b="1" i="1" kern="1200" dirty="0">
                <a:solidFill>
                  <a:schemeClr val="tx1"/>
                </a:solidFill>
                <a:effectLst/>
                <a:latin typeface="Arial" panose="020B0604020202020204" pitchFamily="34" charset="0"/>
                <a:ea typeface="+mn-ea"/>
                <a:cs typeface="Arial" panose="020B0604020202020204" pitchFamily="34" charset="0"/>
              </a:rPr>
              <a:t>Sophie</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AU" sz="1200" b="1" i="1" kern="1200" dirty="0">
                <a:solidFill>
                  <a:schemeClr val="tx1"/>
                </a:solidFill>
                <a:effectLst/>
                <a:latin typeface="Arial" panose="020B0604020202020204" pitchFamily="34" charset="0"/>
                <a:ea typeface="+mn-ea"/>
                <a:cs typeface="Arial" panose="020B0604020202020204" pitchFamily="34" charset="0"/>
              </a:rPr>
              <a:t>Supplier Code of Conduct.</a:t>
            </a:r>
            <a:r>
              <a:rPr lang="en-AU" sz="1200" b="1" kern="1200" dirty="0">
                <a:solidFill>
                  <a:schemeClr val="tx1"/>
                </a:solidFill>
                <a:effectLst/>
                <a:latin typeface="Arial" panose="020B0604020202020204" pitchFamily="34" charset="0"/>
                <a:ea typeface="+mn-ea"/>
                <a:cs typeface="Arial" panose="020B0604020202020204" pitchFamily="34" charset="0"/>
              </a:rPr>
              <a:t>  </a:t>
            </a:r>
            <a:r>
              <a:rPr lang="en-AU" sz="1200" kern="1200" dirty="0">
                <a:solidFill>
                  <a:schemeClr val="tx1"/>
                </a:solidFill>
                <a:effectLst/>
                <a:latin typeface="Arial" panose="020B0604020202020204" pitchFamily="34" charset="0"/>
                <a:ea typeface="+mn-ea"/>
                <a:cs typeface="Arial" panose="020B0604020202020204" pitchFamily="34" charset="0"/>
              </a:rPr>
              <a:t>The Supplier Code of Conduct outlines the minimum ethical standards in behaviour that suppliers will meet when conducting business with, or on behalf of, the State.  Under the model clauses which are to be included in all procurement agreements, Suppliers are required to have read and comply with the Supplier Code of Conduct.  </a:t>
            </a:r>
          </a:p>
          <a:p>
            <a:endParaRPr lang="en-AU" b="1" dirty="0"/>
          </a:p>
          <a:p>
            <a:r>
              <a:rPr lang="en-AU" b="1" dirty="0"/>
              <a:t>Local</a:t>
            </a:r>
            <a:r>
              <a:rPr lang="en-AU" b="1" baseline="0" dirty="0"/>
              <a:t> Jobs First</a:t>
            </a:r>
            <a:endParaRPr lang="en-AU" b="1" baseline="0" dirty="0">
              <a:ea typeface="Calibri"/>
              <a:cs typeface="Calibri"/>
            </a:endParaRPr>
          </a:p>
          <a:p>
            <a:r>
              <a:rPr lang="en-AU" sz="1200" i="1" kern="1200" dirty="0">
                <a:solidFill>
                  <a:schemeClr val="tx1"/>
                </a:solidFill>
                <a:effectLst/>
                <a:latin typeface="Arial"/>
                <a:cs typeface="Arial"/>
              </a:rPr>
              <a:t>Local Jobs First Policy (LJF).  </a:t>
            </a:r>
            <a:r>
              <a:rPr lang="en-AU" sz="1200" kern="1200" dirty="0">
                <a:solidFill>
                  <a:schemeClr val="tx1"/>
                </a:solidFill>
                <a:effectLst/>
                <a:latin typeface="Arial"/>
                <a:cs typeface="Arial"/>
              </a:rPr>
              <a:t>The LJF is made pursuant to section 4 of the </a:t>
            </a:r>
            <a:r>
              <a:rPr lang="en-AU" sz="1200" i="1" kern="1200" dirty="0">
                <a:solidFill>
                  <a:schemeClr val="tx1"/>
                </a:solidFill>
                <a:effectLst/>
                <a:latin typeface="Arial"/>
                <a:cs typeface="Arial"/>
              </a:rPr>
              <a:t>Local Jobs First Act 2003.</a:t>
            </a:r>
            <a:r>
              <a:rPr lang="en-AU" sz="1200" kern="1200" dirty="0">
                <a:solidFill>
                  <a:schemeClr val="tx1"/>
                </a:solidFill>
                <a:effectLst/>
                <a:latin typeface="Arial"/>
                <a:cs typeface="Arial"/>
              </a:rPr>
              <a:t>  The LJF applies to procurements valued at more than $1m in regional areas, or more than $3m for metropolitan or State-wide procurements.  The aim of LJF is to ensure that small and medium size enterprises are given a full and fair opportunity to compete for government contracts.  Where LJF applies to a contract, the supplier must comply with LJF requirements.  Compliance with the LJF requirements requires the suppliers to produce and submit a plan, outlining the supplier’s level of commitment to using local content where possible and viable. </a:t>
            </a:r>
          </a:p>
          <a:p>
            <a:endParaRPr lang="en-AU" sz="1200" b="1" kern="1200" dirty="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dirty="0"/>
              <a:t>Fair Payments Policy </a:t>
            </a:r>
            <a:r>
              <a:rPr lang="en-AU" sz="1200" dirty="0"/>
              <a:t>- contracts less than $3 million must include a penalty interest clause, and include 10 Business Days payment terms </a:t>
            </a:r>
          </a:p>
          <a:p>
            <a:endParaRPr lang="en-AU" b="1" dirty="0"/>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47</a:t>
            </a:fld>
            <a:endParaRPr lang="en-AU"/>
          </a:p>
        </p:txBody>
      </p:sp>
    </p:spTree>
    <p:extLst>
      <p:ext uri="{BB962C8B-B14F-4D97-AF65-F5344CB8AC3E}">
        <p14:creationId xmlns:p14="http://schemas.microsoft.com/office/powerpoint/2010/main" val="144760399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i="1" kern="1200" dirty="0">
                <a:solidFill>
                  <a:schemeClr val="tx1"/>
                </a:solidFill>
                <a:effectLst/>
                <a:latin typeface="+mn-lt"/>
                <a:ea typeface="+mn-ea"/>
                <a:cs typeface="+mn-cs"/>
              </a:rPr>
              <a:t>Sophie</a:t>
            </a:r>
          </a:p>
          <a:p>
            <a:r>
              <a:rPr lang="en-AU" sz="1200" i="1" kern="1200" dirty="0">
                <a:solidFill>
                  <a:schemeClr val="tx1"/>
                </a:solidFill>
                <a:effectLst/>
                <a:latin typeface="+mn-lt"/>
                <a:ea typeface="+mn-ea"/>
                <a:cs typeface="+mn-cs"/>
              </a:rPr>
              <a:t>Intellectual Property: </a:t>
            </a:r>
            <a:r>
              <a:rPr lang="en-AU" sz="1200" kern="1200" dirty="0">
                <a:solidFill>
                  <a:schemeClr val="tx1"/>
                </a:solidFill>
                <a:effectLst/>
                <a:latin typeface="+mn-lt"/>
                <a:ea typeface="+mn-ea"/>
                <a:cs typeface="+mn-cs"/>
              </a:rPr>
              <a:t>The State has a Whole of Victorian Government Intellectual Property Policy.  Intellectual property clauses will need to comply with the policy.  See: https://www.dtf.vic.gov.au/funds-programs-and-policies/intellectual-property-policy</a:t>
            </a:r>
          </a:p>
          <a:p>
            <a:endParaRPr lang="en-AU" sz="1200" kern="1200" dirty="0">
              <a:solidFill>
                <a:schemeClr val="tx1"/>
              </a:solidFill>
              <a:effectLst/>
              <a:latin typeface="+mn-lt"/>
              <a:ea typeface="+mn-ea"/>
              <a:cs typeface="+mn-cs"/>
            </a:endParaRPr>
          </a:p>
          <a:p>
            <a:r>
              <a:rPr lang="en-AU" i="1" dirty="0"/>
              <a:t>Policy Objectives </a:t>
            </a:r>
          </a:p>
          <a:p>
            <a:pPr>
              <a:lnSpc>
                <a:spcPct val="90000"/>
              </a:lnSpc>
            </a:pPr>
            <a:r>
              <a:rPr lang="en-AU" altLang="en-US" dirty="0"/>
              <a:t>Contract is a means for government to advance policy objectives. </a:t>
            </a:r>
          </a:p>
          <a:p>
            <a:endParaRPr lang="en-AU" i="1" dirty="0"/>
          </a:p>
        </p:txBody>
      </p:sp>
      <p:sp>
        <p:nvSpPr>
          <p:cNvPr id="4" name="Slide Number Placeholder 3"/>
          <p:cNvSpPr>
            <a:spLocks noGrp="1"/>
          </p:cNvSpPr>
          <p:nvPr>
            <p:ph type="sldNum" sz="quarter" idx="10"/>
          </p:nvPr>
        </p:nvSpPr>
        <p:spPr/>
        <p:txBody>
          <a:bodyPr/>
          <a:lstStyle/>
          <a:p>
            <a:fld id="{AE28296C-4477-4B64-858E-1BD9E628A665}" type="slidenum">
              <a:rPr lang="en-AU" smtClean="0"/>
              <a:t>48</a:t>
            </a:fld>
            <a:endParaRPr lang="en-AU"/>
          </a:p>
        </p:txBody>
      </p:sp>
    </p:spTree>
    <p:extLst>
      <p:ext uri="{BB962C8B-B14F-4D97-AF65-F5344CB8AC3E}">
        <p14:creationId xmlns:p14="http://schemas.microsoft.com/office/powerpoint/2010/main" val="41397108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Jess</a:t>
            </a:r>
          </a:p>
        </p:txBody>
      </p:sp>
      <p:sp>
        <p:nvSpPr>
          <p:cNvPr id="4" name="Slide Number Placeholder 3"/>
          <p:cNvSpPr>
            <a:spLocks noGrp="1"/>
          </p:cNvSpPr>
          <p:nvPr>
            <p:ph type="sldNum" sz="quarter" idx="10"/>
          </p:nvPr>
        </p:nvSpPr>
        <p:spPr/>
        <p:txBody>
          <a:bodyPr/>
          <a:lstStyle/>
          <a:p>
            <a:fld id="{AE28296C-4477-4B64-858E-1BD9E628A665}" type="slidenum">
              <a:rPr lang="en-AU" smtClean="0"/>
              <a:t>49</a:t>
            </a:fld>
            <a:endParaRPr lang="en-AU"/>
          </a:p>
        </p:txBody>
      </p:sp>
    </p:spTree>
    <p:extLst>
      <p:ext uri="{BB962C8B-B14F-4D97-AF65-F5344CB8AC3E}">
        <p14:creationId xmlns:p14="http://schemas.microsoft.com/office/powerpoint/2010/main" val="4203380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Sophie</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5</a:t>
            </a:fld>
            <a:endParaRPr lang="en-AU"/>
          </a:p>
        </p:txBody>
      </p:sp>
    </p:spTree>
    <p:extLst>
      <p:ext uri="{BB962C8B-B14F-4D97-AF65-F5344CB8AC3E}">
        <p14:creationId xmlns:p14="http://schemas.microsoft.com/office/powerpoint/2010/main" val="121611016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Jess</a:t>
            </a:r>
          </a:p>
        </p:txBody>
      </p:sp>
      <p:sp>
        <p:nvSpPr>
          <p:cNvPr id="4" name="Slide Number Placeholder 3"/>
          <p:cNvSpPr>
            <a:spLocks noGrp="1"/>
          </p:cNvSpPr>
          <p:nvPr>
            <p:ph type="sldNum" sz="quarter" idx="5"/>
          </p:nvPr>
        </p:nvSpPr>
        <p:spPr/>
        <p:txBody>
          <a:bodyPr/>
          <a:lstStyle/>
          <a:p>
            <a:fld id="{AE28296C-4477-4B64-858E-1BD9E628A665}" type="slidenum">
              <a:rPr lang="en-AU" smtClean="0"/>
              <a:t>50</a:t>
            </a:fld>
            <a:endParaRPr lang="en-AU"/>
          </a:p>
        </p:txBody>
      </p:sp>
    </p:spTree>
    <p:extLst>
      <p:ext uri="{BB962C8B-B14F-4D97-AF65-F5344CB8AC3E}">
        <p14:creationId xmlns:p14="http://schemas.microsoft.com/office/powerpoint/2010/main" val="415569950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Jess</a:t>
            </a:r>
          </a:p>
        </p:txBody>
      </p:sp>
      <p:sp>
        <p:nvSpPr>
          <p:cNvPr id="4" name="Slide Number Placeholder 3"/>
          <p:cNvSpPr>
            <a:spLocks noGrp="1"/>
          </p:cNvSpPr>
          <p:nvPr>
            <p:ph type="sldNum" sz="quarter" idx="5"/>
          </p:nvPr>
        </p:nvSpPr>
        <p:spPr/>
        <p:txBody>
          <a:bodyPr/>
          <a:lstStyle/>
          <a:p>
            <a:fld id="{AE28296C-4477-4B64-858E-1BD9E628A665}" type="slidenum">
              <a:rPr lang="en-AU" smtClean="0"/>
              <a:t>51</a:t>
            </a:fld>
            <a:endParaRPr lang="en-AU"/>
          </a:p>
        </p:txBody>
      </p:sp>
    </p:spTree>
    <p:extLst>
      <p:ext uri="{BB962C8B-B14F-4D97-AF65-F5344CB8AC3E}">
        <p14:creationId xmlns:p14="http://schemas.microsoft.com/office/powerpoint/2010/main" val="378737735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Jess</a:t>
            </a:r>
          </a:p>
        </p:txBody>
      </p:sp>
      <p:sp>
        <p:nvSpPr>
          <p:cNvPr id="4" name="Slide Number Placeholder 3"/>
          <p:cNvSpPr>
            <a:spLocks noGrp="1"/>
          </p:cNvSpPr>
          <p:nvPr>
            <p:ph type="sldNum" sz="quarter" idx="5"/>
          </p:nvPr>
        </p:nvSpPr>
        <p:spPr/>
        <p:txBody>
          <a:bodyPr/>
          <a:lstStyle/>
          <a:p>
            <a:fld id="{AE28296C-4477-4B64-858E-1BD9E628A665}" type="slidenum">
              <a:rPr lang="en-AU" smtClean="0"/>
              <a:t>52</a:t>
            </a:fld>
            <a:endParaRPr lang="en-AU"/>
          </a:p>
        </p:txBody>
      </p:sp>
    </p:spTree>
    <p:extLst>
      <p:ext uri="{BB962C8B-B14F-4D97-AF65-F5344CB8AC3E}">
        <p14:creationId xmlns:p14="http://schemas.microsoft.com/office/powerpoint/2010/main" val="277274358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600" dirty="0"/>
              <a:t>Jess</a:t>
            </a:r>
          </a:p>
          <a:p>
            <a:r>
              <a:rPr lang="en-AU" sz="1600" dirty="0"/>
              <a:t>Generally limited regulatory context but MOUs may have a formal role in some legislation.  </a:t>
            </a:r>
            <a:br>
              <a:rPr lang="en-AU" sz="1600" dirty="0">
                <a:cs typeface="+mn-lt"/>
              </a:rPr>
            </a:br>
            <a:br>
              <a:rPr lang="en-AU" sz="1600" dirty="0">
                <a:cs typeface="+mn-lt"/>
              </a:rPr>
            </a:br>
            <a:r>
              <a:rPr lang="en-AU" sz="1600" dirty="0"/>
              <a:t>For example:</a:t>
            </a:r>
          </a:p>
          <a:p>
            <a:pPr marL="0" indent="0">
              <a:buNone/>
            </a:pPr>
            <a:r>
              <a:rPr lang="en-AU" sz="1200" i="1" dirty="0"/>
              <a:t>Parliamentary Precincts Act 2001</a:t>
            </a:r>
            <a:r>
              <a:rPr lang="en-AU" sz="1200" dirty="0"/>
              <a:t> provides that parliamentary officers and police may enter into an MOU about police functions on site, what conditions it may include and that police must comply with it.</a:t>
            </a:r>
          </a:p>
          <a:p>
            <a:pPr marL="0" indent="0">
              <a:buNone/>
            </a:pPr>
            <a:endParaRPr lang="en-AU" sz="1200" dirty="0"/>
          </a:p>
          <a:p>
            <a:pPr marL="0" indent="0">
              <a:buNone/>
            </a:pPr>
            <a:r>
              <a:rPr lang="en-AU" sz="1200" i="1" dirty="0"/>
              <a:t>Drugs, Poisons and Controlled Substances Act 1981 </a:t>
            </a:r>
            <a:r>
              <a:rPr lang="en-AU" sz="1200" dirty="0"/>
              <a:t>provides that the Health Secretary may exchange information about the monitored poisons database with other state or Commonwealth governments if they enter into an MOU to facilitate this information 	sharing.</a:t>
            </a:r>
          </a:p>
          <a:p>
            <a:endParaRPr lang="en-AU" dirty="0"/>
          </a:p>
          <a:p>
            <a:pPr>
              <a:buFont typeface="Arial" panose="020B0604020202020204" pitchFamily="34" charset="0"/>
              <a:buChar char="•"/>
            </a:pPr>
            <a:r>
              <a:rPr lang="en-AU" sz="1200" dirty="0">
                <a:ea typeface="MS UI Gothic" panose="020B0600070205080204" pitchFamily="34" charset="-128"/>
              </a:rPr>
              <a:t>Content wide and varied, will depend on the purpose of the MOU.  Consider how contractual it needs to look. For </a:t>
            </a:r>
            <a:r>
              <a:rPr lang="en-AU" sz="1200" dirty="0" err="1">
                <a:ea typeface="MS UI Gothic" panose="020B0600070205080204" pitchFamily="34" charset="-128"/>
              </a:rPr>
              <a:t>eg</a:t>
            </a:r>
            <a:r>
              <a:rPr lang="en-AU" sz="1200" dirty="0">
                <a:ea typeface="MS UI Gothic" panose="020B0600070205080204" pitchFamily="34" charset="-128"/>
              </a:rPr>
              <a:t>, for routine information sharing, the detail may be how you evidence the steps you are taking to comply with privacy law.</a:t>
            </a:r>
          </a:p>
          <a:p>
            <a:pPr>
              <a:buFont typeface="Arial" panose="020B0604020202020204" pitchFamily="34" charset="0"/>
              <a:buChar char="•"/>
            </a:pPr>
            <a:r>
              <a:rPr lang="en-AU" sz="1200" dirty="0">
                <a:ea typeface="MS UI Gothic"/>
              </a:rPr>
              <a:t>MOU’s require management to work. Focus is management not enforcement.</a:t>
            </a:r>
            <a:endParaRPr lang="en-AU" sz="1200" dirty="0">
              <a:ea typeface="MS UI Gothic"/>
              <a:cs typeface="Calibri"/>
            </a:endParaRPr>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53</a:t>
            </a:fld>
            <a:endParaRPr lang="en-AU"/>
          </a:p>
        </p:txBody>
      </p:sp>
    </p:spTree>
    <p:extLst>
      <p:ext uri="{BB962C8B-B14F-4D97-AF65-F5344CB8AC3E}">
        <p14:creationId xmlns:p14="http://schemas.microsoft.com/office/powerpoint/2010/main" val="213588809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54</a:t>
            </a:fld>
            <a:endParaRPr lang="en-AU"/>
          </a:p>
        </p:txBody>
      </p:sp>
    </p:spTree>
    <p:extLst>
      <p:ext uri="{BB962C8B-B14F-4D97-AF65-F5344CB8AC3E}">
        <p14:creationId xmlns:p14="http://schemas.microsoft.com/office/powerpoint/2010/main" val="1923183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Sophie</a:t>
            </a:r>
          </a:p>
          <a:p>
            <a:endParaRPr lang="en-AU" dirty="0"/>
          </a:p>
        </p:txBody>
      </p:sp>
      <p:sp>
        <p:nvSpPr>
          <p:cNvPr id="4" name="Slide Number Placeholder 3"/>
          <p:cNvSpPr>
            <a:spLocks noGrp="1"/>
          </p:cNvSpPr>
          <p:nvPr>
            <p:ph type="sldNum" sz="quarter" idx="10"/>
          </p:nvPr>
        </p:nvSpPr>
        <p:spPr/>
        <p:txBody>
          <a:bodyPr/>
          <a:lstStyle/>
          <a:p>
            <a:fld id="{AE28296C-4477-4B64-858E-1BD9E628A665}" type="slidenum">
              <a:rPr lang="en-AU" smtClean="0"/>
              <a:t>6</a:t>
            </a:fld>
            <a:endParaRPr lang="en-AU"/>
          </a:p>
        </p:txBody>
      </p:sp>
    </p:spTree>
    <p:extLst>
      <p:ext uri="{BB962C8B-B14F-4D97-AF65-F5344CB8AC3E}">
        <p14:creationId xmlns:p14="http://schemas.microsoft.com/office/powerpoint/2010/main" val="1298869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Sophie</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7</a:t>
            </a:fld>
            <a:endParaRPr lang="en-AU"/>
          </a:p>
        </p:txBody>
      </p:sp>
    </p:spTree>
    <p:extLst>
      <p:ext uri="{BB962C8B-B14F-4D97-AF65-F5344CB8AC3E}">
        <p14:creationId xmlns:p14="http://schemas.microsoft.com/office/powerpoint/2010/main" val="3845976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Sophie</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8</a:t>
            </a:fld>
            <a:endParaRPr lang="en-AU"/>
          </a:p>
        </p:txBody>
      </p:sp>
    </p:spTree>
    <p:extLst>
      <p:ext uri="{BB962C8B-B14F-4D97-AF65-F5344CB8AC3E}">
        <p14:creationId xmlns:p14="http://schemas.microsoft.com/office/powerpoint/2010/main" val="3883832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Arial" panose="020B0604020202020204" pitchFamily="34" charset="0"/>
                <a:ea typeface="+mn-ea"/>
                <a:cs typeface="Arial" panose="020B0604020202020204" pitchFamily="34" charset="0"/>
              </a:rPr>
              <a:t>Sophie</a:t>
            </a:r>
          </a:p>
          <a:p>
            <a:endParaRPr lang="en-AU" dirty="0"/>
          </a:p>
        </p:txBody>
      </p:sp>
      <p:sp>
        <p:nvSpPr>
          <p:cNvPr id="4" name="Slide Number Placeholder 3"/>
          <p:cNvSpPr>
            <a:spLocks noGrp="1"/>
          </p:cNvSpPr>
          <p:nvPr>
            <p:ph type="sldNum" sz="quarter" idx="5"/>
          </p:nvPr>
        </p:nvSpPr>
        <p:spPr/>
        <p:txBody>
          <a:bodyPr/>
          <a:lstStyle/>
          <a:p>
            <a:fld id="{AE28296C-4477-4B64-858E-1BD9E628A665}" type="slidenum">
              <a:rPr lang="en-AU" smtClean="0"/>
              <a:t>9</a:t>
            </a:fld>
            <a:endParaRPr lang="en-AU"/>
          </a:p>
        </p:txBody>
      </p:sp>
    </p:spTree>
    <p:extLst>
      <p:ext uri="{BB962C8B-B14F-4D97-AF65-F5344CB8AC3E}">
        <p14:creationId xmlns:p14="http://schemas.microsoft.com/office/powerpoint/2010/main" val="1479583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1D2EBC-667F-4659-B888-85273D379E70}" type="datetimeFigureOut">
              <a:rPr lang="en-AU" smtClean="0"/>
              <a:t>16/10/2025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1971354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1D2EBC-667F-4659-B888-85273D379E70}" type="datetimeFigureOut">
              <a:rPr lang="en-AU" smtClean="0"/>
              <a:t>16/10/2025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2222363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1D2EBC-667F-4659-B888-85273D379E70}" type="datetimeFigureOut">
              <a:rPr lang="en-AU" smtClean="0"/>
              <a:t>16/10/2025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497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Parallelogram 7"/>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Parallelogram 8"/>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3"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3600" dirty="0">
              <a:solidFill>
                <a:schemeClr val="bg1"/>
              </a:solidFill>
              <a:latin typeface="Segoe UI Light" panose="020B0502040204020203" pitchFamily="34" charset="0"/>
            </a:endParaRPr>
          </a:p>
        </p:txBody>
      </p:sp>
      <p:sp>
        <p:nvSpPr>
          <p:cNvPr id="2"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2616819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ssion title page">
    <p:spTree>
      <p:nvGrpSpPr>
        <p:cNvPr id="1" name=""/>
        <p:cNvGrpSpPr/>
        <p:nvPr/>
      </p:nvGrpSpPr>
      <p:grpSpPr>
        <a:xfrm>
          <a:off x="0" y="0"/>
          <a:ext cx="0" cy="0"/>
          <a:chOff x="0" y="0"/>
          <a:chExt cx="0" cy="0"/>
        </a:xfrm>
      </p:grpSpPr>
      <p:sp>
        <p:nvSpPr>
          <p:cNvPr id="13" name="Rectangle 12"/>
          <p:cNvSpPr/>
          <p:nvPr userDrawn="1"/>
        </p:nvSpPr>
        <p:spPr>
          <a:xfrm>
            <a:off x="0" y="4932831"/>
            <a:ext cx="9144000" cy="19251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Parallelogram 18"/>
          <p:cNvSpPr/>
          <p:nvPr userDrawn="1"/>
        </p:nvSpPr>
        <p:spPr>
          <a:xfrm>
            <a:off x="4669788" y="4459116"/>
            <a:ext cx="4599324" cy="2426295"/>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Parallelogram 19"/>
          <p:cNvSpPr/>
          <p:nvPr userDrawn="1"/>
        </p:nvSpPr>
        <p:spPr>
          <a:xfrm>
            <a:off x="6672901" y="4081458"/>
            <a:ext cx="2683763" cy="279217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Title 1"/>
          <p:cNvSpPr>
            <a:spLocks noGrp="1"/>
          </p:cNvSpPr>
          <p:nvPr>
            <p:ph type="title"/>
          </p:nvPr>
        </p:nvSpPr>
        <p:spPr>
          <a:xfrm>
            <a:off x="560556" y="5477544"/>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3749898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arts">
    <p:spTree>
      <p:nvGrpSpPr>
        <p:cNvPr id="1" name=""/>
        <p:cNvGrpSpPr/>
        <p:nvPr/>
      </p:nvGrpSpPr>
      <p:grpSpPr>
        <a:xfrm>
          <a:off x="0" y="0"/>
          <a:ext cx="0" cy="0"/>
          <a:chOff x="0" y="0"/>
          <a:chExt cx="0" cy="0"/>
        </a:xfrm>
      </p:grpSpPr>
      <p:sp>
        <p:nvSpPr>
          <p:cNvPr id="7" name="Rectangle 6"/>
          <p:cNvSpPr/>
          <p:nvPr userDrawn="1"/>
        </p:nvSpPr>
        <p:spPr>
          <a:xfrm>
            <a:off x="0" y="5773286"/>
            <a:ext cx="9144000" cy="108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itle 1"/>
          <p:cNvSpPr>
            <a:spLocks noGrp="1"/>
          </p:cNvSpPr>
          <p:nvPr>
            <p:ph type="title"/>
          </p:nvPr>
        </p:nvSpPr>
        <p:spPr>
          <a:xfrm>
            <a:off x="560556" y="5897677"/>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2350530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477F35F1-B8BB-4A55-9733-B3F69A04A310}" type="datetimeFigureOut">
              <a:rPr lang="en-AU" smtClean="0"/>
              <a:t>16/10/2025</a:t>
            </a:fld>
            <a:endParaRPr lang="en-AU"/>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3C5B696-C0FD-4C89-8DAD-3CE879889710}" type="slidenum">
              <a:rPr lang="en-AU" smtClean="0"/>
              <a:t>‹#›</a:t>
            </a:fld>
            <a:endParaRPr lang="en-AU"/>
          </a:p>
        </p:txBody>
      </p:sp>
    </p:spTree>
    <p:extLst>
      <p:ext uri="{BB962C8B-B14F-4D97-AF65-F5344CB8AC3E}">
        <p14:creationId xmlns:p14="http://schemas.microsoft.com/office/powerpoint/2010/main" val="3890647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477F35F1-B8BB-4A55-9733-B3F69A04A310}" type="datetimeFigureOut">
              <a:rPr lang="en-AU" smtClean="0"/>
              <a:t>16/10/2025</a:t>
            </a:fld>
            <a:endParaRPr lang="en-AU"/>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3C5B696-C0FD-4C89-8DAD-3CE879889710}" type="slidenum">
              <a:rPr lang="en-AU" smtClean="0"/>
              <a:t>‹#›</a:t>
            </a:fld>
            <a:endParaRPr lang="en-AU"/>
          </a:p>
        </p:txBody>
      </p:sp>
    </p:spTree>
    <p:extLst>
      <p:ext uri="{BB962C8B-B14F-4D97-AF65-F5344CB8AC3E}">
        <p14:creationId xmlns:p14="http://schemas.microsoft.com/office/powerpoint/2010/main" val="6878656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477F35F1-B8BB-4A55-9733-B3F69A04A310}" type="datetimeFigureOut">
              <a:rPr lang="en-AU" smtClean="0"/>
              <a:t>16/10/2025</a:t>
            </a:fld>
            <a:endParaRPr lang="en-AU"/>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AU"/>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3C5B696-C0FD-4C89-8DAD-3CE879889710}" type="slidenum">
              <a:rPr lang="en-AU" smtClean="0"/>
              <a:t>‹#›</a:t>
            </a:fld>
            <a:endParaRPr lang="en-AU"/>
          </a:p>
        </p:txBody>
      </p:sp>
    </p:spTree>
    <p:extLst>
      <p:ext uri="{BB962C8B-B14F-4D97-AF65-F5344CB8AC3E}">
        <p14:creationId xmlns:p14="http://schemas.microsoft.com/office/powerpoint/2010/main" val="11050085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477F35F1-B8BB-4A55-9733-B3F69A04A310}" type="datetimeFigureOut">
              <a:rPr lang="en-AU" smtClean="0"/>
              <a:t>16/10/2025</a:t>
            </a:fld>
            <a:endParaRPr lang="en-AU"/>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AU"/>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3C5B696-C0FD-4C89-8DAD-3CE879889710}" type="slidenum">
              <a:rPr lang="en-AU" smtClean="0"/>
              <a:t>‹#›</a:t>
            </a:fld>
            <a:endParaRPr lang="en-AU"/>
          </a:p>
        </p:txBody>
      </p:sp>
    </p:spTree>
    <p:extLst>
      <p:ext uri="{BB962C8B-B14F-4D97-AF65-F5344CB8AC3E}">
        <p14:creationId xmlns:p14="http://schemas.microsoft.com/office/powerpoint/2010/main" val="33851183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477F35F1-B8BB-4A55-9733-B3F69A04A310}" type="datetimeFigureOut">
              <a:rPr lang="en-AU" smtClean="0"/>
              <a:t>16/10/2025</a:t>
            </a:fld>
            <a:endParaRPr lang="en-AU"/>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AU"/>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3C5B696-C0FD-4C89-8DAD-3CE879889710}" type="slidenum">
              <a:rPr lang="en-AU" smtClean="0"/>
              <a:t>‹#›</a:t>
            </a:fld>
            <a:endParaRPr lang="en-AU"/>
          </a:p>
        </p:txBody>
      </p:sp>
    </p:spTree>
    <p:extLst>
      <p:ext uri="{BB962C8B-B14F-4D97-AF65-F5344CB8AC3E}">
        <p14:creationId xmlns:p14="http://schemas.microsoft.com/office/powerpoint/2010/main" val="166040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1D2EBC-667F-4659-B888-85273D379E70}" type="datetimeFigureOut">
              <a:rPr lang="en-AU" smtClean="0"/>
              <a:t>16/10/2025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11538686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477F35F1-B8BB-4A55-9733-B3F69A04A310}" type="datetimeFigureOut">
              <a:rPr lang="en-AU" smtClean="0"/>
              <a:t>16/10/2025</a:t>
            </a:fld>
            <a:endParaRPr lang="en-AU"/>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3C5B696-C0FD-4C89-8DAD-3CE879889710}" type="slidenum">
              <a:rPr lang="en-AU" smtClean="0"/>
              <a:t>‹#›</a:t>
            </a:fld>
            <a:endParaRPr lang="en-AU"/>
          </a:p>
        </p:txBody>
      </p:sp>
    </p:spTree>
    <p:extLst>
      <p:ext uri="{BB962C8B-B14F-4D97-AF65-F5344CB8AC3E}">
        <p14:creationId xmlns:p14="http://schemas.microsoft.com/office/powerpoint/2010/main" val="25390718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477F35F1-B8BB-4A55-9733-B3F69A04A310}" type="datetimeFigureOut">
              <a:rPr lang="en-AU" smtClean="0"/>
              <a:t>16/10/2025</a:t>
            </a:fld>
            <a:endParaRPr lang="en-AU"/>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3C5B696-C0FD-4C89-8DAD-3CE879889710}" type="slidenum">
              <a:rPr lang="en-AU" smtClean="0"/>
              <a:t>‹#›</a:t>
            </a:fld>
            <a:endParaRPr lang="en-AU"/>
          </a:p>
        </p:txBody>
      </p:sp>
    </p:spTree>
    <p:extLst>
      <p:ext uri="{BB962C8B-B14F-4D97-AF65-F5344CB8AC3E}">
        <p14:creationId xmlns:p14="http://schemas.microsoft.com/office/powerpoint/2010/main" val="32294352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477F35F1-B8BB-4A55-9733-B3F69A04A310}" type="datetimeFigureOut">
              <a:rPr lang="en-AU" smtClean="0"/>
              <a:t>16/10/2025</a:t>
            </a:fld>
            <a:endParaRPr lang="en-AU"/>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3C5B696-C0FD-4C89-8DAD-3CE879889710}" type="slidenum">
              <a:rPr lang="en-AU" smtClean="0"/>
              <a:t>‹#›</a:t>
            </a:fld>
            <a:endParaRPr lang="en-AU"/>
          </a:p>
        </p:txBody>
      </p:sp>
    </p:spTree>
    <p:extLst>
      <p:ext uri="{BB962C8B-B14F-4D97-AF65-F5344CB8AC3E}">
        <p14:creationId xmlns:p14="http://schemas.microsoft.com/office/powerpoint/2010/main" val="35807023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477F35F1-B8BB-4A55-9733-B3F69A04A310}" type="datetimeFigureOut">
              <a:rPr lang="en-AU" smtClean="0"/>
              <a:t>16/10/2025</a:t>
            </a:fld>
            <a:endParaRPr lang="en-AU"/>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3C5B696-C0FD-4C89-8DAD-3CE879889710}" type="slidenum">
              <a:rPr lang="en-AU" smtClean="0"/>
              <a:t>‹#›</a:t>
            </a:fld>
            <a:endParaRPr lang="en-AU"/>
          </a:p>
        </p:txBody>
      </p:sp>
    </p:spTree>
    <p:extLst>
      <p:ext uri="{BB962C8B-B14F-4D97-AF65-F5344CB8AC3E}">
        <p14:creationId xmlns:p14="http://schemas.microsoft.com/office/powerpoint/2010/main" val="13996525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Session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38749228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ssion title">
    <p:spTree>
      <p:nvGrpSpPr>
        <p:cNvPr id="1" name=""/>
        <p:cNvGrpSpPr/>
        <p:nvPr/>
      </p:nvGrpSpPr>
      <p:grpSpPr>
        <a:xfrm>
          <a:off x="0" y="0"/>
          <a:ext cx="0" cy="0"/>
          <a:chOff x="0" y="0"/>
          <a:chExt cx="0" cy="0"/>
        </a:xfrm>
      </p:grpSpPr>
      <p:sp>
        <p:nvSpPr>
          <p:cNvPr id="7" name="Rectangle 6"/>
          <p:cNvSpPr/>
          <p:nvPr userDrawn="1"/>
        </p:nvSpPr>
        <p:spPr>
          <a:xfrm>
            <a:off x="0" y="4932831"/>
            <a:ext cx="9144000" cy="19251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Parallelogram 7"/>
          <p:cNvSpPr/>
          <p:nvPr userDrawn="1"/>
        </p:nvSpPr>
        <p:spPr>
          <a:xfrm>
            <a:off x="4669788" y="4459116"/>
            <a:ext cx="4599324" cy="2426295"/>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Parallelogram 8"/>
          <p:cNvSpPr/>
          <p:nvPr userDrawn="1"/>
        </p:nvSpPr>
        <p:spPr>
          <a:xfrm>
            <a:off x="6672901" y="4081458"/>
            <a:ext cx="2683763" cy="279217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itle 1"/>
          <p:cNvSpPr>
            <a:spLocks noGrp="1"/>
          </p:cNvSpPr>
          <p:nvPr>
            <p:ph type="title"/>
          </p:nvPr>
        </p:nvSpPr>
        <p:spPr>
          <a:xfrm>
            <a:off x="560556" y="5477544"/>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9708586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ssion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3600" dirty="0">
              <a:solidFill>
                <a:schemeClr val="bg1"/>
              </a:solidFill>
              <a:latin typeface="Segoe UI Light" panose="020B0502040204020203" pitchFamily="34" charset="0"/>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24072466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3600" dirty="0">
              <a:solidFill>
                <a:schemeClr val="bg1"/>
              </a:solidFill>
              <a:latin typeface="Segoe UI Light" panose="020B0502040204020203" pitchFamily="34" charset="0"/>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806095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315A37E-E156-4DB3-9A25-297CFC5D3EA3}" type="datetimeFigureOut">
              <a:rPr lang="en-AU" smtClean="0"/>
              <a:t>16/10/2025</a:t>
            </a:fld>
            <a:endParaRPr lang="en-AU"/>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38093010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8315A37E-E156-4DB3-9A25-297CFC5D3EA3}" type="datetimeFigureOut">
              <a:rPr lang="en-AU" smtClean="0"/>
              <a:t>16/10/2025</a:t>
            </a:fld>
            <a:endParaRPr lang="en-AU"/>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AU"/>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1709970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1D2EBC-667F-4659-B888-85273D379E70}" type="datetimeFigureOut">
              <a:rPr lang="en-AU" smtClean="0"/>
              <a:t>16/10/2025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3663623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8315A37E-E156-4DB3-9A25-297CFC5D3EA3}" type="datetimeFigureOut">
              <a:rPr lang="en-AU" smtClean="0"/>
              <a:t>16/10/2025</a:t>
            </a:fld>
            <a:endParaRPr lang="en-AU"/>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AU"/>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35038405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8315A37E-E156-4DB3-9A25-297CFC5D3EA3}" type="datetimeFigureOut">
              <a:rPr lang="en-AU" smtClean="0"/>
              <a:t>16/10/2025</a:t>
            </a:fld>
            <a:endParaRPr lang="en-AU"/>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AU"/>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8809055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315A37E-E156-4DB3-9A25-297CFC5D3EA3}" type="datetimeFigureOut">
              <a:rPr lang="en-AU" smtClean="0"/>
              <a:t>16/10/2025</a:t>
            </a:fld>
            <a:endParaRPr lang="en-AU"/>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30002360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315A37E-E156-4DB3-9A25-297CFC5D3EA3}" type="datetimeFigureOut">
              <a:rPr lang="en-AU" smtClean="0"/>
              <a:t>16/10/2025</a:t>
            </a:fld>
            <a:endParaRPr lang="en-AU"/>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20485500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315A37E-E156-4DB3-9A25-297CFC5D3EA3}" type="datetimeFigureOut">
              <a:rPr lang="en-AU" smtClean="0"/>
              <a:t>16/10/2025</a:t>
            </a:fld>
            <a:endParaRPr lang="en-AU"/>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28163189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315A37E-E156-4DB3-9A25-297CFC5D3EA3}" type="datetimeFigureOut">
              <a:rPr lang="en-AU" smtClean="0"/>
              <a:t>16/10/2025</a:t>
            </a:fld>
            <a:endParaRPr lang="en-AU"/>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E1BDD06-A5A3-47D3-BF39-09AEC3560EC7}" type="slidenum">
              <a:rPr lang="en-AU" smtClean="0"/>
              <a:t>‹#›</a:t>
            </a:fld>
            <a:endParaRPr lang="en-AU"/>
          </a:p>
        </p:txBody>
      </p:sp>
    </p:spTree>
    <p:extLst>
      <p:ext uri="{BB962C8B-B14F-4D97-AF65-F5344CB8AC3E}">
        <p14:creationId xmlns:p14="http://schemas.microsoft.com/office/powerpoint/2010/main" val="257967620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24122318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Without logo">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11620332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Parallelogram 7"/>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3"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2"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42569500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3375"/>
            </a:lvl1pPr>
          </a:lstStyle>
          <a:p>
            <a:r>
              <a:rPr lang="en-US"/>
              <a:t>Click to edit Master title style</a:t>
            </a:r>
            <a:endParaRPr lang="en-AU"/>
          </a:p>
        </p:txBody>
      </p:sp>
      <p:sp>
        <p:nvSpPr>
          <p:cNvPr id="3" name="Subtitle 2"/>
          <p:cNvSpPr>
            <a:spLocks noGrp="1"/>
          </p:cNvSpPr>
          <p:nvPr>
            <p:ph type="subTitle" idx="1"/>
          </p:nvPr>
        </p:nvSpPr>
        <p:spPr>
          <a:xfrm>
            <a:off x="1143000" y="3602038"/>
            <a:ext cx="6858000" cy="1655762"/>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2A031DAB-7C0E-4262-A9E9-AB96ECA9AAFA}" type="datetimeFigureOut">
              <a:rPr lang="en-AU" smtClean="0"/>
              <a:t>16/10/2025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439711C-2270-466E-871F-5C72B0F741DD}" type="slidenum">
              <a:rPr lang="en-AU" smtClean="0"/>
              <a:t>‹#›</a:t>
            </a:fld>
            <a:endParaRPr lang="en-AU"/>
          </a:p>
        </p:txBody>
      </p:sp>
    </p:spTree>
    <p:extLst>
      <p:ext uri="{BB962C8B-B14F-4D97-AF65-F5344CB8AC3E}">
        <p14:creationId xmlns:p14="http://schemas.microsoft.com/office/powerpoint/2010/main" val="1371925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1D2EBC-667F-4659-B888-85273D379E70}" type="datetimeFigureOut">
              <a:rPr lang="en-AU" smtClean="0"/>
              <a:t>16/10/2025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1896260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1D2EBC-667F-4659-B888-85273D379E70}" type="datetimeFigureOut">
              <a:rPr lang="en-AU" smtClean="0"/>
              <a:t>16/10/2025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4066157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1D2EBC-667F-4659-B888-85273D379E70}" type="datetimeFigureOut">
              <a:rPr lang="en-AU" smtClean="0"/>
              <a:t>16/10/2025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2694298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D2EBC-667F-4659-B888-85273D379E70}" type="datetimeFigureOut">
              <a:rPr lang="en-AU" smtClean="0"/>
              <a:t>16/10/2025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982767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1D2EBC-667F-4659-B888-85273D379E70}" type="datetimeFigureOut">
              <a:rPr lang="en-AU" smtClean="0"/>
              <a:t>16/10/2025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3699953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1D2EBC-667F-4659-B888-85273D379E70}" type="datetimeFigureOut">
              <a:rPr lang="en-AU" smtClean="0"/>
              <a:t>16/10/2025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3091549-3BD4-4E50-906D-D25EBAABC3B1}" type="slidenum">
              <a:rPr lang="en-AU" smtClean="0"/>
              <a:t>‹#›</a:t>
            </a:fld>
            <a:endParaRPr lang="en-AU"/>
          </a:p>
        </p:txBody>
      </p:sp>
    </p:spTree>
    <p:extLst>
      <p:ext uri="{BB962C8B-B14F-4D97-AF65-F5344CB8AC3E}">
        <p14:creationId xmlns:p14="http://schemas.microsoft.com/office/powerpoint/2010/main" val="1338201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theme" Target="../theme/theme3.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1D2EBC-667F-4659-B888-85273D379E70}" type="datetimeFigureOut">
              <a:rPr lang="en-AU" smtClean="0"/>
              <a:t>16/10/2025</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091549-3BD4-4E50-906D-D25EBAABC3B1}" type="slidenum">
              <a:rPr lang="en-AU" smtClean="0"/>
              <a:t>‹#›</a:t>
            </a:fld>
            <a:endParaRPr lang="en-AU"/>
          </a:p>
        </p:txBody>
      </p:sp>
    </p:spTree>
    <p:extLst>
      <p:ext uri="{BB962C8B-B14F-4D97-AF65-F5344CB8AC3E}">
        <p14:creationId xmlns:p14="http://schemas.microsoft.com/office/powerpoint/2010/main" val="18709511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8284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0601671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12.xml"/><Relationship Id="rId1" Type="http://schemas.openxmlformats.org/officeDocument/2006/relationships/slideLayout" Target="../slideLayouts/slideLayout2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hyperlink" Target="https://www.dtf.vic.gov.au/financial-management-government/standing-directions-2018-under-financial-management-act-1994" TargetMode="External"/><Relationship Id="rId2" Type="http://schemas.openxmlformats.org/officeDocument/2006/relationships/notesSlide" Target="../notesSlides/notesSlide43.xml"/><Relationship Id="rId1" Type="http://schemas.openxmlformats.org/officeDocument/2006/relationships/slideLayout" Target="../slideLayouts/slideLayout12.xml"/><Relationship Id="rId4" Type="http://schemas.openxmlformats.org/officeDocument/2006/relationships/hyperlink" Target="https://www.dtf.vic.gov.au/sites/default/files/2018-01/Investment-principles-for-discretionary-grants.docx" TargetMode="Externa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hyperlink" Target="https://www.justice.vic.gov.au/safer-communities/protecting-children-and-families/organisations-providing-services-to-children-new" TargetMode="External"/><Relationship Id="rId2" Type="http://schemas.openxmlformats.org/officeDocument/2006/relationships/notesSlide" Target="../notesSlides/notesSlide48.xml"/><Relationship Id="rId1" Type="http://schemas.openxmlformats.org/officeDocument/2006/relationships/slideLayout" Target="../slideLayouts/slideLayout12.xml"/><Relationship Id="rId5" Type="http://schemas.openxmlformats.org/officeDocument/2006/relationships/hyperlink" Target="https://www.vichealth.vic.gov.au/media-and-resources/vichealth-harmful-industry-relationship-funding-and-procurement-policy" TargetMode="External"/><Relationship Id="rId4" Type="http://schemas.openxmlformats.org/officeDocument/2006/relationships/hyperlink" Target="https://www.vic.gov.au/sponsorship" TargetMode="Externa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5251" y="5174365"/>
            <a:ext cx="5684601" cy="835742"/>
          </a:xfrm>
        </p:spPr>
        <p:txBody>
          <a:bodyPr/>
          <a:lstStyle/>
          <a:p>
            <a:r>
              <a:rPr lang="en-AU" dirty="0"/>
              <a:t>Government Contracting: </a:t>
            </a:r>
            <a:r>
              <a:rPr lang="en-AU" sz="2400" dirty="0"/>
              <a:t>Procurement, funding and other arrangements</a:t>
            </a:r>
          </a:p>
        </p:txBody>
      </p:sp>
      <p:sp>
        <p:nvSpPr>
          <p:cNvPr id="4" name="Title 2"/>
          <p:cNvSpPr txBox="1">
            <a:spLocks/>
          </p:cNvSpPr>
          <p:nvPr/>
        </p:nvSpPr>
        <p:spPr>
          <a:xfrm>
            <a:off x="285251" y="6184489"/>
            <a:ext cx="5684601" cy="551583"/>
          </a:xfrm>
          <a:prstGeom prst="rect">
            <a:avLst/>
          </a:prstGeom>
        </p:spPr>
        <p:txBody>
          <a:bodyPr lIns="91440" tIns="45720" rIns="91440" bIns="45720" anchor="ctr" anchorCtr="0">
            <a:noAutofit/>
          </a:bodyPr>
          <a:lstStyle>
            <a:lvl1pPr algn="l" defTabSz="914400" rtl="0" eaLnBrk="1" latinLnBrk="0" hangingPunct="1">
              <a:lnSpc>
                <a:spcPct val="90000"/>
              </a:lnSpc>
              <a:spcBef>
                <a:spcPct val="0"/>
              </a:spcBef>
              <a:buNone/>
              <a:defRPr sz="3600" kern="1200" baseline="0">
                <a:solidFill>
                  <a:schemeClr val="bg1"/>
                </a:solidFill>
                <a:latin typeface="Segoe UI Light" panose="020B0502040204020203"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2000" b="0" i="0" u="none" strike="noStrike" kern="1200" cap="none" spc="0" normalizeH="0" baseline="0" noProof="0" dirty="0">
                <a:ln>
                  <a:noFill/>
                </a:ln>
                <a:solidFill>
                  <a:prstClr val="white"/>
                </a:solidFill>
                <a:effectLst/>
                <a:uLnTx/>
                <a:uFillTx/>
                <a:latin typeface="Segoe UI Light"/>
                <a:cs typeface="Segoe UI Light"/>
              </a:rPr>
              <a:t>Sophie Lefebvre,</a:t>
            </a:r>
            <a:r>
              <a:rPr kumimoji="0" lang="en-AU" sz="2000" b="0" i="0" u="none" strike="noStrike" kern="1200" cap="none" spc="0" normalizeH="0" noProof="0" dirty="0">
                <a:ln>
                  <a:noFill/>
                </a:ln>
                <a:solidFill>
                  <a:prstClr val="white"/>
                </a:solidFill>
                <a:effectLst/>
                <a:uLnTx/>
                <a:uFillTx/>
                <a:latin typeface="Segoe UI Light"/>
                <a:cs typeface="Segoe UI Light"/>
              </a:rPr>
              <a:t> Principal Solicitor</a:t>
            </a:r>
            <a:br>
              <a:rPr lang="en-AU" sz="2000" b="0" i="0" u="none" strike="noStrike" kern="1200" cap="none" spc="0" normalizeH="0" noProof="0" dirty="0">
                <a:ln>
                  <a:noFill/>
                </a:ln>
                <a:effectLst/>
                <a:uLnTx/>
                <a:uFillTx/>
                <a:latin typeface="Segoe UI Light" panose="020B0502040204020203" pitchFamily="34" charset="0"/>
              </a:rPr>
            </a:br>
            <a:endParaRPr lang="en-AU" sz="2000" b="0" i="0" u="none" strike="noStrike" kern="1200" cap="none" spc="0" normalizeH="0" baseline="0" noProof="0">
              <a:ln>
                <a:noFill/>
              </a:ln>
              <a:solidFill>
                <a:prstClr val="white"/>
              </a:solidFill>
              <a:effectLst/>
              <a:uLnTx/>
              <a:uFillTx/>
              <a:latin typeface="Segoe UI Light" panose="020B0502040204020203" pitchFamily="34" charset="0"/>
              <a:cs typeface="Segoe UI Light"/>
            </a:endParaRPr>
          </a:p>
        </p:txBody>
      </p:sp>
      <p:sp>
        <p:nvSpPr>
          <p:cNvPr id="5" name="TextBox 3"/>
          <p:cNvSpPr txBox="1"/>
          <p:nvPr/>
        </p:nvSpPr>
        <p:spPr>
          <a:xfrm>
            <a:off x="6746240" y="6104225"/>
            <a:ext cx="2204720" cy="400110"/>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AU" sz="2000" dirty="0">
                <a:solidFill>
                  <a:prstClr val="white"/>
                </a:solidFill>
                <a:latin typeface="Segoe UI Light"/>
                <a:ea typeface="+mj-ea"/>
                <a:cs typeface="Segoe UI Light"/>
              </a:rPr>
              <a:t>16 October 2025 </a:t>
            </a:r>
          </a:p>
        </p:txBody>
      </p:sp>
    </p:spTree>
    <p:extLst>
      <p:ext uri="{BB962C8B-B14F-4D97-AF65-F5344CB8AC3E}">
        <p14:creationId xmlns:p14="http://schemas.microsoft.com/office/powerpoint/2010/main" val="816745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4"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10</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1" name="Content Placeholder 2"/>
          <p:cNvSpPr>
            <a:spLocks noGrp="1"/>
          </p:cNvSpPr>
          <p:nvPr>
            <p:ph idx="1"/>
          </p:nvPr>
        </p:nvSpPr>
        <p:spPr/>
        <p:txBody>
          <a:bodyPr>
            <a:normAutofit/>
          </a:bodyPr>
          <a:lstStyle/>
          <a:p>
            <a:pPr marL="0" indent="0">
              <a:buNone/>
            </a:pPr>
            <a:r>
              <a:rPr lang="en-US" dirty="0">
                <a:latin typeface="Segoe UI Light" panose="020B0502040204020203" pitchFamily="34" charset="0"/>
                <a:ea typeface="Segoe UI" panose="020B0502040204020203" pitchFamily="34" charset="0"/>
                <a:cs typeface="Segoe UI" panose="020B0502040204020203" pitchFamily="34" charset="0"/>
              </a:rPr>
              <a:t>To ensure government:</a:t>
            </a:r>
            <a:br>
              <a:rPr lang="en-US" dirty="0">
                <a:latin typeface="Segoe UI Light" panose="020B0502040204020203" pitchFamily="34" charset="0"/>
                <a:ea typeface="Segoe UI" panose="020B0502040204020203" pitchFamily="34" charset="0"/>
                <a:cs typeface="Segoe UI" panose="020B0502040204020203" pitchFamily="34" charset="0"/>
              </a:rPr>
            </a:br>
            <a:endParaRPr lang="en-US" dirty="0">
              <a:latin typeface="Segoe UI Light" panose="020B0502040204020203" pitchFamily="34" charset="0"/>
              <a:ea typeface="Segoe UI" panose="020B0502040204020203" pitchFamily="34" charset="0"/>
              <a:cs typeface="Segoe UI" panose="020B0502040204020203" pitchFamily="34" charset="0"/>
            </a:endParaRPr>
          </a:p>
          <a:p>
            <a:r>
              <a:rPr lang="en-US" dirty="0">
                <a:latin typeface="Segoe UI Light" panose="020B0502040204020203" pitchFamily="34" charset="0"/>
                <a:ea typeface="Segoe UI" panose="020B0502040204020203" pitchFamily="34" charset="0"/>
                <a:cs typeface="Segoe UI" panose="020B0502040204020203" pitchFamily="34" charset="0"/>
              </a:rPr>
              <a:t>develops procurement capability</a:t>
            </a:r>
          </a:p>
          <a:p>
            <a:r>
              <a:rPr lang="en-US" dirty="0">
                <a:latin typeface="Segoe UI Light" panose="020B0502040204020203" pitchFamily="34" charset="0"/>
                <a:ea typeface="Segoe UI" panose="020B0502040204020203" pitchFamily="34" charset="0"/>
                <a:cs typeface="Segoe UI" panose="020B0502040204020203" pitchFamily="34" charset="0"/>
              </a:rPr>
              <a:t>delivers value-for-money and fit-for-purpose outcomes</a:t>
            </a:r>
          </a:p>
          <a:p>
            <a:r>
              <a:rPr lang="en-US" dirty="0" err="1">
                <a:latin typeface="Segoe UI Light" panose="020B0502040204020203" pitchFamily="34" charset="0"/>
                <a:ea typeface="Segoe UI" panose="020B0502040204020203" pitchFamily="34" charset="0"/>
                <a:cs typeface="Segoe UI" panose="020B0502040204020203" pitchFamily="34" charset="0"/>
              </a:rPr>
              <a:t>minimises</a:t>
            </a:r>
            <a:r>
              <a:rPr lang="en-US" dirty="0">
                <a:latin typeface="Segoe UI Light" panose="020B0502040204020203" pitchFamily="34" charset="0"/>
                <a:ea typeface="Segoe UI" panose="020B0502040204020203" pitchFamily="34" charset="0"/>
                <a:cs typeface="Segoe UI" panose="020B0502040204020203" pitchFamily="34" charset="0"/>
              </a:rPr>
              <a:t> risk</a:t>
            </a:r>
          </a:p>
          <a:p>
            <a:r>
              <a:rPr lang="en-US" dirty="0">
                <a:latin typeface="Segoe UI Light" panose="020B0502040204020203" pitchFamily="34" charset="0"/>
                <a:ea typeface="Segoe UI" panose="020B0502040204020203" pitchFamily="34" charset="0"/>
                <a:cs typeface="Segoe UI" panose="020B0502040204020203" pitchFamily="34" charset="0"/>
              </a:rPr>
              <a:t>enables access to procurement opportunities for all businesses </a:t>
            </a:r>
          </a:p>
        </p:txBody>
      </p:sp>
      <p:sp>
        <p:nvSpPr>
          <p:cNvPr id="2" name="Title 1"/>
          <p:cNvSpPr>
            <a:spLocks noGrp="1"/>
          </p:cNvSpPr>
          <p:nvPr>
            <p:ph type="title"/>
          </p:nvPr>
        </p:nvSpPr>
        <p:spPr/>
        <p:txBody>
          <a:bodyPr/>
          <a:lstStyle/>
          <a:p>
            <a:r>
              <a:rPr lang="en-AU" dirty="0" err="1">
                <a:solidFill>
                  <a:prstClr val="white"/>
                </a:solidFill>
              </a:rPr>
              <a:t>VGPB’s</a:t>
            </a:r>
            <a:r>
              <a:rPr lang="en-AU" dirty="0">
                <a:solidFill>
                  <a:prstClr val="white"/>
                </a:solidFill>
              </a:rPr>
              <a:t> mission</a:t>
            </a:r>
            <a:endParaRPr lang="en-AU" dirty="0"/>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2342185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4"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11</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1" name="Content Placeholder 2"/>
          <p:cNvSpPr>
            <a:spLocks noGrp="1"/>
          </p:cNvSpPr>
          <p:nvPr>
            <p:ph idx="1"/>
          </p:nvPr>
        </p:nvSpPr>
        <p:spPr/>
        <p:txBody>
          <a:bodyPr>
            <a:normAutofit/>
          </a:bodyPr>
          <a:lstStyle/>
          <a:p>
            <a:pPr marL="0" indent="0">
              <a:buNone/>
            </a:pPr>
            <a:r>
              <a:rPr lang="en-US" dirty="0">
                <a:latin typeface="Segoe UI Light" panose="020B0502040204020203" pitchFamily="34" charset="0"/>
                <a:ea typeface="Segoe UI" panose="020B0502040204020203" pitchFamily="34" charset="0"/>
                <a:cs typeface="Segoe UI" panose="020B0502040204020203" pitchFamily="34" charset="0"/>
              </a:rPr>
              <a:t>The VGPB procurement policy framework:</a:t>
            </a:r>
            <a:br>
              <a:rPr lang="en-US" dirty="0">
                <a:latin typeface="Segoe UI Light" panose="020B0502040204020203" pitchFamily="34" charset="0"/>
                <a:ea typeface="Segoe UI" panose="020B0502040204020203" pitchFamily="34" charset="0"/>
                <a:cs typeface="Segoe UI" panose="020B0502040204020203" pitchFamily="34" charset="0"/>
              </a:rPr>
            </a:br>
            <a:endParaRPr lang="en-US" dirty="0">
              <a:latin typeface="Segoe UI Light" panose="020B0502040204020203" pitchFamily="34" charset="0"/>
              <a:ea typeface="Segoe UI" panose="020B0502040204020203" pitchFamily="34" charset="0"/>
              <a:cs typeface="Segoe UI" panose="020B0502040204020203" pitchFamily="34" charset="0"/>
            </a:endParaRPr>
          </a:p>
          <a:p>
            <a:r>
              <a:rPr lang="en-US" dirty="0">
                <a:latin typeface="Segoe UI Light" panose="020B0502040204020203" pitchFamily="34" charset="0"/>
                <a:ea typeface="Segoe UI" panose="020B0502040204020203" pitchFamily="34" charset="0"/>
                <a:cs typeface="Segoe UI" panose="020B0502040204020203" pitchFamily="34" charset="0"/>
              </a:rPr>
              <a:t>consists of 5 policies</a:t>
            </a:r>
          </a:p>
          <a:p>
            <a:r>
              <a:rPr lang="en-US" dirty="0">
                <a:latin typeface="Segoe UI Light" panose="020B0502040204020203" pitchFamily="34" charset="0"/>
                <a:ea typeface="Segoe UI" panose="020B0502040204020203" pitchFamily="34" charset="0"/>
                <a:cs typeface="Segoe UI" panose="020B0502040204020203" pitchFamily="34" charset="0"/>
              </a:rPr>
              <a:t>takes a complexity and risk-based approach to procurement rather than a prescriptive, financial threshold based model</a:t>
            </a:r>
          </a:p>
          <a:p>
            <a:r>
              <a:rPr lang="en-US" dirty="0">
                <a:ea typeface="Segoe UI" panose="020B0502040204020203" pitchFamily="34" charset="0"/>
                <a:cs typeface="Segoe UI" panose="020B0502040204020203" pitchFamily="34" charset="0"/>
              </a:rPr>
              <a:t>It’s the Chief Procurement Officer’s role to ensure  compliance with the framework and implement policies and processes for their organisation. </a:t>
            </a:r>
          </a:p>
        </p:txBody>
      </p:sp>
      <p:sp>
        <p:nvSpPr>
          <p:cNvPr id="2" name="Title 1"/>
          <p:cNvSpPr>
            <a:spLocks noGrp="1"/>
          </p:cNvSpPr>
          <p:nvPr>
            <p:ph type="title"/>
          </p:nvPr>
        </p:nvSpPr>
        <p:spPr/>
        <p:txBody>
          <a:bodyPr/>
          <a:lstStyle/>
          <a:p>
            <a:r>
              <a:rPr lang="en-AU" dirty="0" err="1">
                <a:solidFill>
                  <a:prstClr val="white"/>
                </a:solidFill>
              </a:rPr>
              <a:t>VGPB</a:t>
            </a:r>
            <a:r>
              <a:rPr lang="en-AU" dirty="0">
                <a:solidFill>
                  <a:prstClr val="white"/>
                </a:solidFill>
              </a:rPr>
              <a:t> Policies</a:t>
            </a:r>
            <a:endParaRPr lang="en-AU" dirty="0"/>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1262084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4"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12</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graphicFrame>
        <p:nvGraphicFramePr>
          <p:cNvPr id="3" name="Diagram 2"/>
          <p:cNvGraphicFramePr/>
          <p:nvPr/>
        </p:nvGraphicFramePr>
        <p:xfrm>
          <a:off x="1000621" y="1584741"/>
          <a:ext cx="7103429" cy="473561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Title 1"/>
          <p:cNvSpPr>
            <a:spLocks noGrp="1"/>
          </p:cNvSpPr>
          <p:nvPr>
            <p:ph type="title"/>
          </p:nvPr>
        </p:nvSpPr>
        <p:spPr/>
        <p:txBody>
          <a:bodyPr/>
          <a:lstStyle/>
          <a:p>
            <a:r>
              <a:rPr lang="en-AU" dirty="0" err="1">
                <a:solidFill>
                  <a:prstClr val="white"/>
                </a:solidFill>
              </a:rPr>
              <a:t>VGPB’s</a:t>
            </a:r>
            <a:r>
              <a:rPr lang="en-AU" dirty="0">
                <a:solidFill>
                  <a:prstClr val="white"/>
                </a:solidFill>
              </a:rPr>
              <a:t> 5 Policies</a:t>
            </a:r>
            <a:endParaRPr lang="en-AU" dirty="0"/>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4078146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404362" y="1374729"/>
            <a:ext cx="8306829" cy="4351338"/>
          </a:xfrm>
        </p:spPr>
        <p:txBody>
          <a:bodyPr>
            <a:normAutofit lnSpcReduction="10000"/>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The </a:t>
            </a:r>
            <a:r>
              <a:rPr lang="en-AU" sz="3600" dirty="0" err="1">
                <a:ea typeface="Segoe UI" panose="020B0502040204020203" pitchFamily="34" charset="0"/>
                <a:cs typeface="Segoe UI" panose="020B0502040204020203" pitchFamily="34" charset="0"/>
              </a:rPr>
              <a:t>VGPB</a:t>
            </a:r>
            <a:r>
              <a:rPr lang="en-AU" sz="3600" dirty="0">
                <a:ea typeface="Segoe UI" panose="020B0502040204020203" pitchFamily="34" charset="0"/>
                <a:cs typeface="Segoe UI" panose="020B0502040204020203" pitchFamily="34" charset="0"/>
              </a:rPr>
              <a:t> framework applies to?</a:t>
            </a:r>
          </a:p>
          <a:p>
            <a:pPr marL="742950" indent="-742950">
              <a:buFont typeface="+mj-lt"/>
              <a:buAutoNum type="alphaUcPeriod"/>
            </a:pPr>
            <a:r>
              <a:rPr lang="en-AU" sz="3600" dirty="0">
                <a:ea typeface="Segoe UI" panose="020B0502040204020203" pitchFamily="34" charset="0"/>
                <a:cs typeface="Segoe UI" panose="020B0502040204020203" pitchFamily="34" charset="0"/>
              </a:rPr>
              <a:t>government departments</a:t>
            </a:r>
          </a:p>
          <a:p>
            <a:pPr marL="742950" indent="-742950">
              <a:buFont typeface="+mj-lt"/>
              <a:buAutoNum type="alphaUcPeriod"/>
            </a:pPr>
            <a:r>
              <a:rPr lang="en-AU" sz="3600" dirty="0">
                <a:ea typeface="Segoe UI" panose="020B0502040204020203" pitchFamily="34" charset="0"/>
                <a:cs typeface="Segoe UI" panose="020B0502040204020203" pitchFamily="34" charset="0"/>
              </a:rPr>
              <a:t>Victorian Public Sector Commission</a:t>
            </a:r>
          </a:p>
          <a:p>
            <a:pPr marL="742950" indent="-742950">
              <a:buFont typeface="+mj-lt"/>
              <a:buAutoNum type="alphaUcPeriod"/>
            </a:pPr>
            <a:r>
              <a:rPr lang="en-AU" sz="3600" dirty="0">
                <a:ea typeface="Segoe UI" panose="020B0502040204020203" pitchFamily="34" charset="0"/>
                <a:cs typeface="Segoe UI" panose="020B0502040204020203" pitchFamily="34" charset="0"/>
              </a:rPr>
              <a:t>Administrative Offices established in relation to a department under s11(a) of the </a:t>
            </a:r>
            <a:r>
              <a:rPr lang="en-AU" sz="3600" i="1" dirty="0">
                <a:ea typeface="Segoe UI" panose="020B0502040204020203" pitchFamily="34" charset="0"/>
                <a:cs typeface="Segoe UI" panose="020B0502040204020203" pitchFamily="34" charset="0"/>
              </a:rPr>
              <a:t>Public Administration Act 2004</a:t>
            </a:r>
          </a:p>
          <a:p>
            <a:pPr marL="742950" indent="-742950">
              <a:buFont typeface="+mj-lt"/>
              <a:buAutoNum type="alphaUcPeriod"/>
            </a:pPr>
            <a:r>
              <a:rPr lang="en-AU" sz="3600" dirty="0">
                <a:ea typeface="Segoe UI" panose="020B0502040204020203" pitchFamily="34" charset="0"/>
                <a:cs typeface="Segoe UI" panose="020B0502040204020203" pitchFamily="34" charset="0"/>
              </a:rPr>
              <a:t>all of the above</a:t>
            </a: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noProof="0" dirty="0">
                <a:solidFill>
                  <a:prstClr val="white"/>
                </a:solidFill>
                <a:latin typeface="Segoe UI Light" panose="020B0502040204020203" pitchFamily="34" charset="0"/>
              </a:rPr>
              <a:t>13</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577265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404362" y="1374729"/>
            <a:ext cx="8306829" cy="4351338"/>
          </a:xfrm>
        </p:spPr>
        <p:txBody>
          <a:bodyPr>
            <a:normAutofit lnSpcReduction="10000"/>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The </a:t>
            </a:r>
            <a:r>
              <a:rPr lang="en-AU" sz="3600" dirty="0" err="1">
                <a:ea typeface="Segoe UI" panose="020B0502040204020203" pitchFamily="34" charset="0"/>
                <a:cs typeface="Segoe UI" panose="020B0502040204020203" pitchFamily="34" charset="0"/>
              </a:rPr>
              <a:t>VGPB</a:t>
            </a:r>
            <a:r>
              <a:rPr lang="en-AU" sz="3600" dirty="0">
                <a:ea typeface="Segoe UI" panose="020B0502040204020203" pitchFamily="34" charset="0"/>
                <a:cs typeface="Segoe UI" panose="020B0502040204020203" pitchFamily="34" charset="0"/>
              </a:rPr>
              <a:t> framework applies to?</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government departments</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Victorian Public Sector Commission</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Administrative Offices established in relation to a department under s11(a) of the Public Administration Act 2204</a:t>
            </a:r>
          </a:p>
          <a:p>
            <a:pPr marL="742950" indent="-742950">
              <a:buFont typeface="+mj-lt"/>
              <a:buAutoNum type="alphaUcPeriod"/>
            </a:pPr>
            <a:r>
              <a:rPr lang="en-AU" sz="3600" b="1" dirty="0">
                <a:ea typeface="Segoe UI" panose="020B0502040204020203" pitchFamily="34" charset="0"/>
                <a:cs typeface="Segoe UI" panose="020B0502040204020203" pitchFamily="34" charset="0"/>
              </a:rPr>
              <a:t>all of the above</a:t>
            </a: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noProof="0" dirty="0">
                <a:solidFill>
                  <a:prstClr val="white"/>
                </a:solidFill>
                <a:latin typeface="Segoe UI Light" panose="020B0502040204020203" pitchFamily="34" charset="0"/>
              </a:rPr>
              <a:t>14</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3081181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4"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15</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1" name="Content Placeholder 2"/>
          <p:cNvSpPr>
            <a:spLocks noGrp="1"/>
          </p:cNvSpPr>
          <p:nvPr>
            <p:ph idx="1"/>
          </p:nvPr>
        </p:nvSpPr>
        <p:spPr>
          <a:xfrm>
            <a:off x="628650" y="1475841"/>
            <a:ext cx="7886700" cy="4351338"/>
          </a:xfrm>
        </p:spPr>
        <p:txBody>
          <a:bodyPr lIns="91440" tIns="45720" rIns="91440" bIns="45720" anchor="t">
            <a:normAutofit/>
          </a:bodyPr>
          <a:lstStyle/>
          <a:p>
            <a:pPr marL="0" indent="0">
              <a:buNone/>
            </a:pPr>
            <a:r>
              <a:rPr lang="en-US" dirty="0">
                <a:latin typeface="Segoe UI Light" panose="020B0502040204020203" pitchFamily="34" charset="0"/>
                <a:ea typeface="Segoe UI" panose="020B0502040204020203" pitchFamily="34" charset="0"/>
                <a:cs typeface="Segoe UI" panose="020B0502040204020203" pitchFamily="34" charset="0"/>
              </a:rPr>
              <a:t>The VGPB policies apply to:</a:t>
            </a:r>
            <a:br>
              <a:rPr lang="en-US" dirty="0">
                <a:latin typeface="Segoe UI Light" panose="020B0502040204020203" pitchFamily="34" charset="0"/>
                <a:ea typeface="Segoe UI" panose="020B0502040204020203" pitchFamily="34" charset="0"/>
                <a:cs typeface="Segoe UI" panose="020B0502040204020203" pitchFamily="34" charset="0"/>
              </a:rPr>
            </a:br>
            <a:endParaRPr lang="en-US" dirty="0">
              <a:latin typeface="Segoe UI Light" panose="020B0502040204020203" pitchFamily="34" charset="0"/>
              <a:ea typeface="Segoe UI" panose="020B0502040204020203" pitchFamily="34" charset="0"/>
              <a:cs typeface="Segoe UI" panose="020B0502040204020203" pitchFamily="34" charset="0"/>
            </a:endParaRPr>
          </a:p>
          <a:p>
            <a:r>
              <a:rPr lang="en-US" dirty="0">
                <a:latin typeface="Segoe UI Light" panose="020B0502040204020203" pitchFamily="34" charset="0"/>
                <a:ea typeface="Segoe UI" panose="020B0502040204020203" pitchFamily="34" charset="0"/>
                <a:cs typeface="Segoe UI" panose="020B0502040204020203" pitchFamily="34" charset="0"/>
              </a:rPr>
              <a:t>government Departments and specified agencies</a:t>
            </a:r>
          </a:p>
          <a:p>
            <a:r>
              <a:rPr lang="en-US" dirty="0">
                <a:latin typeface="Segoe UI Light" panose="020B0502040204020203" pitchFamily="34" charset="0"/>
                <a:ea typeface="Segoe UI" panose="020B0502040204020203" pitchFamily="34" charset="0"/>
                <a:cs typeface="Segoe UI" panose="020B0502040204020203" pitchFamily="34" charset="0"/>
              </a:rPr>
              <a:t>the Victorian Public Sector Commissioner</a:t>
            </a:r>
          </a:p>
          <a:p>
            <a:r>
              <a:rPr lang="en-US" dirty="0">
                <a:latin typeface="Segoe UI Light"/>
                <a:ea typeface="Segoe UI" panose="020B0502040204020203" pitchFamily="34" charset="0"/>
                <a:cs typeface="Segoe UI"/>
              </a:rPr>
              <a:t>those</a:t>
            </a:r>
            <a:r>
              <a:rPr lang="en-US">
                <a:latin typeface="Segoe UI Light"/>
                <a:ea typeface="Segoe UI" panose="020B0502040204020203" pitchFamily="34" charset="0"/>
                <a:cs typeface="Segoe UI"/>
              </a:rPr>
              <a:t> offices or bodies specified in s 16(1) of the </a:t>
            </a:r>
            <a:r>
              <a:rPr lang="en-US" i="1" dirty="0">
                <a:latin typeface="Segoe UI Light"/>
                <a:ea typeface="Segoe UI" panose="020B0502040204020203" pitchFamily="34" charset="0"/>
                <a:cs typeface="Segoe UI"/>
              </a:rPr>
              <a:t>Public Administration Act 2004 </a:t>
            </a:r>
          </a:p>
          <a:p>
            <a:r>
              <a:rPr lang="en-US" dirty="0">
                <a:latin typeface="Segoe UI Light" panose="020B0502040204020203" pitchFamily="34" charset="0"/>
                <a:ea typeface="Segoe UI" panose="020B0502040204020203" pitchFamily="34" charset="0"/>
                <a:cs typeface="Segoe UI" panose="020B0502040204020203" pitchFamily="34" charset="0"/>
              </a:rPr>
              <a:t>Administrative Offices established in relation to a department under s11(a) of the </a:t>
            </a:r>
            <a:r>
              <a:rPr lang="en-US" i="1" dirty="0">
                <a:latin typeface="Segoe UI Light" panose="020B0502040204020203" pitchFamily="34" charset="0"/>
                <a:ea typeface="Segoe UI" panose="020B0502040204020203" pitchFamily="34" charset="0"/>
                <a:cs typeface="Segoe UI" panose="020B0502040204020203" pitchFamily="34" charset="0"/>
              </a:rPr>
              <a:t>Public Administration Act 2004</a:t>
            </a:r>
          </a:p>
          <a:p>
            <a:endParaRPr lang="en-US" dirty="0">
              <a:latin typeface="Segoe UI Light" panose="020B0502040204020203" pitchFamily="34" charset="0"/>
              <a:ea typeface="Segoe UI" panose="020B0502040204020203" pitchFamily="34" charset="0"/>
              <a:cs typeface="Segoe UI" panose="020B0502040204020203" pitchFamily="34" charset="0"/>
            </a:endParaRPr>
          </a:p>
        </p:txBody>
      </p:sp>
      <p:sp>
        <p:nvSpPr>
          <p:cNvPr id="2" name="Title 1"/>
          <p:cNvSpPr>
            <a:spLocks noGrp="1"/>
          </p:cNvSpPr>
          <p:nvPr>
            <p:ph type="title"/>
          </p:nvPr>
        </p:nvSpPr>
        <p:spPr/>
        <p:txBody>
          <a:bodyPr/>
          <a:lstStyle/>
          <a:p>
            <a:r>
              <a:rPr lang="en-AU" sz="3200" dirty="0">
                <a:solidFill>
                  <a:prstClr val="white"/>
                </a:solidFill>
              </a:rPr>
              <a:t>Who must comply with </a:t>
            </a:r>
            <a:r>
              <a:rPr lang="en-AU" sz="3200" dirty="0" err="1">
                <a:solidFill>
                  <a:prstClr val="white"/>
                </a:solidFill>
              </a:rPr>
              <a:t>VGPB</a:t>
            </a:r>
            <a:r>
              <a:rPr lang="en-AU" sz="3200" dirty="0">
                <a:solidFill>
                  <a:prstClr val="white"/>
                </a:solidFill>
              </a:rPr>
              <a:t> Policies?</a:t>
            </a:r>
            <a:endParaRPr lang="en-AU" sz="3200" dirty="0"/>
          </a:p>
        </p:txBody>
      </p:sp>
      <p:sp>
        <p:nvSpPr>
          <p:cNvPr id="7" name="Rectangle 6"/>
          <p:cNvSpPr/>
          <p:nvPr/>
        </p:nvSpPr>
        <p:spPr>
          <a:xfrm>
            <a:off x="463959" y="5876117"/>
            <a:ext cx="554294" cy="77049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itle 1"/>
          <p:cNvSpPr txBox="1">
            <a:spLocks/>
          </p:cNvSpPr>
          <p:nvPr/>
        </p:nvSpPr>
        <p:spPr>
          <a:xfrm>
            <a:off x="467545" y="6062928"/>
            <a:ext cx="503904" cy="471949"/>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prstClr val="white"/>
                </a:solidFill>
                <a:effectLst/>
                <a:uLnTx/>
                <a:uFillTx/>
                <a:latin typeface="Segoe UI Semibold" panose="020B0702040204020203" pitchFamily="34" charset="0"/>
                <a:ea typeface="+mj-ea"/>
                <a:cs typeface="+mj-cs"/>
              </a:rPr>
              <a:t>!</a:t>
            </a:r>
          </a:p>
        </p:txBody>
      </p:sp>
      <p:sp>
        <p:nvSpPr>
          <p:cNvPr id="18" name="Content Placeholder 2"/>
          <p:cNvSpPr txBox="1">
            <a:spLocks/>
          </p:cNvSpPr>
          <p:nvPr/>
        </p:nvSpPr>
        <p:spPr>
          <a:xfrm>
            <a:off x="1000944" y="5938916"/>
            <a:ext cx="3559278" cy="75598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t>Useful resource</a:t>
            </a:r>
            <a:br>
              <a:rPr kumimoji="0" lang="en-US" sz="16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br>
            <a:r>
              <a:rPr kumimoji="0" lang="en-US" sz="16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t>http://www.procurement.vic.gov.au/</a:t>
            </a:r>
            <a:br>
              <a:rPr kumimoji="0" lang="en-US" sz="16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br>
            <a:r>
              <a:rPr kumimoji="0" lang="en-US" sz="16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t>About-the-VGPB/Scope-of-Policies</a:t>
            </a:r>
          </a:p>
        </p:txBody>
      </p:sp>
      <p:cxnSp>
        <p:nvCxnSpPr>
          <p:cNvPr id="20" name="Straight Connector 19"/>
          <p:cNvCxnSpPr/>
          <p:nvPr/>
        </p:nvCxnSpPr>
        <p:spPr>
          <a:xfrm>
            <a:off x="467544" y="5876117"/>
            <a:ext cx="4063182"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1101087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42453" y="6268665"/>
            <a:ext cx="522964" cy="5078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4"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16</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graphicFrame>
        <p:nvGraphicFramePr>
          <p:cNvPr id="3" name="Table 2"/>
          <p:cNvGraphicFramePr>
            <a:graphicFrameLocks noGrp="1"/>
          </p:cNvGraphicFramePr>
          <p:nvPr>
            <p:extLst>
              <p:ext uri="{D42A27DB-BD31-4B8C-83A1-F6EECF244321}">
                <p14:modId xmlns:p14="http://schemas.microsoft.com/office/powerpoint/2010/main" val="2666869779"/>
              </p:ext>
            </p:extLst>
          </p:nvPr>
        </p:nvGraphicFramePr>
        <p:xfrm>
          <a:off x="442453" y="1759069"/>
          <a:ext cx="8493026" cy="4058209"/>
        </p:xfrm>
        <a:graphic>
          <a:graphicData uri="http://schemas.openxmlformats.org/drawingml/2006/table">
            <a:tbl>
              <a:tblPr bandRow="1">
                <a:tableStyleId>{5C22544A-7EE6-4342-B048-85BDC9FD1C3A}</a:tableStyleId>
              </a:tblPr>
              <a:tblGrid>
                <a:gridCol w="4246513">
                  <a:extLst>
                    <a:ext uri="{9D8B030D-6E8A-4147-A177-3AD203B41FA5}">
                      <a16:colId xmlns:a16="http://schemas.microsoft.com/office/drawing/2014/main" val="1776354182"/>
                    </a:ext>
                  </a:extLst>
                </a:gridCol>
                <a:gridCol w="4246513">
                  <a:extLst>
                    <a:ext uri="{9D8B030D-6E8A-4147-A177-3AD203B41FA5}">
                      <a16:colId xmlns:a16="http://schemas.microsoft.com/office/drawing/2014/main" val="3282855154"/>
                    </a:ext>
                  </a:extLst>
                </a:gridCol>
              </a:tblGrid>
              <a:tr h="249558">
                <a:tc>
                  <a:txBody>
                    <a:bodyPr/>
                    <a:lstStyle/>
                    <a:p>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Departments</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Offices or bodies bound by the VGPB policies</a:t>
                      </a:r>
                    </a:p>
                  </a:txBody>
                  <a:tcPr>
                    <a:solidFill>
                      <a:schemeClr val="accent1"/>
                    </a:solidFill>
                  </a:tcPr>
                </a:tc>
                <a:extLst>
                  <a:ext uri="{0D108BD9-81ED-4DB2-BD59-A6C34878D82A}">
                    <a16:rowId xmlns:a16="http://schemas.microsoft.com/office/drawing/2014/main" val="2867044246"/>
                  </a:ext>
                </a:extLst>
              </a:tr>
              <a:tr h="1702865">
                <a:tc>
                  <a:txBody>
                    <a:bodyPr/>
                    <a:lstStyle/>
                    <a:p>
                      <a:pPr marL="28575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Education </a:t>
                      </a:r>
                      <a:endParaRPr lang="en-AU" sz="1100" kern="1200" dirty="0">
                        <a:solidFill>
                          <a:schemeClr val="tx1"/>
                        </a:solidFill>
                        <a:latin typeface="Segoe UI Light" panose="020B0502040204020203" pitchFamily="34" charset="0"/>
                        <a:ea typeface="+mn-ea"/>
                        <a:cs typeface="+mn-cs"/>
                      </a:endParaRPr>
                    </a:p>
                    <a:p>
                      <a:pPr marL="285750" lvl="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a:t>
                      </a:r>
                      <a:r>
                        <a:rPr lang="en-AU" sz="1100" kern="1200" dirty="0">
                          <a:solidFill>
                            <a:schemeClr val="tx1"/>
                          </a:solidFill>
                          <a:latin typeface="Segoe UI Light" panose="020B0502040204020203" pitchFamily="34" charset="0"/>
                          <a:ea typeface="+mn-ea"/>
                          <a:cs typeface="+mn-cs"/>
                        </a:rPr>
                        <a:t>Energy, Environment and Climate Action</a:t>
                      </a:r>
                    </a:p>
                    <a:p>
                      <a:pPr marL="285750" lvl="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Families, Fairness and Housing</a:t>
                      </a:r>
                      <a:endParaRPr lang="en-AU" sz="1100" kern="1200" dirty="0">
                        <a:solidFill>
                          <a:schemeClr val="tx1"/>
                        </a:solidFill>
                        <a:latin typeface="Segoe UI Light" panose="020B0502040204020203" pitchFamily="34" charset="0"/>
                        <a:ea typeface="+mn-ea"/>
                        <a:cs typeface="+mn-cs"/>
                      </a:endParaRPr>
                    </a:p>
                    <a:p>
                      <a:pPr marL="285750" lvl="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Government Services </a:t>
                      </a:r>
                      <a:endParaRPr lang="en-AU" sz="1100" kern="1200" dirty="0">
                        <a:solidFill>
                          <a:schemeClr val="tx1"/>
                        </a:solidFill>
                        <a:latin typeface="Segoe UI Light" panose="020B0502040204020203" pitchFamily="34" charset="0"/>
                        <a:ea typeface="+mn-ea"/>
                        <a:cs typeface="+mn-cs"/>
                      </a:endParaRPr>
                    </a:p>
                    <a:p>
                      <a:pPr marL="285750" lvl="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Health</a:t>
                      </a:r>
                      <a:endParaRPr lang="en-AU" sz="1100" kern="1200" dirty="0">
                        <a:solidFill>
                          <a:schemeClr val="tx1"/>
                        </a:solidFill>
                        <a:latin typeface="Segoe UI Light" panose="020B0502040204020203" pitchFamily="34" charset="0"/>
                        <a:ea typeface="+mn-ea"/>
                        <a:cs typeface="+mn-cs"/>
                      </a:endParaRPr>
                    </a:p>
                    <a:p>
                      <a:pPr marL="285750" lvl="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a:t>
                      </a:r>
                      <a:r>
                        <a:rPr lang="en-AU" sz="1100" kern="1200" dirty="0">
                          <a:solidFill>
                            <a:schemeClr val="tx1"/>
                          </a:solidFill>
                          <a:latin typeface="Segoe UI Light" panose="020B0502040204020203" pitchFamily="34" charset="0"/>
                          <a:ea typeface="+mn-ea"/>
                          <a:cs typeface="+mn-cs"/>
                        </a:rPr>
                        <a:t>Jobs, Skills, Industry and Regions</a:t>
                      </a:r>
                    </a:p>
                    <a:p>
                      <a:pPr marL="285750" lvl="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Justice and Community Safety</a:t>
                      </a:r>
                      <a:endParaRPr lang="en-AU" sz="1100" kern="1200" dirty="0">
                        <a:solidFill>
                          <a:schemeClr val="tx1"/>
                        </a:solidFill>
                        <a:latin typeface="Segoe UI Light" panose="020B0502040204020203" pitchFamily="34" charset="0"/>
                        <a:ea typeface="+mn-ea"/>
                        <a:cs typeface="+mn-cs"/>
                      </a:endParaRPr>
                    </a:p>
                    <a:p>
                      <a:pPr marL="285750" lvl="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Premier and Cabinet</a:t>
                      </a:r>
                      <a:endParaRPr lang="en-AU" sz="1100" kern="1200" dirty="0">
                        <a:solidFill>
                          <a:schemeClr val="tx1"/>
                        </a:solidFill>
                        <a:latin typeface="Segoe UI Light" panose="020B0502040204020203" pitchFamily="34" charset="0"/>
                        <a:ea typeface="+mn-ea"/>
                        <a:cs typeface="+mn-cs"/>
                      </a:endParaRPr>
                    </a:p>
                    <a:p>
                      <a:pPr marL="285750" lvl="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Transport and Planning</a:t>
                      </a:r>
                      <a:endParaRPr lang="en-AU" sz="1100" kern="1200" dirty="0">
                        <a:solidFill>
                          <a:schemeClr val="tx1"/>
                        </a:solidFill>
                        <a:latin typeface="Segoe UI Light" panose="020B0502040204020203" pitchFamily="34" charset="0"/>
                        <a:ea typeface="+mn-ea"/>
                        <a:cs typeface="+mn-cs"/>
                      </a:endParaRPr>
                    </a:p>
                    <a:p>
                      <a:pPr marL="285750" lvl="0" indent="-285750">
                        <a:buFont typeface="Arial" panose="020B0604020202020204" pitchFamily="34" charset="0"/>
                        <a:buChar char="•"/>
                      </a:pPr>
                      <a:r>
                        <a:rPr lang="en-US" sz="1100" kern="1200" dirty="0">
                          <a:solidFill>
                            <a:schemeClr val="tx1"/>
                          </a:solidFill>
                          <a:latin typeface="Segoe UI Light" panose="020B0502040204020203" pitchFamily="34" charset="0"/>
                          <a:ea typeface="+mn-ea"/>
                          <a:cs typeface="+mn-cs"/>
                        </a:rPr>
                        <a:t>Department of Treasury and Finance</a:t>
                      </a:r>
                      <a:endParaRPr lang="en-US" sz="1100" dirty="0">
                        <a:solidFill>
                          <a:schemeClr val="tx1"/>
                        </a:solidFill>
                        <a:latin typeface="Segoe UI Light" panose="020B0502040204020203" pitchFamily="34" charset="0"/>
                      </a:endParaRPr>
                    </a:p>
                  </a:txBody>
                  <a:tcPr/>
                </a:tc>
                <a:tc rowSpan="5">
                  <a:txBody>
                    <a:bodyPr/>
                    <a:lstStyle/>
                    <a:p>
                      <a:pPr marL="171450" indent="-171450">
                        <a:buFont typeface="Arial" panose="020B0604020202020204" pitchFamily="34" charset="0"/>
                        <a:buChar char="•"/>
                      </a:pPr>
                      <a:r>
                        <a:rPr lang="en-AU" sz="1000" dirty="0">
                          <a:solidFill>
                            <a:schemeClr val="tx1"/>
                          </a:solidFill>
                          <a:latin typeface="Segoe UI Light" panose="020B0502040204020203" pitchFamily="34" charset="0"/>
                        </a:rPr>
                        <a:t>Essential Services Commission</a:t>
                      </a:r>
                    </a:p>
                    <a:p>
                      <a:pPr marL="171450" indent="-171450">
                        <a:buFont typeface="Arial" panose="020B0604020202020204" pitchFamily="34" charset="0"/>
                        <a:buChar char="•"/>
                      </a:pPr>
                      <a:r>
                        <a:rPr lang="en-AU" sz="1000" dirty="0">
                          <a:solidFill>
                            <a:schemeClr val="tx1"/>
                          </a:solidFill>
                          <a:latin typeface="Segoe UI Light" panose="020B0502040204020203" pitchFamily="34" charset="0"/>
                        </a:rPr>
                        <a:t>Environment Protection Authority</a:t>
                      </a:r>
                    </a:p>
                    <a:p>
                      <a:pPr marL="171450" indent="-171450">
                        <a:buFont typeface="Arial" panose="020B0604020202020204" pitchFamily="34" charset="0"/>
                        <a:buChar char="•"/>
                      </a:pPr>
                      <a:r>
                        <a:rPr lang="en-AU" sz="1000" dirty="0">
                          <a:solidFill>
                            <a:schemeClr val="tx1"/>
                          </a:solidFill>
                          <a:latin typeface="Segoe UI Light" panose="020B0502040204020203" pitchFamily="34" charset="0"/>
                        </a:rPr>
                        <a:t>Game Management Authority</a:t>
                      </a:r>
                    </a:p>
                    <a:p>
                      <a:pPr marL="171450" indent="-171450">
                        <a:buFont typeface="Arial" panose="020B0604020202020204" pitchFamily="34" charset="0"/>
                        <a:buChar char="•"/>
                      </a:pPr>
                      <a:r>
                        <a:rPr lang="en-AU" sz="1000" dirty="0">
                          <a:solidFill>
                            <a:schemeClr val="tx1"/>
                          </a:solidFill>
                          <a:latin typeface="Segoe UI Light" panose="020B0502040204020203" pitchFamily="34" charset="0"/>
                        </a:rPr>
                        <a:t>Independent Broad-Based Anti-Corruption Commission</a:t>
                      </a:r>
                    </a:p>
                    <a:p>
                      <a:pPr marL="171450" indent="-171450">
                        <a:buFont typeface="Arial" panose="020B0604020202020204" pitchFamily="34" charset="0"/>
                        <a:buChar char="•"/>
                      </a:pPr>
                      <a:r>
                        <a:rPr lang="en-AU" sz="1000" dirty="0">
                          <a:solidFill>
                            <a:schemeClr val="tx1"/>
                          </a:solidFill>
                          <a:latin typeface="Segoe UI Light" panose="020B0502040204020203" pitchFamily="34" charset="0"/>
                        </a:rPr>
                        <a:t>Infrastructure Victoria</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Office of Public Prosecutions and Associate Crown Prosecutors</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Office of the Chief Commissioner of Police (Victoria Police)</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Office of the Commissioner for Environmental Sustainability</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Office of the Commission for Children and Young People</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Office of the </a:t>
                      </a:r>
                      <a:r>
                        <a:rPr lang="en-US" sz="1000" dirty="0" err="1">
                          <a:solidFill>
                            <a:schemeClr val="tx1"/>
                          </a:solidFill>
                          <a:latin typeface="Segoe UI Light" panose="020B0502040204020203" pitchFamily="34" charset="0"/>
                        </a:rPr>
                        <a:t>Labour</a:t>
                      </a:r>
                      <a:r>
                        <a:rPr lang="en-US" sz="1000" dirty="0">
                          <a:solidFill>
                            <a:schemeClr val="tx1"/>
                          </a:solidFill>
                          <a:latin typeface="Segoe UI Light" panose="020B0502040204020203" pitchFamily="34" charset="0"/>
                        </a:rPr>
                        <a:t> Hire Licensing Authority</a:t>
                      </a:r>
                    </a:p>
                    <a:p>
                      <a:pPr marL="171450" indent="-171450">
                        <a:buFont typeface="Arial" panose="020B0604020202020204" pitchFamily="34" charset="0"/>
                        <a:buChar char="•"/>
                      </a:pPr>
                      <a:r>
                        <a:rPr lang="en-AU" sz="1000" dirty="0">
                          <a:solidFill>
                            <a:schemeClr val="tx1"/>
                          </a:solidFill>
                          <a:latin typeface="Segoe UI Light" panose="020B0502040204020203" pitchFamily="34" charset="0"/>
                        </a:rPr>
                        <a:t>Office of the Victorian Information Commissioner</a:t>
                      </a:r>
                      <a:endParaRPr lang="en-US" sz="1000" dirty="0">
                        <a:solidFill>
                          <a:schemeClr val="tx1"/>
                        </a:solidFill>
                        <a:latin typeface="Segoe UI Light" panose="020B0502040204020203" pitchFamily="34" charset="0"/>
                      </a:endParaRP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Office of the Legal Services Commissioner</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Office of the Ombudsman</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Office of the Road Safety Camera Commissioner</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Office of the Victorian Disability Worker Commission</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Portable</a:t>
                      </a:r>
                      <a:r>
                        <a:rPr lang="en-US" sz="1000" baseline="0" dirty="0">
                          <a:solidFill>
                            <a:schemeClr val="tx1"/>
                          </a:solidFill>
                          <a:latin typeface="Segoe UI Light" panose="020B0502040204020203" pitchFamily="34" charset="0"/>
                        </a:rPr>
                        <a:t> Long Service Benefits Authority</a:t>
                      </a:r>
                      <a:endParaRPr lang="en-US" sz="1000" dirty="0">
                        <a:solidFill>
                          <a:schemeClr val="tx1"/>
                        </a:solidFill>
                        <a:latin typeface="Segoe UI Light" panose="020B0502040204020203" pitchFamily="34" charset="0"/>
                      </a:endParaRP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Commercial Passenger Vehicle Commission</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Victorian Auditor-General's Office</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Victorian Commission for Gambling and Liquor Regulation</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Victorian Electoral Commission</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Victorian Equal Opportunity and Human Rights Commission</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Victorian Fisheries Authority</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Victorian Inspectorate</a:t>
                      </a:r>
                    </a:p>
                    <a:p>
                      <a:pPr marL="171450" indent="-171450">
                        <a:buFont typeface="Arial" panose="020B0604020202020204" pitchFamily="34" charset="0"/>
                        <a:buChar char="•"/>
                      </a:pPr>
                      <a:r>
                        <a:rPr lang="en-US" sz="1000" dirty="0">
                          <a:solidFill>
                            <a:schemeClr val="tx1"/>
                          </a:solidFill>
                          <a:latin typeface="Segoe UI Light" panose="020B0502040204020203" pitchFamily="34" charset="0"/>
                        </a:rPr>
                        <a:t>Victorian Responsible Gambling Foundation</a:t>
                      </a:r>
                      <a:endParaRPr lang="en-AU" sz="1000" dirty="0">
                        <a:solidFill>
                          <a:schemeClr val="tx1"/>
                        </a:solidFill>
                        <a:latin typeface="Segoe UI Light" panose="020B0502040204020203" pitchFamily="34" charset="0"/>
                      </a:endParaRPr>
                    </a:p>
                  </a:txBody>
                  <a:tcPr/>
                </a:tc>
                <a:extLst>
                  <a:ext uri="{0D108BD9-81ED-4DB2-BD59-A6C34878D82A}">
                    <a16:rowId xmlns:a16="http://schemas.microsoft.com/office/drawing/2014/main" val="1271986740"/>
                  </a:ext>
                </a:extLst>
              </a:tr>
              <a:tr h="2512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Other</a:t>
                      </a:r>
                    </a:p>
                  </a:txBody>
                  <a:tcPr>
                    <a:solidFill>
                      <a:schemeClr val="accent1"/>
                    </a:solidFill>
                  </a:tcPr>
                </a:tc>
                <a:tc vMerge="1">
                  <a:txBody>
                    <a:bodyPr/>
                    <a:lstStyle/>
                    <a:p>
                      <a:endParaRPr lang="en-AU" dirty="0"/>
                    </a:p>
                  </a:txBody>
                  <a:tcPr/>
                </a:tc>
                <a:extLst>
                  <a:ext uri="{0D108BD9-81ED-4DB2-BD59-A6C34878D82A}">
                    <a16:rowId xmlns:a16="http://schemas.microsoft.com/office/drawing/2014/main" val="2823329032"/>
                  </a:ext>
                </a:extLst>
              </a:tr>
              <a:tr h="454278">
                <a:tc>
                  <a:txBody>
                    <a:bodyPr/>
                    <a:lstStyle/>
                    <a:p>
                      <a:pPr marL="171450" indent="-171450">
                        <a:buFont typeface="Arial" panose="020B0604020202020204" pitchFamily="34" charset="0"/>
                        <a:buChar char="•"/>
                      </a:pPr>
                      <a:r>
                        <a:rPr lang="en-US" sz="1100" dirty="0">
                          <a:solidFill>
                            <a:schemeClr val="tx1"/>
                          </a:solidFill>
                          <a:latin typeface="Segoe UI Light" panose="020B0502040204020203" pitchFamily="34" charset="0"/>
                        </a:rPr>
                        <a:t>Victorian Public Sector </a:t>
                      </a:r>
                      <a:r>
                        <a:rPr lang="en-US" sz="1100" kern="1200" dirty="0">
                          <a:solidFill>
                            <a:schemeClr val="tx1"/>
                          </a:solidFill>
                          <a:latin typeface="Segoe UI Light" panose="020B0502040204020203" pitchFamily="34" charset="0"/>
                          <a:ea typeface="+mn-ea"/>
                          <a:cs typeface="+mn-cs"/>
                        </a:rPr>
                        <a:t>Commission</a:t>
                      </a:r>
                      <a:endParaRPr lang="en-AU" sz="1100" kern="1200" dirty="0">
                        <a:solidFill>
                          <a:schemeClr val="tx1"/>
                        </a:solidFill>
                        <a:latin typeface="Segoe UI Light" panose="020B0502040204020203" pitchFamily="34" charset="0"/>
                        <a:ea typeface="+mn-ea"/>
                        <a:cs typeface="+mn-cs"/>
                      </a:endParaRPr>
                    </a:p>
                  </a:txBody>
                  <a:tcPr/>
                </a:tc>
                <a:tc vMerge="1">
                  <a:txBody>
                    <a:bodyPr/>
                    <a:lstStyle/>
                    <a:p>
                      <a:endParaRPr lang="en-AU" dirty="0"/>
                    </a:p>
                  </a:txBody>
                  <a:tcPr/>
                </a:tc>
                <a:extLst>
                  <a:ext uri="{0D108BD9-81ED-4DB2-BD59-A6C34878D82A}">
                    <a16:rowId xmlns:a16="http://schemas.microsoft.com/office/drawing/2014/main" val="3325443670"/>
                  </a:ext>
                </a:extLst>
              </a:tr>
              <a:tr h="2512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Specified</a:t>
                      </a:r>
                      <a:r>
                        <a:rPr lang="en-AU" sz="1100" b="1"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 entity</a:t>
                      </a:r>
                      <a:endPar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txBody>
                  <a:tcPr>
                    <a:solidFill>
                      <a:schemeClr val="accent1"/>
                    </a:solidFill>
                  </a:tcPr>
                </a:tc>
                <a:tc vMerge="1">
                  <a:txBody>
                    <a:bodyPr/>
                    <a:lstStyle/>
                    <a:p>
                      <a:endParaRPr lang="en-AU" dirty="0"/>
                    </a:p>
                  </a:txBody>
                  <a:tcPr/>
                </a:tc>
                <a:extLst>
                  <a:ext uri="{0D108BD9-81ED-4DB2-BD59-A6C34878D82A}">
                    <a16:rowId xmlns:a16="http://schemas.microsoft.com/office/drawing/2014/main" val="103752865"/>
                  </a:ext>
                </a:extLst>
              </a:tr>
              <a:tr h="1058851">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100" dirty="0" err="1">
                          <a:solidFill>
                            <a:schemeClr val="tx1"/>
                          </a:solidFill>
                          <a:latin typeface="Segoe UI Light" panose="020B0502040204020203" pitchFamily="34" charset="0"/>
                        </a:rPr>
                        <a:t>CenITex</a:t>
                      </a:r>
                      <a:endParaRPr lang="en-AU" sz="1100" dirty="0">
                        <a:solidFill>
                          <a:schemeClr val="tx1"/>
                        </a:solidFill>
                        <a:latin typeface="Segoe UI Light" panose="020B0502040204020203" pitchFamily="34" charset="0"/>
                      </a:endParaRPr>
                    </a:p>
                    <a:p>
                      <a:endParaRPr lang="en-AU" sz="1100" dirty="0">
                        <a:solidFill>
                          <a:schemeClr val="bg1"/>
                        </a:solidFill>
                        <a:latin typeface="Segoe UI Light" panose="020B0502040204020203" pitchFamily="34" charset="0"/>
                      </a:endParaRPr>
                    </a:p>
                  </a:txBody>
                  <a:tcPr/>
                </a:tc>
                <a:tc vMerge="1">
                  <a:txBody>
                    <a:bodyPr/>
                    <a:lstStyle/>
                    <a:p>
                      <a:endParaRPr lang="en-AU" dirty="0"/>
                    </a:p>
                  </a:txBody>
                  <a:tcPr/>
                </a:tc>
                <a:extLst>
                  <a:ext uri="{0D108BD9-81ED-4DB2-BD59-A6C34878D82A}">
                    <a16:rowId xmlns:a16="http://schemas.microsoft.com/office/drawing/2014/main" val="3960528950"/>
                  </a:ext>
                </a:extLst>
              </a:tr>
            </a:tbl>
          </a:graphicData>
        </a:graphic>
      </p:graphicFrame>
      <p:sp>
        <p:nvSpPr>
          <p:cNvPr id="2" name="Title 1"/>
          <p:cNvSpPr>
            <a:spLocks noGrp="1"/>
          </p:cNvSpPr>
          <p:nvPr>
            <p:ph type="title"/>
          </p:nvPr>
        </p:nvSpPr>
        <p:spPr>
          <a:xfrm>
            <a:off x="442454" y="471943"/>
            <a:ext cx="5870798" cy="835742"/>
          </a:xfrm>
        </p:spPr>
        <p:txBody>
          <a:bodyPr/>
          <a:lstStyle/>
          <a:p>
            <a:r>
              <a:rPr lang="en-AU" sz="2800" dirty="0">
                <a:solidFill>
                  <a:prstClr val="white"/>
                </a:solidFill>
              </a:rPr>
              <a:t>Entities bound by the </a:t>
            </a:r>
            <a:r>
              <a:rPr lang="en-AU" sz="2800" dirty="0" err="1">
                <a:solidFill>
                  <a:prstClr val="white"/>
                </a:solidFill>
              </a:rPr>
              <a:t>VGPB</a:t>
            </a:r>
            <a:r>
              <a:rPr lang="en-AU" sz="2800" dirty="0">
                <a:solidFill>
                  <a:prstClr val="white"/>
                </a:solidFill>
              </a:rPr>
              <a:t> policies</a:t>
            </a:r>
            <a:endParaRPr lang="en-AU" sz="2800" dirty="0"/>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9" name="Title 1"/>
          <p:cNvSpPr txBox="1">
            <a:spLocks/>
          </p:cNvSpPr>
          <p:nvPr/>
        </p:nvSpPr>
        <p:spPr>
          <a:xfrm>
            <a:off x="489995" y="6342646"/>
            <a:ext cx="475422" cy="388341"/>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prstClr val="white"/>
                </a:solidFill>
                <a:effectLst/>
                <a:uLnTx/>
                <a:uFillTx/>
                <a:latin typeface="Segoe UI Semibold" panose="020B0702040204020203" pitchFamily="34" charset="0"/>
                <a:ea typeface="+mj-ea"/>
                <a:cs typeface="+mj-cs"/>
              </a:rPr>
              <a:t>!</a:t>
            </a:r>
          </a:p>
        </p:txBody>
      </p:sp>
      <p:sp>
        <p:nvSpPr>
          <p:cNvPr id="10" name="Content Placeholder 2"/>
          <p:cNvSpPr txBox="1">
            <a:spLocks/>
          </p:cNvSpPr>
          <p:nvPr/>
        </p:nvSpPr>
        <p:spPr>
          <a:xfrm>
            <a:off x="965417" y="6244993"/>
            <a:ext cx="4244762" cy="4939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defRPr/>
            </a:pPr>
            <a:r>
              <a:rPr kumimoji="0" lang="en-US" sz="1200" b="1"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t>Useful resource</a:t>
            </a:r>
            <a:br>
              <a:rPr kumimoji="0" lang="en-US" sz="12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br>
            <a:r>
              <a:rPr kumimoji="0" lang="en-US" sz="12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t>http</a:t>
            </a:r>
            <a:r>
              <a:rPr lang="en-US" sz="1200" dirty="0">
                <a:solidFill>
                  <a:srgbClr val="810D70"/>
                </a:solidFill>
                <a:latin typeface="Segoe UI Light" panose="020B0502040204020203" pitchFamily="34" charset="0"/>
                <a:ea typeface="Segoe UI" panose="020B0502040204020203" pitchFamily="34" charset="0"/>
                <a:cs typeface="Segoe UI" panose="020B0502040204020203" pitchFamily="34" charset="0"/>
              </a:rPr>
              <a:t>://https://www.buyingfor.vic.gov.au/goods-and-services-mandated-agencies</a:t>
            </a:r>
            <a:endParaRPr kumimoji="0" lang="en-US" sz="12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468411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4"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17</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graphicFrame>
        <p:nvGraphicFramePr>
          <p:cNvPr id="3" name="Table 2"/>
          <p:cNvGraphicFramePr>
            <a:graphicFrameLocks noGrp="1"/>
          </p:cNvGraphicFramePr>
          <p:nvPr>
            <p:extLst>
              <p:ext uri="{D42A27DB-BD31-4B8C-83A1-F6EECF244321}">
                <p14:modId xmlns:p14="http://schemas.microsoft.com/office/powerpoint/2010/main" val="3246526038"/>
              </p:ext>
            </p:extLst>
          </p:nvPr>
        </p:nvGraphicFramePr>
        <p:xfrm>
          <a:off x="64940" y="1374727"/>
          <a:ext cx="9015797" cy="5471160"/>
        </p:xfrm>
        <a:graphic>
          <a:graphicData uri="http://schemas.openxmlformats.org/drawingml/2006/table">
            <a:tbl>
              <a:tblPr bandRow="1">
                <a:tableStyleId>{5C22544A-7EE6-4342-B048-85BDC9FD1C3A}</a:tableStyleId>
              </a:tblPr>
              <a:tblGrid>
                <a:gridCol w="1891710">
                  <a:extLst>
                    <a:ext uri="{9D8B030D-6E8A-4147-A177-3AD203B41FA5}">
                      <a16:colId xmlns:a16="http://schemas.microsoft.com/office/drawing/2014/main" val="1776354182"/>
                    </a:ext>
                  </a:extLst>
                </a:gridCol>
                <a:gridCol w="1993716">
                  <a:extLst>
                    <a:ext uri="{9D8B030D-6E8A-4147-A177-3AD203B41FA5}">
                      <a16:colId xmlns:a16="http://schemas.microsoft.com/office/drawing/2014/main" val="3055572833"/>
                    </a:ext>
                  </a:extLst>
                </a:gridCol>
                <a:gridCol w="2562060">
                  <a:extLst>
                    <a:ext uri="{9D8B030D-6E8A-4147-A177-3AD203B41FA5}">
                      <a16:colId xmlns:a16="http://schemas.microsoft.com/office/drawing/2014/main" val="3282855154"/>
                    </a:ext>
                  </a:extLst>
                </a:gridCol>
                <a:gridCol w="2568311">
                  <a:extLst>
                    <a:ext uri="{9D8B030D-6E8A-4147-A177-3AD203B41FA5}">
                      <a16:colId xmlns:a16="http://schemas.microsoft.com/office/drawing/2014/main" val="3183853169"/>
                    </a:ext>
                  </a:extLst>
                </a:gridCol>
              </a:tblGrid>
              <a:tr h="216448">
                <a:tc>
                  <a:txBody>
                    <a:bodyPr/>
                    <a:lstStyle/>
                    <a:p>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Education Agencies</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Health Agencies</a:t>
                      </a:r>
                    </a:p>
                  </a:txBody>
                  <a:tcPr>
                    <a:solidFill>
                      <a:schemeClr val="accent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DEECA </a:t>
                      </a:r>
                      <a:r>
                        <a:rPr lang="en-AU" sz="1100" b="1"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Agencies</a:t>
                      </a:r>
                      <a:endPar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txBody>
                  <a:tcPr>
                    <a:solidFill>
                      <a:schemeClr val="accent1"/>
                    </a:solidFill>
                  </a:tcPr>
                </a:tc>
                <a:tc hMerge="1">
                  <a:txBody>
                    <a:bodyPr/>
                    <a:lstStyle/>
                    <a:p>
                      <a:endParaRPr lang="en-AU"/>
                    </a:p>
                  </a:txBody>
                  <a:tcPr/>
                </a:tc>
                <a:extLst>
                  <a:ext uri="{0D108BD9-81ED-4DB2-BD59-A6C34878D82A}">
                    <a16:rowId xmlns:a16="http://schemas.microsoft.com/office/drawing/2014/main" val="2867044246"/>
                  </a:ext>
                </a:extLst>
              </a:tr>
              <a:tr h="3297647">
                <a:tc rowSpan="3">
                  <a:txBody>
                    <a:bodyPr/>
                    <a:lstStyle/>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Adult Community and Further Education Board</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Adult Multicultural Education Services (AMES Aust)</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Bendigo </a:t>
                      </a:r>
                      <a:r>
                        <a:rPr lang="en-AU" sz="1050" kern="1200" dirty="0" err="1">
                          <a:solidFill>
                            <a:schemeClr val="tx1"/>
                          </a:solidFill>
                          <a:latin typeface="Segoe UI Light" panose="020B0502040204020203" pitchFamily="34" charset="0"/>
                          <a:ea typeface="+mn-ea"/>
                          <a:cs typeface="+mn-cs"/>
                        </a:rPr>
                        <a:t>Kangan</a:t>
                      </a:r>
                      <a:r>
                        <a:rPr lang="en-AU" sz="1050" kern="1200" dirty="0">
                          <a:solidFill>
                            <a:schemeClr val="tx1"/>
                          </a:solidFill>
                          <a:latin typeface="Segoe UI Light" panose="020B0502040204020203" pitchFamily="34" charset="0"/>
                          <a:ea typeface="+mn-ea"/>
                          <a:cs typeface="+mn-cs"/>
                        </a:rPr>
                        <a:t> Institute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Box Hill Institute of TAFE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Chisholm Institute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Federation Training - TAFE Gippsland</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Gordon Institute of TAFE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Goulburn Ovens Institute of TAFE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Holmesglen Institute of TAFE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Melbourne Polytechnic</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South West Institute of TAFE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Sunraysia Institute of TAFE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Victorian Curriculum and Assessment Authority (</a:t>
                      </a:r>
                      <a:r>
                        <a:rPr lang="en-AU" sz="1050" kern="1200" dirty="0" err="1">
                          <a:solidFill>
                            <a:schemeClr val="tx1"/>
                          </a:solidFill>
                          <a:latin typeface="Segoe UI Light" panose="020B0502040204020203" pitchFamily="34" charset="0"/>
                          <a:ea typeface="+mn-ea"/>
                          <a:cs typeface="+mn-cs"/>
                        </a:rPr>
                        <a:t>VCAA</a:t>
                      </a:r>
                      <a:r>
                        <a:rPr lang="en-AU" sz="1050" kern="1200" dirty="0">
                          <a:solidFill>
                            <a:schemeClr val="tx1"/>
                          </a:solidFill>
                          <a:latin typeface="Segoe UI Light" panose="020B0502040204020203" pitchFamily="34" charset="0"/>
                          <a:ea typeface="+mn-ea"/>
                          <a:cs typeface="+mn-cs"/>
                        </a:rPr>
                        <a:t>)</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Victorian Institute of Teaching</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Victorian Registration and Qualifications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William Angliss Institute of TAFE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Wodonga Institute of TAFE</a:t>
                      </a:r>
                    </a:p>
                  </a:txBody>
                  <a:tcPr/>
                </a:tc>
                <a:tc>
                  <a:txBody>
                    <a:bodyPr/>
                    <a:lstStyle/>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Ambulance Victoria</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Ballarat General Cemeteries Trust</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Geelong Cemeteries Trust</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Greater Metropolitan Cemeteries Trust</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Mental Health Tribunal</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Remembrance Parks Central Victoria (Formerly Bendigo Cemeteries Trust)</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Southern Metropolitan Cemeteries Trust</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VicHealth (Victorian Health Promotion Foundation)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Victorian Assisted Reproductive Treatment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Victorian Collaborative Centre for Mental Health and Wellbeing</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Victorian Pharmacy Authority</a:t>
                      </a:r>
                    </a:p>
                  </a:txBody>
                  <a:tcPr/>
                </a:tc>
                <a:tc rowSpan="3">
                  <a:txBody>
                    <a:bodyPr/>
                    <a:lstStyle/>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Alpine Resorts Victoria</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Barwon Region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Central Gippsland Region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Central Highlands Region Water Corporation</a:t>
                      </a:r>
                    </a:p>
                    <a:p>
                      <a:pPr marL="171450" indent="-171450" algn="l" defTabSz="914400" rtl="0" eaLnBrk="1" latinLnBrk="0" hangingPunct="1">
                        <a:buFont typeface="Arial" panose="020B0604020202020204" pitchFamily="34" charset="0"/>
                        <a:buChar char="•"/>
                      </a:pPr>
                      <a:r>
                        <a:rPr lang="en-AU" sz="1050" kern="1200" dirty="0" err="1">
                          <a:solidFill>
                            <a:schemeClr val="tx1"/>
                          </a:solidFill>
                          <a:latin typeface="Segoe UI Light" panose="020B0502040204020203" pitchFamily="34" charset="0"/>
                          <a:ea typeface="+mn-ea"/>
                          <a:cs typeface="+mn-cs"/>
                        </a:rPr>
                        <a:t>Coliban</a:t>
                      </a:r>
                      <a:r>
                        <a:rPr lang="en-AU" sz="1050" kern="1200" dirty="0">
                          <a:solidFill>
                            <a:schemeClr val="tx1"/>
                          </a:solidFill>
                          <a:latin typeface="Segoe UI Light" panose="020B0502040204020203" pitchFamily="34" charset="0"/>
                          <a:ea typeface="+mn-ea"/>
                          <a:cs typeface="+mn-cs"/>
                        </a:rPr>
                        <a:t> Region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Corangamite Catchment Management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Dairy Food Safety Victoria</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East Gippsland Catchment Management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East Gippsland Region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Energy Safe Victoria</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Glenelg Hopkins Catchment Management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Goulburn Broken Catchment Management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Goulburn Valley Region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Goulburn-Murray Rural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Great Ocean Road Coast and Parks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Greater Western Water</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GWM Water (Grampians Wimmera-Mallee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Lower Murray Urban and Rural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Mallee Catchment Management Authority</a:t>
                      </a:r>
                    </a:p>
                  </a:txBody>
                  <a:tcPr/>
                </a:tc>
                <a:tc rowSpan="3">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050" kern="1200" dirty="0">
                          <a:solidFill>
                            <a:schemeClr val="tx1"/>
                          </a:solidFill>
                          <a:latin typeface="Segoe UI Light" panose="020B0502040204020203" pitchFamily="34" charset="0"/>
                          <a:ea typeface="+mn-ea"/>
                          <a:cs typeface="+mn-cs"/>
                        </a:rPr>
                        <a:t>Melbourne Market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Melbourne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North Central Catchment Management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North East Catchment Management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North East Region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Parks Victoria</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Phillip Island Nature Park Board of Management</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Royal Botanic Gardens Board of Victoria</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South East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South Gippsland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Southern Rural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State Electricity Commission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Surveyors Registration Board of Victoria</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Sustainability Victoria</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Trust for Nature (Victoria)</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Veterinary Practitioners Registration Board of Victoria</a:t>
                      </a:r>
                    </a:p>
                    <a:p>
                      <a:pPr marL="171450" indent="-171450" algn="l" defTabSz="914400" rtl="0" eaLnBrk="1" latinLnBrk="0" hangingPunct="1">
                        <a:buFont typeface="Arial" panose="020B0604020202020204" pitchFamily="34" charset="0"/>
                        <a:buChar char="•"/>
                      </a:pPr>
                      <a:r>
                        <a:rPr lang="en-AU" sz="1050" kern="1200" dirty="0" err="1">
                          <a:solidFill>
                            <a:schemeClr val="tx1"/>
                          </a:solidFill>
                          <a:latin typeface="Segoe UI Light" panose="020B0502040204020203" pitchFamily="34" charset="0"/>
                          <a:ea typeface="+mn-ea"/>
                          <a:cs typeface="+mn-cs"/>
                        </a:rPr>
                        <a:t>VicForests</a:t>
                      </a:r>
                      <a:endParaRPr lang="en-AU" sz="1050" kern="1200" dirty="0">
                        <a:solidFill>
                          <a:schemeClr val="tx1"/>
                        </a:solidFill>
                        <a:latin typeface="Segoe UI Light" panose="020B0502040204020203" pitchFamily="34" charset="0"/>
                        <a:ea typeface="+mn-ea"/>
                        <a:cs typeface="+mn-cs"/>
                      </a:endParaRP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Wannon Region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West Gippsland Catchment Management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Westernport Region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Wimmera Catchment Management Authority</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Yarra Valley Water Corporation</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Zoological Parks and Gardens Board</a:t>
                      </a:r>
                    </a:p>
                    <a:p>
                      <a:pPr marL="171450" indent="-171450" algn="l" defTabSz="914400" rtl="0" eaLnBrk="1" latinLnBrk="0" hangingPunct="1">
                        <a:buFont typeface="Arial" panose="020B0604020202020204" pitchFamily="34" charset="0"/>
                        <a:buChar char="•"/>
                      </a:pPr>
                      <a:endParaRPr lang="en-AU" sz="1050" kern="1200" dirty="0">
                        <a:solidFill>
                          <a:schemeClr val="tx1"/>
                        </a:solidFill>
                        <a:latin typeface="Segoe UI Light" panose="020B0502040204020203" pitchFamily="34" charset="0"/>
                        <a:ea typeface="+mn-ea"/>
                        <a:cs typeface="+mn-cs"/>
                      </a:endParaRPr>
                    </a:p>
                  </a:txBody>
                  <a:tcPr/>
                </a:tc>
                <a:extLst>
                  <a:ext uri="{0D108BD9-81ED-4DB2-BD59-A6C34878D82A}">
                    <a16:rowId xmlns:a16="http://schemas.microsoft.com/office/drawing/2014/main" val="1271986740"/>
                  </a:ext>
                </a:extLst>
              </a:tr>
              <a:tr h="328227">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050" b="1" kern="1200" dirty="0">
                          <a:solidFill>
                            <a:schemeClr val="bg1"/>
                          </a:solidFill>
                          <a:latin typeface="Segoe UI" panose="020B0502040204020203" pitchFamily="34" charset="0"/>
                          <a:ea typeface="+mn-ea"/>
                          <a:cs typeface="Segoe UI" panose="020B0502040204020203" pitchFamily="34" charset="0"/>
                        </a:rPr>
                        <a:t>DFFH Agencies</a:t>
                      </a:r>
                    </a:p>
                  </a:txBody>
                  <a:tcPr>
                    <a:solidFill>
                      <a:schemeClr val="accent1"/>
                    </a:solidFill>
                  </a:tcPr>
                </a:tc>
                <a:tc vMerge="1">
                  <a:txBody>
                    <a:bodyPr/>
                    <a:lstStyle/>
                    <a:p>
                      <a:endParaRPr lang="en-AU"/>
                    </a:p>
                  </a:txBody>
                  <a:tcPr/>
                </a:tc>
                <a:tc vMerge="1">
                  <a:txBody>
                    <a:bodyPr/>
                    <a:lstStyle/>
                    <a:p>
                      <a:endParaRPr lang="en-AU"/>
                    </a:p>
                  </a:txBody>
                  <a:tcPr/>
                </a:tc>
                <a:extLst>
                  <a:ext uri="{0D108BD9-81ED-4DB2-BD59-A6C34878D82A}">
                    <a16:rowId xmlns:a16="http://schemas.microsoft.com/office/drawing/2014/main" val="387716744"/>
                  </a:ext>
                </a:extLst>
              </a:tr>
              <a:tr h="1352427">
                <a:tc vMerge="1">
                  <a:txBody>
                    <a:bodyPr/>
                    <a:lstStyle/>
                    <a:p>
                      <a:endParaRPr lang="en-AU"/>
                    </a:p>
                  </a:txBody>
                  <a:tcPr/>
                </a:tc>
                <a:tc>
                  <a:txBody>
                    <a:bodyPr/>
                    <a:lstStyle/>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Queen Victoria Women's Centre Trust</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Shrine of Remembrance</a:t>
                      </a:r>
                    </a:p>
                    <a:p>
                      <a:pPr marL="171450" indent="-171450" algn="l" defTabSz="914400" rtl="0" eaLnBrk="1" latinLnBrk="0" hangingPunct="1">
                        <a:buFont typeface="Arial" panose="020B0604020202020204" pitchFamily="34" charset="0"/>
                        <a:buChar char="•"/>
                      </a:pPr>
                      <a:r>
                        <a:rPr lang="en-AU" sz="1050" kern="1200" dirty="0">
                          <a:solidFill>
                            <a:schemeClr val="tx1"/>
                          </a:solidFill>
                          <a:latin typeface="Segoe UI Light" panose="020B0502040204020203" pitchFamily="34" charset="0"/>
                          <a:ea typeface="+mn-ea"/>
                          <a:cs typeface="+mn-cs"/>
                        </a:rPr>
                        <a:t>Victorian Interpreting and Translating Services (VITS) Language Loop</a:t>
                      </a:r>
                    </a:p>
                    <a:p>
                      <a:pPr marL="0" indent="0" algn="l" defTabSz="914400" rtl="0" eaLnBrk="1" latinLnBrk="0" hangingPunct="1">
                        <a:buFont typeface="Arial" panose="020B0604020202020204" pitchFamily="34" charset="0"/>
                        <a:buNone/>
                      </a:pPr>
                      <a:endParaRPr lang="en-AU" sz="1050" kern="1200" dirty="0">
                        <a:solidFill>
                          <a:schemeClr val="tx1"/>
                        </a:solidFill>
                        <a:latin typeface="Segoe UI Light" panose="020B0502040204020203" pitchFamily="34" charset="0"/>
                        <a:ea typeface="+mn-ea"/>
                        <a:cs typeface="+mn-cs"/>
                      </a:endParaRPr>
                    </a:p>
                  </a:txBody>
                  <a:tcPr/>
                </a:tc>
                <a:tc vMerge="1">
                  <a:txBody>
                    <a:bodyPr/>
                    <a:lstStyle/>
                    <a:p>
                      <a:endParaRPr lang="en-AU"/>
                    </a:p>
                  </a:txBody>
                  <a:tcPr/>
                </a:tc>
                <a:tc vMerge="1">
                  <a:txBody>
                    <a:bodyPr/>
                    <a:lstStyle/>
                    <a:p>
                      <a:endParaRPr lang="en-AU"/>
                    </a:p>
                  </a:txBody>
                  <a:tcPr/>
                </a:tc>
                <a:extLst>
                  <a:ext uri="{0D108BD9-81ED-4DB2-BD59-A6C34878D82A}">
                    <a16:rowId xmlns:a16="http://schemas.microsoft.com/office/drawing/2014/main" val="1580683838"/>
                  </a:ext>
                </a:extLst>
              </a:tr>
            </a:tbl>
          </a:graphicData>
        </a:graphic>
      </p:graphicFrame>
      <p:sp>
        <p:nvSpPr>
          <p:cNvPr id="2" name="Title 1"/>
          <p:cNvSpPr>
            <a:spLocks noGrp="1"/>
          </p:cNvSpPr>
          <p:nvPr>
            <p:ph type="title"/>
          </p:nvPr>
        </p:nvSpPr>
        <p:spPr>
          <a:xfrm>
            <a:off x="442454" y="471943"/>
            <a:ext cx="5870798" cy="835742"/>
          </a:xfrm>
        </p:spPr>
        <p:txBody>
          <a:bodyPr/>
          <a:lstStyle/>
          <a:p>
            <a:r>
              <a:rPr lang="en-AU" sz="2800" dirty="0">
                <a:solidFill>
                  <a:prstClr val="white"/>
                </a:solidFill>
              </a:rPr>
              <a:t>Entities bound by the </a:t>
            </a:r>
            <a:r>
              <a:rPr lang="en-AU" sz="2800" dirty="0" err="1">
                <a:solidFill>
                  <a:prstClr val="white"/>
                </a:solidFill>
              </a:rPr>
              <a:t>VGPB</a:t>
            </a:r>
            <a:r>
              <a:rPr lang="en-AU" sz="2800" dirty="0">
                <a:solidFill>
                  <a:prstClr val="white"/>
                </a:solidFill>
              </a:rPr>
              <a:t> policies</a:t>
            </a:r>
            <a:endParaRPr lang="en-AU" sz="2800" dirty="0"/>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3481725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4"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18</a:t>
            </a:r>
          </a:p>
        </p:txBody>
      </p:sp>
      <p:graphicFrame>
        <p:nvGraphicFramePr>
          <p:cNvPr id="3" name="Table 2"/>
          <p:cNvGraphicFramePr>
            <a:graphicFrameLocks noGrp="1"/>
          </p:cNvGraphicFramePr>
          <p:nvPr>
            <p:extLst>
              <p:ext uri="{D42A27DB-BD31-4B8C-83A1-F6EECF244321}">
                <p14:modId xmlns:p14="http://schemas.microsoft.com/office/powerpoint/2010/main" val="3937386875"/>
              </p:ext>
            </p:extLst>
          </p:nvPr>
        </p:nvGraphicFramePr>
        <p:xfrm>
          <a:off x="186431" y="1463282"/>
          <a:ext cx="8795249" cy="4541520"/>
        </p:xfrm>
        <a:graphic>
          <a:graphicData uri="http://schemas.openxmlformats.org/drawingml/2006/table">
            <a:tbl>
              <a:tblPr bandRow="1">
                <a:tableStyleId>{5C22544A-7EE6-4342-B048-85BDC9FD1C3A}</a:tableStyleId>
              </a:tblPr>
              <a:tblGrid>
                <a:gridCol w="2692036">
                  <a:extLst>
                    <a:ext uri="{9D8B030D-6E8A-4147-A177-3AD203B41FA5}">
                      <a16:colId xmlns:a16="http://schemas.microsoft.com/office/drawing/2014/main" val="1776354182"/>
                    </a:ext>
                  </a:extLst>
                </a:gridCol>
                <a:gridCol w="2267062">
                  <a:extLst>
                    <a:ext uri="{9D8B030D-6E8A-4147-A177-3AD203B41FA5}">
                      <a16:colId xmlns:a16="http://schemas.microsoft.com/office/drawing/2014/main" val="3282855154"/>
                    </a:ext>
                  </a:extLst>
                </a:gridCol>
                <a:gridCol w="2007352">
                  <a:extLst>
                    <a:ext uri="{9D8B030D-6E8A-4147-A177-3AD203B41FA5}">
                      <a16:colId xmlns:a16="http://schemas.microsoft.com/office/drawing/2014/main" val="228417087"/>
                    </a:ext>
                  </a:extLst>
                </a:gridCol>
                <a:gridCol w="1828799">
                  <a:extLst>
                    <a:ext uri="{9D8B030D-6E8A-4147-A177-3AD203B41FA5}">
                      <a16:colId xmlns:a16="http://schemas.microsoft.com/office/drawing/2014/main" val="2598424499"/>
                    </a:ext>
                  </a:extLst>
                </a:gridCol>
              </a:tblGrid>
              <a:tr h="2248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DJSIR </a:t>
                      </a:r>
                      <a:r>
                        <a:rPr lang="en-AU" sz="1100" b="1"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Agencies</a:t>
                      </a:r>
                      <a:endPar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DJCS Agencies</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DTP Agencies </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1" dirty="0">
                          <a:solidFill>
                            <a:schemeClr val="bg1"/>
                          </a:solidFill>
                          <a:latin typeface="Segoe UI" panose="020B0502040204020203" pitchFamily="34" charset="0"/>
                          <a:ea typeface="Segoe UI" panose="020B0502040204020203" pitchFamily="34" charset="0"/>
                          <a:cs typeface="Segoe UI" panose="020B0502040204020203" pitchFamily="34" charset="0"/>
                        </a:rPr>
                        <a:t>DTF Agencies </a:t>
                      </a:r>
                    </a:p>
                  </a:txBody>
                  <a:tcPr>
                    <a:solidFill>
                      <a:schemeClr val="accent1"/>
                    </a:solidFill>
                  </a:tcPr>
                </a:tc>
                <a:extLst>
                  <a:ext uri="{0D108BD9-81ED-4DB2-BD59-A6C34878D82A}">
                    <a16:rowId xmlns:a16="http://schemas.microsoft.com/office/drawing/2014/main" val="2867044246"/>
                  </a:ext>
                </a:extLst>
              </a:tr>
              <a:tr h="1957462">
                <a:tc rowSpan="3">
                  <a:txBody>
                    <a:bodyPr/>
                    <a:lstStyle/>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Architects' Registration Board of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Arts Centre Melbourne</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Australian Centre for the Moving Image</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Australian Grand Prix Corporation</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Cladding Safety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Emerald Tourist Railway Board</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Geelong Performing Arts Centre Trust</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Greyhound Racing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Harness Racing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Kardinia Park Stadium Trust</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Melbourne and Olympic Parks Trust</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Melbourne Arts Precinct Corporation</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Melbourne Convention and Exhibition Centre Trust (</a:t>
                      </a:r>
                      <a:r>
                        <a:rPr lang="en-AU" sz="1100" kern="1200" dirty="0" err="1">
                          <a:solidFill>
                            <a:schemeClr val="tx1"/>
                          </a:solidFill>
                          <a:latin typeface="Segoe UI Light" panose="020B0502040204020203" pitchFamily="34" charset="0"/>
                          <a:ea typeface="+mn-ea"/>
                          <a:cs typeface="+mn-cs"/>
                        </a:rPr>
                        <a:t>MCEC</a:t>
                      </a:r>
                      <a:r>
                        <a:rPr lang="en-AU" sz="1100" kern="1200" dirty="0">
                          <a:solidFill>
                            <a:schemeClr val="tx1"/>
                          </a:solidFill>
                          <a:latin typeface="Segoe UI Light" panose="020B0502040204020203" pitchFamily="34" charset="0"/>
                          <a:ea typeface="+mn-ea"/>
                          <a:cs typeface="+mn-cs"/>
                        </a:rPr>
                        <a:t>)</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Melbourne Cricket Ground Trust</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Museums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National Gallery of Victoria, Council of Trustees</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State Library of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State Sports Centres Trust</a:t>
                      </a:r>
                    </a:p>
                    <a:p>
                      <a:pPr marL="171450" indent="-171450" algn="l" defTabSz="914400" rtl="0" eaLnBrk="1" latinLnBrk="0" hangingPunct="1">
                        <a:buFont typeface="Arial" panose="020B0604020202020204" pitchFamily="34" charset="0"/>
                        <a:buChar char="•"/>
                      </a:pPr>
                      <a:r>
                        <a:rPr lang="en-AU" sz="1100" kern="1200" dirty="0" err="1">
                          <a:solidFill>
                            <a:schemeClr val="tx1"/>
                          </a:solidFill>
                          <a:latin typeface="Segoe UI Light" panose="020B0502040204020203" pitchFamily="34" charset="0"/>
                          <a:ea typeface="+mn-ea"/>
                          <a:cs typeface="+mn-cs"/>
                        </a:rPr>
                        <a:t>VicScreen</a:t>
                      </a:r>
                      <a:endParaRPr lang="en-AU" sz="1100" kern="1200" dirty="0">
                        <a:solidFill>
                          <a:schemeClr val="tx1"/>
                        </a:solidFill>
                        <a:latin typeface="Segoe UI Light" panose="020B0502040204020203" pitchFamily="34" charset="0"/>
                        <a:ea typeface="+mn-ea"/>
                        <a:cs typeface="+mn-cs"/>
                      </a:endParaRP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Victoria 2026 Commonwealth Games Organising Committee</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Victorian Building Authority</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Victorian Planning Authority</a:t>
                      </a:r>
                    </a:p>
                  </a:txBody>
                  <a:tcPr/>
                </a:tc>
                <a:tc rowSpan="3">
                  <a:txBody>
                    <a:bodyPr/>
                    <a:lstStyle/>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Accident Compensation Conciliation Service (Workplace Injury Commission)</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Court Services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Country Fire Authority</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Emergency Services Telecommunications Authority</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Fire Rescue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Sentencing Advisory Council</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Victoria Legal Aid</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Victoria State Emergency Service Authority</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Victorian Institute of Forensic Medicine</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Victorian Law Reform Commission</a:t>
                      </a:r>
                    </a:p>
                    <a:p>
                      <a:pPr marL="171450" indent="-171450" algn="l" defTabSz="914400" rtl="0" eaLnBrk="1" latinLnBrk="0" hangingPunct="1">
                        <a:buFont typeface="Arial" panose="020B0604020202020204" pitchFamily="34" charset="0"/>
                        <a:buChar char="•"/>
                      </a:pPr>
                      <a:r>
                        <a:rPr lang="en-AU" sz="1100" kern="1200" dirty="0" err="1">
                          <a:solidFill>
                            <a:schemeClr val="tx1"/>
                          </a:solidFill>
                          <a:latin typeface="Segoe UI Light" panose="020B0502040204020203" pitchFamily="34" charset="0"/>
                          <a:ea typeface="+mn-ea"/>
                          <a:cs typeface="+mn-cs"/>
                        </a:rPr>
                        <a:t>Worksafe</a:t>
                      </a:r>
                      <a:r>
                        <a:rPr lang="en-AU" sz="1100" kern="1200" dirty="0">
                          <a:solidFill>
                            <a:schemeClr val="tx1"/>
                          </a:solidFill>
                          <a:latin typeface="Segoe UI Light" panose="020B0502040204020203" pitchFamily="34" charset="0"/>
                          <a:ea typeface="+mn-ea"/>
                          <a:cs typeface="+mn-cs"/>
                        </a:rPr>
                        <a:t> Victoria</a:t>
                      </a:r>
                    </a:p>
                  </a:txBody>
                  <a:tcPr/>
                </a:tc>
                <a:tc rowSpan="3">
                  <a:txBody>
                    <a:bodyPr/>
                    <a:lstStyle/>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Development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North East Link State Tolling Corporation</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Port of Hastings Corporation</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Safe Transport Victoria</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Suburban Rail Loop Authority</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Transport Accident Commission</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V/Line Corporation</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Victorian Ports Corporation</a:t>
                      </a:r>
                    </a:p>
                    <a:p>
                      <a:pPr marL="171450" indent="-171450" algn="l" defTabSz="914400" rtl="0" eaLnBrk="1" latinLnBrk="0" hangingPunct="1">
                        <a:buFont typeface="Arial" panose="020B0604020202020204" pitchFamily="34" charset="0"/>
                        <a:buChar char="•"/>
                      </a:pPr>
                      <a:r>
                        <a:rPr lang="en-AU" sz="1100" kern="1200" dirty="0">
                          <a:solidFill>
                            <a:schemeClr val="tx1"/>
                          </a:solidFill>
                          <a:latin typeface="Segoe UI Light" panose="020B0502040204020203" pitchFamily="34" charset="0"/>
                          <a:ea typeface="+mn-ea"/>
                          <a:cs typeface="+mn-cs"/>
                        </a:rPr>
                        <a:t>Victorian Regional Channels Authority</a:t>
                      </a:r>
                    </a:p>
                    <a:p>
                      <a:pPr marL="171450" indent="-171450" algn="l" defTabSz="914400" rtl="0" eaLnBrk="1" latinLnBrk="0" hangingPunct="1">
                        <a:buFont typeface="Arial" panose="020B0604020202020204" pitchFamily="34" charset="0"/>
                        <a:buChar char="•"/>
                      </a:pPr>
                      <a:r>
                        <a:rPr lang="en-AU" sz="1100" kern="1200" dirty="0" err="1">
                          <a:solidFill>
                            <a:schemeClr val="tx1"/>
                          </a:solidFill>
                          <a:latin typeface="Segoe UI Light" panose="020B0502040204020203" pitchFamily="34" charset="0"/>
                          <a:ea typeface="+mn-ea"/>
                          <a:cs typeface="+mn-cs"/>
                        </a:rPr>
                        <a:t>VicTrack</a:t>
                      </a:r>
                      <a:endParaRPr lang="en-AU" sz="1100" kern="1200" dirty="0">
                        <a:solidFill>
                          <a:schemeClr val="tx1"/>
                        </a:solidFill>
                        <a:latin typeface="Segoe UI Light" panose="020B0502040204020203" pitchFamily="34" charset="0"/>
                        <a:ea typeface="+mn-ea"/>
                        <a:cs typeface="+mn-cs"/>
                      </a:endParaRPr>
                    </a:p>
                  </a:txBody>
                  <a:tcPr/>
                </a:tc>
                <a:tc>
                  <a:txBody>
                    <a:bodyPr/>
                    <a:lstStyle/>
                    <a:p>
                      <a:pPr marL="171450" indent="-171450">
                        <a:buFont typeface="Arial" panose="020B0604020202020204" pitchFamily="34" charset="0"/>
                        <a:buChar char="•"/>
                      </a:pPr>
                      <a:r>
                        <a:rPr lang="en-AU" sz="1100" dirty="0">
                          <a:solidFill>
                            <a:schemeClr val="tx1"/>
                          </a:solidFill>
                          <a:latin typeface="Segoe UI Light" panose="020B0502040204020203" pitchFamily="34" charset="0"/>
                        </a:rPr>
                        <a:t>Emergency Services and State Superannuation Board - </a:t>
                      </a:r>
                      <a:r>
                        <a:rPr lang="en-AU" sz="1100" dirty="0" err="1">
                          <a:solidFill>
                            <a:schemeClr val="tx1"/>
                          </a:solidFill>
                          <a:latin typeface="Segoe UI Light" panose="020B0502040204020203" pitchFamily="34" charset="0"/>
                        </a:rPr>
                        <a:t>ESSB</a:t>
                      </a:r>
                      <a:endParaRPr lang="en-AU" sz="1100" dirty="0">
                        <a:solidFill>
                          <a:schemeClr val="tx1"/>
                        </a:solidFill>
                        <a:latin typeface="Segoe UI Light" panose="020B0502040204020203" pitchFamily="34" charset="0"/>
                      </a:endParaRPr>
                    </a:p>
                    <a:p>
                      <a:pPr marL="171450" indent="-171450">
                        <a:buFont typeface="Arial" panose="020B0604020202020204" pitchFamily="34" charset="0"/>
                        <a:buChar char="•"/>
                      </a:pPr>
                      <a:r>
                        <a:rPr lang="en-AU" sz="1100" dirty="0">
                          <a:solidFill>
                            <a:schemeClr val="tx1"/>
                          </a:solidFill>
                          <a:latin typeface="Segoe UI Light" panose="020B0502040204020203" pitchFamily="34" charset="0"/>
                        </a:rPr>
                        <a:t>Treasury Corporation of Victoria</a:t>
                      </a:r>
                    </a:p>
                    <a:p>
                      <a:pPr marL="171450" indent="-171450">
                        <a:buFont typeface="Arial" panose="020B0604020202020204" pitchFamily="34" charset="0"/>
                        <a:buChar char="•"/>
                      </a:pPr>
                      <a:r>
                        <a:rPr lang="en-AU" sz="1100" dirty="0">
                          <a:solidFill>
                            <a:schemeClr val="tx1"/>
                          </a:solidFill>
                          <a:latin typeface="Segoe UI Light" panose="020B0502040204020203" pitchFamily="34" charset="0"/>
                        </a:rPr>
                        <a:t>Victorian Funds Management Corporation</a:t>
                      </a:r>
                    </a:p>
                    <a:p>
                      <a:pPr marL="171450" indent="-171450">
                        <a:buFont typeface="Arial" panose="020B0604020202020204" pitchFamily="34" charset="0"/>
                        <a:buChar char="•"/>
                      </a:pPr>
                      <a:r>
                        <a:rPr lang="en-AU" sz="1100" dirty="0">
                          <a:solidFill>
                            <a:schemeClr val="tx1"/>
                          </a:solidFill>
                          <a:latin typeface="Segoe UI Light" panose="020B0502040204020203" pitchFamily="34" charset="0"/>
                        </a:rPr>
                        <a:t>Victorian Managed Insurance Authority</a:t>
                      </a:r>
                      <a:endParaRPr lang="en-US" sz="1100" dirty="0">
                        <a:solidFill>
                          <a:schemeClr val="tx1"/>
                        </a:solidFill>
                        <a:latin typeface="Segoe UI Light" panose="020B0502040204020203" pitchFamily="34" charset="0"/>
                      </a:endParaRPr>
                    </a:p>
                  </a:txBody>
                  <a:tcPr/>
                </a:tc>
                <a:extLst>
                  <a:ext uri="{0D108BD9-81ED-4DB2-BD59-A6C34878D82A}">
                    <a16:rowId xmlns:a16="http://schemas.microsoft.com/office/drawing/2014/main" val="1271986740"/>
                  </a:ext>
                </a:extLst>
              </a:tr>
              <a:tr h="295464">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kern="1200" dirty="0">
                          <a:solidFill>
                            <a:schemeClr val="bg1"/>
                          </a:solidFill>
                          <a:latin typeface="Segoe UI" panose="020B0502040204020203" pitchFamily="34" charset="0"/>
                          <a:cs typeface="Segoe UI" panose="020B0502040204020203" pitchFamily="34" charset="0"/>
                        </a:rPr>
                        <a:t>DGS Agencies</a:t>
                      </a:r>
                    </a:p>
                  </a:txBody>
                  <a:tcPr>
                    <a:solidFill>
                      <a:schemeClr val="accent1"/>
                    </a:solidFill>
                  </a:tcPr>
                </a:tc>
                <a:extLst>
                  <a:ext uri="{0D108BD9-81ED-4DB2-BD59-A6C34878D82A}">
                    <a16:rowId xmlns:a16="http://schemas.microsoft.com/office/drawing/2014/main" val="3860563407"/>
                  </a:ext>
                </a:extLst>
              </a:tr>
              <a:tr h="1775940">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100" kern="1200" dirty="0">
                          <a:solidFill>
                            <a:schemeClr val="tx1"/>
                          </a:solidFill>
                          <a:latin typeface="Segoe UI Light" panose="020B0502040204020203" pitchFamily="34" charset="0"/>
                          <a:ea typeface="+mn-ea"/>
                          <a:cs typeface="+mn-cs"/>
                        </a:rPr>
                        <a:t>Residential Tenancies Bond Authority</a:t>
                      </a:r>
                    </a:p>
                    <a:p>
                      <a:pPr marL="171450" indent="-171450">
                        <a:buFont typeface="Arial" panose="020B0604020202020204" pitchFamily="34" charset="0"/>
                        <a:buChar char="•"/>
                      </a:pPr>
                      <a:endParaRPr lang="en-US" sz="1100" dirty="0">
                        <a:solidFill>
                          <a:schemeClr val="tx1"/>
                        </a:solidFill>
                        <a:latin typeface="Segoe UI Light" panose="020B0502040204020203" pitchFamily="34" charset="0"/>
                      </a:endParaRPr>
                    </a:p>
                  </a:txBody>
                  <a:tcPr/>
                </a:tc>
                <a:extLst>
                  <a:ext uri="{0D108BD9-81ED-4DB2-BD59-A6C34878D82A}">
                    <a16:rowId xmlns:a16="http://schemas.microsoft.com/office/drawing/2014/main" val="3594777879"/>
                  </a:ext>
                </a:extLst>
              </a:tr>
            </a:tbl>
          </a:graphicData>
        </a:graphic>
      </p:graphicFrame>
      <p:sp>
        <p:nvSpPr>
          <p:cNvPr id="2" name="Title 1"/>
          <p:cNvSpPr>
            <a:spLocks noGrp="1"/>
          </p:cNvSpPr>
          <p:nvPr>
            <p:ph type="title"/>
          </p:nvPr>
        </p:nvSpPr>
        <p:spPr>
          <a:xfrm>
            <a:off x="442454" y="471943"/>
            <a:ext cx="5870798" cy="835742"/>
          </a:xfrm>
        </p:spPr>
        <p:txBody>
          <a:bodyPr/>
          <a:lstStyle/>
          <a:p>
            <a:r>
              <a:rPr lang="en-AU" sz="2800" dirty="0">
                <a:solidFill>
                  <a:prstClr val="white"/>
                </a:solidFill>
              </a:rPr>
              <a:t>Entities bound by the </a:t>
            </a:r>
            <a:r>
              <a:rPr lang="en-AU" sz="2800" dirty="0" err="1">
                <a:solidFill>
                  <a:prstClr val="white"/>
                </a:solidFill>
              </a:rPr>
              <a:t>VGPB</a:t>
            </a:r>
            <a:r>
              <a:rPr lang="en-AU" sz="2800" dirty="0">
                <a:solidFill>
                  <a:prstClr val="white"/>
                </a:solidFill>
              </a:rPr>
              <a:t> policies</a:t>
            </a:r>
            <a:endParaRPr lang="en-AU" sz="2800" dirty="0"/>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grpSp>
        <p:nvGrpSpPr>
          <p:cNvPr id="4" name="Group 3"/>
          <p:cNvGrpSpPr/>
          <p:nvPr/>
        </p:nvGrpSpPr>
        <p:grpSpPr>
          <a:xfrm>
            <a:off x="5136863" y="5998073"/>
            <a:ext cx="3835939" cy="804374"/>
            <a:chOff x="38068" y="6257688"/>
            <a:chExt cx="5053354" cy="672496"/>
          </a:xfrm>
          <a:solidFill>
            <a:schemeClr val="bg1"/>
          </a:solidFill>
        </p:grpSpPr>
        <p:sp>
          <p:nvSpPr>
            <p:cNvPr id="10" name="Rectangle 9"/>
            <p:cNvSpPr/>
            <p:nvPr/>
          </p:nvSpPr>
          <p:spPr>
            <a:xfrm>
              <a:off x="38068" y="6257688"/>
              <a:ext cx="554294" cy="67249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itle 1"/>
            <p:cNvSpPr txBox="1">
              <a:spLocks/>
            </p:cNvSpPr>
            <p:nvPr/>
          </p:nvSpPr>
          <p:spPr>
            <a:xfrm>
              <a:off x="63263" y="6393011"/>
              <a:ext cx="503904" cy="471949"/>
            </a:xfrm>
            <a:prstGeom prst="rect">
              <a:avLst/>
            </a:prstGeom>
            <a:solidFill>
              <a:schemeClr val="accent4"/>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prstClr val="white"/>
                  </a:solidFill>
                  <a:effectLst/>
                  <a:uLnTx/>
                  <a:uFillTx/>
                  <a:latin typeface="Segoe UI Semibold" panose="020B0702040204020203" pitchFamily="34" charset="0"/>
                  <a:ea typeface="+mj-ea"/>
                  <a:cs typeface="+mj-cs"/>
                </a:rPr>
                <a:t>!</a:t>
              </a:r>
            </a:p>
          </p:txBody>
        </p:sp>
        <p:sp>
          <p:nvSpPr>
            <p:cNvPr id="12" name="Content Placeholder 2"/>
            <p:cNvSpPr txBox="1">
              <a:spLocks/>
            </p:cNvSpPr>
            <p:nvPr/>
          </p:nvSpPr>
          <p:spPr>
            <a:xfrm>
              <a:off x="592361" y="6257688"/>
              <a:ext cx="4499061" cy="672496"/>
            </a:xfrm>
            <a:prstGeom prst="rect">
              <a:avLst/>
            </a:prstGeom>
            <a:grp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defRPr/>
              </a:pPr>
              <a:r>
                <a:rPr kumimoji="0" lang="en-US" sz="1400" b="1"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t>Useful resource</a:t>
              </a:r>
              <a:br>
                <a:rPr kumimoji="0" lang="en-US" sz="14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br>
              <a:r>
                <a:rPr kumimoji="0" lang="en-US" sz="14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rPr>
                <a:t>http</a:t>
              </a:r>
              <a:r>
                <a:rPr lang="en-US" sz="1400" dirty="0">
                  <a:solidFill>
                    <a:srgbClr val="810D70"/>
                  </a:solidFill>
                  <a:latin typeface="Segoe UI Light" panose="020B0502040204020203" pitchFamily="34" charset="0"/>
                  <a:ea typeface="Segoe UI" panose="020B0502040204020203" pitchFamily="34" charset="0"/>
                  <a:cs typeface="Segoe UI" panose="020B0502040204020203" pitchFamily="34" charset="0"/>
                </a:rPr>
                <a:t>://https://www.buyingfor.vic.gov.au/goods-and-services-mandated-agencies</a:t>
              </a:r>
              <a:endParaRPr kumimoji="0" lang="en-US" sz="1400" b="0" i="0" u="none" strike="noStrike" kern="1200" cap="none" spc="0" normalizeH="0" baseline="0" noProof="0" dirty="0">
                <a:ln>
                  <a:noFill/>
                </a:ln>
                <a:solidFill>
                  <a:srgbClr val="810D70"/>
                </a:solidFill>
                <a:effectLst/>
                <a:uLnTx/>
                <a:uFillTx/>
                <a:latin typeface="Segoe UI Light" panose="020B0502040204020203" pitchFamily="34" charset="0"/>
                <a:ea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1980720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463112"/>
            <a:ext cx="7886700" cy="4351338"/>
          </a:xfrm>
        </p:spPr>
        <p:txBody>
          <a:bodyPr/>
          <a:lstStyle/>
          <a:p>
            <a:pPr marL="0" indent="0">
              <a:buNone/>
            </a:pPr>
            <a:endParaRPr lang="en-US" dirty="0"/>
          </a:p>
          <a:p>
            <a:pPr marL="0" indent="0">
              <a:buNone/>
            </a:pPr>
            <a:r>
              <a:rPr lang="en-US" sz="4000" dirty="0"/>
              <a:t>TRUE or FALSE?</a:t>
            </a:r>
          </a:p>
          <a:p>
            <a:pPr marL="0" indent="0">
              <a:buNone/>
            </a:pPr>
            <a:endParaRPr lang="en-US" sz="4000" dirty="0"/>
          </a:p>
          <a:p>
            <a:pPr marL="0" indent="0">
              <a:buNone/>
            </a:pPr>
            <a:r>
              <a:rPr lang="en-AU" sz="4000" dirty="0" err="1"/>
              <a:t>VGPB</a:t>
            </a:r>
            <a:r>
              <a:rPr lang="en-AU" sz="4000" dirty="0"/>
              <a:t> policies do not apply to health or construction related procurement.</a:t>
            </a:r>
          </a:p>
          <a:p>
            <a:endParaRPr lang="en-US" dirty="0"/>
          </a:p>
        </p:txBody>
      </p:sp>
      <p:sp>
        <p:nvSpPr>
          <p:cNvPr id="4" name="Title 3"/>
          <p:cNvSpPr>
            <a:spLocks noGrp="1"/>
          </p:cNvSpPr>
          <p:nvPr>
            <p:ph type="title"/>
          </p:nvPr>
        </p:nvSpPr>
        <p:spPr/>
        <p:txBody>
          <a:bodyPr/>
          <a:lstStyle/>
          <a:p>
            <a:r>
              <a:rPr lang="en-AU" dirty="0"/>
              <a:t>Question Time</a:t>
            </a:r>
          </a:p>
        </p:txBody>
      </p:sp>
      <p:sp>
        <p:nvSpPr>
          <p:cNvPr id="7"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19</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210317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10" name="Content Placeholder 2"/>
          <p:cNvSpPr>
            <a:spLocks noGrp="1"/>
          </p:cNvSpPr>
          <p:nvPr>
            <p:ph idx="1"/>
          </p:nvPr>
        </p:nvSpPr>
        <p:spPr/>
        <p:txBody>
          <a:bodyPr/>
          <a:lstStyle/>
          <a:p>
            <a:pPr marL="457200" indent="-457200">
              <a:buFont typeface="+mj-lt"/>
              <a:buAutoNum type="arabicPeriod"/>
            </a:pPr>
            <a:r>
              <a:rPr lang="en-AU" sz="2400" dirty="0">
                <a:latin typeface="Segoe UI Light" panose="020B0502040204020203" pitchFamily="34" charset="0"/>
                <a:ea typeface="Segoe UI" panose="020B0502040204020203" pitchFamily="34" charset="0"/>
                <a:cs typeface="Segoe UI" panose="020B0502040204020203" pitchFamily="34" charset="0"/>
              </a:rPr>
              <a:t>Procurement </a:t>
            </a:r>
          </a:p>
          <a:p>
            <a:pPr lvl="1"/>
            <a:r>
              <a:rPr lang="en-AU" sz="2000" dirty="0">
                <a:latin typeface="Segoe UI Light" panose="020B0502040204020203" pitchFamily="34" charset="0"/>
                <a:ea typeface="Segoe UI" panose="020B0502040204020203" pitchFamily="34" charset="0"/>
                <a:cs typeface="Segoe UI" panose="020B0502040204020203" pitchFamily="34" charset="0"/>
              </a:rPr>
              <a:t>State-wide procurement policy</a:t>
            </a:r>
          </a:p>
          <a:p>
            <a:pPr lvl="1"/>
            <a:r>
              <a:rPr lang="en-AU" sz="2000" dirty="0">
                <a:latin typeface="Segoe UI Light" panose="020B0502040204020203" pitchFamily="34" charset="0"/>
                <a:ea typeface="Segoe UI" panose="020B0502040204020203" pitchFamily="34" charset="0"/>
                <a:cs typeface="Segoe UI" panose="020B0502040204020203" pitchFamily="34" charset="0"/>
              </a:rPr>
              <a:t>Approaches to market and templates</a:t>
            </a:r>
          </a:p>
          <a:p>
            <a:pPr lvl="1"/>
            <a:r>
              <a:rPr lang="en-AU" sz="2000" dirty="0">
                <a:ea typeface="Segoe UI" panose="020B0502040204020203" pitchFamily="34" charset="0"/>
                <a:cs typeface="Segoe UI" panose="020B0502040204020203" pitchFamily="34" charset="0"/>
              </a:rPr>
              <a:t>Probity </a:t>
            </a:r>
          </a:p>
          <a:p>
            <a:pPr lvl="1"/>
            <a:r>
              <a:rPr lang="en-AU" sz="2000" dirty="0">
                <a:ea typeface="Segoe UI" panose="020B0502040204020203" pitchFamily="34" charset="0"/>
                <a:cs typeface="Segoe UI" panose="020B0502040204020203" pitchFamily="34" charset="0"/>
              </a:rPr>
              <a:t>Process contracts</a:t>
            </a:r>
          </a:p>
          <a:p>
            <a:pPr marL="457200" indent="-457200">
              <a:buFont typeface="+mj-lt"/>
              <a:buAutoNum type="arabicPeriod"/>
            </a:pPr>
            <a:r>
              <a:rPr lang="en-AU" sz="2400" dirty="0">
                <a:latin typeface="Segoe UI Light" panose="020B0502040204020203" pitchFamily="34" charset="0"/>
                <a:ea typeface="Segoe UI" panose="020B0502040204020203" pitchFamily="34" charset="0"/>
                <a:cs typeface="Segoe UI" panose="020B0502040204020203" pitchFamily="34" charset="0"/>
              </a:rPr>
              <a:t>Funding </a:t>
            </a:r>
          </a:p>
          <a:p>
            <a:pPr lvl="1"/>
            <a:r>
              <a:rPr lang="en-AU" sz="2000" dirty="0">
                <a:latin typeface="Segoe UI Light" panose="020B0502040204020203" pitchFamily="34" charset="0"/>
                <a:ea typeface="Segoe UI" panose="020B0502040204020203" pitchFamily="34" charset="0"/>
                <a:cs typeface="Segoe UI" panose="020B0502040204020203" pitchFamily="34" charset="0"/>
              </a:rPr>
              <a:t>Funding vs procurement</a:t>
            </a:r>
          </a:p>
          <a:p>
            <a:pPr lvl="1"/>
            <a:r>
              <a:rPr lang="en-AU" sz="2000" dirty="0">
                <a:ea typeface="Segoe UI" panose="020B0502040204020203" pitchFamily="34" charset="0"/>
                <a:cs typeface="Segoe UI" panose="020B0502040204020203" pitchFamily="34" charset="0"/>
              </a:rPr>
              <a:t>Principles, policies and best practice </a:t>
            </a:r>
            <a:endParaRPr lang="en-AU" sz="2000" dirty="0">
              <a:latin typeface="Segoe UI Light" panose="020B0502040204020203" pitchFamily="34" charset="0"/>
              <a:ea typeface="Segoe UI" panose="020B0502040204020203" pitchFamily="34" charset="0"/>
              <a:cs typeface="Segoe UI" panose="020B0502040204020203" pitchFamily="34" charset="0"/>
            </a:endParaRPr>
          </a:p>
          <a:p>
            <a:pPr marL="457200" indent="-457200">
              <a:buFont typeface="+mj-lt"/>
              <a:buAutoNum type="arabicPeriod"/>
            </a:pPr>
            <a:r>
              <a:rPr lang="en-AU" sz="2400" dirty="0">
                <a:ea typeface="Segoe UI" panose="020B0502040204020203" pitchFamily="34" charset="0"/>
                <a:cs typeface="Segoe UI" panose="020B0502040204020203" pitchFamily="34" charset="0"/>
              </a:rPr>
              <a:t>Government Specific Contract Clauses</a:t>
            </a:r>
          </a:p>
          <a:p>
            <a:pPr marL="457200" indent="-457200">
              <a:buFont typeface="+mj-lt"/>
              <a:buAutoNum type="arabicPeriod"/>
            </a:pPr>
            <a:r>
              <a:rPr lang="en-AU" sz="2400" dirty="0">
                <a:ea typeface="Segoe UI" panose="020B0502040204020203" pitchFamily="34" charset="0"/>
                <a:cs typeface="Segoe UI" panose="020B0502040204020203" pitchFamily="34" charset="0"/>
              </a:rPr>
              <a:t>Other types of Government Contracts </a:t>
            </a:r>
          </a:p>
          <a:p>
            <a:pPr lvl="1"/>
            <a:r>
              <a:rPr lang="en-AU" sz="2000" dirty="0">
                <a:latin typeface="Segoe UI Light" panose="020B0502040204020203" pitchFamily="34" charset="0"/>
                <a:ea typeface="Segoe UI" panose="020B0502040204020203" pitchFamily="34" charset="0"/>
                <a:cs typeface="Segoe UI" panose="020B0502040204020203" pitchFamily="34" charset="0"/>
              </a:rPr>
              <a:t>MOUs</a:t>
            </a:r>
          </a:p>
          <a:p>
            <a:endParaRPr lang="en-AU" dirty="0">
              <a:latin typeface="Segoe UI Light" panose="020B0502040204020203" pitchFamily="34" charset="0"/>
              <a:ea typeface="Segoe UI" panose="020B0502040204020203" pitchFamily="34" charset="0"/>
              <a:cs typeface="Segoe UI" panose="020B0502040204020203" pitchFamily="34" charset="0"/>
            </a:endParaRPr>
          </a:p>
        </p:txBody>
      </p:sp>
      <p:sp>
        <p:nvSpPr>
          <p:cNvPr id="3" name="Title 2"/>
          <p:cNvSpPr>
            <a:spLocks noGrp="1"/>
          </p:cNvSpPr>
          <p:nvPr>
            <p:ph type="title"/>
          </p:nvPr>
        </p:nvSpPr>
        <p:spPr/>
        <p:txBody>
          <a:bodyPr/>
          <a:lstStyle/>
          <a:p>
            <a:r>
              <a:rPr lang="en-AU" dirty="0">
                <a:solidFill>
                  <a:prstClr val="white"/>
                </a:solidFill>
              </a:rPr>
              <a:t>Presentation overview</a:t>
            </a:r>
            <a:endParaRPr lang="en-AU" dirty="0"/>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5"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2</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2883990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463112"/>
            <a:ext cx="7886700" cy="4351338"/>
          </a:xfrm>
        </p:spPr>
        <p:txBody>
          <a:bodyPr/>
          <a:lstStyle/>
          <a:p>
            <a:pPr marL="0" indent="0">
              <a:buNone/>
            </a:pPr>
            <a:endParaRPr lang="en-US" dirty="0"/>
          </a:p>
          <a:p>
            <a:pPr marL="0" indent="0">
              <a:buNone/>
            </a:pPr>
            <a:r>
              <a:rPr lang="en-US" sz="4000" b="1" dirty="0"/>
              <a:t>TRUE </a:t>
            </a:r>
            <a:r>
              <a:rPr lang="en-US" sz="4000" dirty="0">
                <a:solidFill>
                  <a:schemeClr val="bg1"/>
                </a:solidFill>
              </a:rPr>
              <a:t>or FALSE?</a:t>
            </a:r>
          </a:p>
          <a:p>
            <a:pPr marL="0" indent="0">
              <a:buNone/>
            </a:pPr>
            <a:endParaRPr lang="en-US" sz="4000" dirty="0"/>
          </a:p>
          <a:p>
            <a:pPr marL="0" indent="0">
              <a:buNone/>
            </a:pPr>
            <a:r>
              <a:rPr lang="en-AU" sz="4000" dirty="0" err="1"/>
              <a:t>VGPB</a:t>
            </a:r>
            <a:r>
              <a:rPr lang="en-AU" sz="4000" dirty="0"/>
              <a:t> policies do not apply to health or construction related procurement.</a:t>
            </a:r>
          </a:p>
          <a:p>
            <a:endParaRPr lang="en-US" dirty="0"/>
          </a:p>
        </p:txBody>
      </p:sp>
      <p:sp>
        <p:nvSpPr>
          <p:cNvPr id="4" name="Title 3"/>
          <p:cNvSpPr>
            <a:spLocks noGrp="1"/>
          </p:cNvSpPr>
          <p:nvPr>
            <p:ph type="title"/>
          </p:nvPr>
        </p:nvSpPr>
        <p:spPr/>
        <p:txBody>
          <a:bodyPr/>
          <a:lstStyle/>
          <a:p>
            <a:r>
              <a:rPr lang="en-AU" dirty="0"/>
              <a:t>Question Time</a:t>
            </a:r>
          </a:p>
        </p:txBody>
      </p:sp>
      <p:sp>
        <p:nvSpPr>
          <p:cNvPr id="7"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20</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36956722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87030" y="1808169"/>
            <a:ext cx="7886700" cy="4351338"/>
          </a:xfrm>
        </p:spPr>
        <p:txBody>
          <a:bodyPr/>
          <a:lstStyle/>
          <a:p>
            <a:r>
              <a:rPr lang="en-AU" altLang="en-US" sz="2400" dirty="0" err="1"/>
              <a:t>VGPB</a:t>
            </a:r>
            <a:r>
              <a:rPr lang="en-AU" altLang="en-US" sz="2400" dirty="0"/>
              <a:t> policies do not apply to health (i.e. medical supplies, health equipment) or construction related procurement.</a:t>
            </a:r>
          </a:p>
          <a:p>
            <a:r>
              <a:rPr lang="en-AU" altLang="en-US" sz="2400" dirty="0"/>
              <a:t>There is a general obligation for agencies to apply sound financial management principles and spend public funds responsibly.</a:t>
            </a:r>
          </a:p>
          <a:p>
            <a:r>
              <a:rPr lang="en-AU" altLang="en-US" sz="2400" dirty="0"/>
              <a:t>The </a:t>
            </a:r>
            <a:r>
              <a:rPr lang="en-AU" altLang="en-US" sz="2400" b="1" dirty="0"/>
              <a:t>Supplier Code of Conduct</a:t>
            </a:r>
            <a:r>
              <a:rPr lang="en-AU" altLang="en-US" sz="2400" dirty="0"/>
              <a:t>,  </a:t>
            </a:r>
            <a:r>
              <a:rPr lang="en-AU" altLang="en-US" sz="2400" b="1" dirty="0"/>
              <a:t>Social Procurement Framework, Fair Jobs Code</a:t>
            </a:r>
            <a:r>
              <a:rPr lang="en-AU" altLang="en-US" sz="2400" dirty="0"/>
              <a:t> and </a:t>
            </a:r>
            <a:r>
              <a:rPr lang="en-AU" altLang="en-US" sz="2400" b="1" dirty="0"/>
              <a:t>the Local Jobs First </a:t>
            </a:r>
            <a:r>
              <a:rPr lang="en-AU" altLang="en-US" sz="2400" dirty="0"/>
              <a:t>policies are baked into the State’s procurement frameworks</a:t>
            </a:r>
            <a:r>
              <a:rPr lang="en-AU" altLang="en-US" sz="2400" i="1" dirty="0"/>
              <a:t>.  </a:t>
            </a:r>
          </a:p>
          <a:p>
            <a:r>
              <a:rPr lang="en-AU" altLang="en-US" sz="2400" dirty="0"/>
              <a:t>In addition there are some policies that are goods/services dependant (Call Centre Code of Conduct, Uniforms and PPE)  </a:t>
            </a:r>
          </a:p>
        </p:txBody>
      </p:sp>
      <p:sp>
        <p:nvSpPr>
          <p:cNvPr id="4" name="Title 3"/>
          <p:cNvSpPr>
            <a:spLocks noGrp="1"/>
          </p:cNvSpPr>
          <p:nvPr>
            <p:ph type="title"/>
          </p:nvPr>
        </p:nvSpPr>
        <p:spPr/>
        <p:txBody>
          <a:bodyPr/>
          <a:lstStyle/>
          <a:p>
            <a:r>
              <a:rPr lang="en-AU" sz="2800" dirty="0"/>
              <a:t>Other procurement policy considerations</a:t>
            </a:r>
          </a:p>
        </p:txBody>
      </p:sp>
      <p:sp>
        <p:nvSpPr>
          <p:cNvPr id="7" name="Title 1"/>
          <p:cNvSpPr txBox="1">
            <a:spLocks/>
          </p:cNvSpPr>
          <p:nvPr/>
        </p:nvSpPr>
        <p:spPr>
          <a:xfrm>
            <a:off x="8573730" y="471942"/>
            <a:ext cx="57027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21</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1879751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fontScale="92500"/>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The responsibility for procurement compliance and implementation of procurement policies for any agency/department lies with?</a:t>
            </a:r>
          </a:p>
          <a:p>
            <a:pPr marL="742950" indent="-742950">
              <a:buFont typeface="+mj-lt"/>
              <a:buAutoNum type="alphaUcPeriod"/>
            </a:pPr>
            <a:r>
              <a:rPr lang="en-AU" sz="3600" dirty="0">
                <a:ea typeface="Segoe UI" panose="020B0502040204020203" pitchFamily="34" charset="0"/>
                <a:cs typeface="Segoe UI" panose="020B0502040204020203" pitchFamily="34" charset="0"/>
              </a:rPr>
              <a:t>The CEO</a:t>
            </a:r>
          </a:p>
          <a:p>
            <a:pPr marL="742950" indent="-742950">
              <a:buFont typeface="+mj-lt"/>
              <a:buAutoNum type="alphaUcPeriod"/>
            </a:pPr>
            <a:r>
              <a:rPr lang="en-AU" sz="3600" dirty="0">
                <a:ea typeface="Segoe UI" panose="020B0502040204020203" pitchFamily="34" charset="0"/>
                <a:cs typeface="Segoe UI" panose="020B0502040204020203" pitchFamily="34" charset="0"/>
              </a:rPr>
              <a:t>The COO</a:t>
            </a:r>
          </a:p>
          <a:p>
            <a:pPr marL="742950" indent="-742950">
              <a:buFont typeface="+mj-lt"/>
              <a:buAutoNum type="alphaUcPeriod"/>
            </a:pPr>
            <a:r>
              <a:rPr lang="en-AU" sz="3600" dirty="0">
                <a:ea typeface="Segoe UI" panose="020B0502040204020203" pitchFamily="34" charset="0"/>
                <a:cs typeface="Segoe UI" panose="020B0502040204020203" pitchFamily="34" charset="0"/>
              </a:rPr>
              <a:t>The government </a:t>
            </a:r>
          </a:p>
          <a:p>
            <a:pPr marL="742950" indent="-742950">
              <a:buFont typeface="+mj-lt"/>
              <a:buAutoNum type="alphaUcPeriod"/>
            </a:pPr>
            <a:r>
              <a:rPr lang="en-AU" sz="3600" dirty="0">
                <a:ea typeface="Segoe UI" panose="020B0502040204020203" pitchFamily="34" charset="0"/>
                <a:cs typeface="Segoe UI" panose="020B0502040204020203" pitchFamily="34" charset="0"/>
              </a:rPr>
              <a:t>The CPO</a:t>
            </a: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524876" y="471942"/>
            <a:ext cx="619126"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22</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2712162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fontScale="92500"/>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The responsibility for procurement compliance and implementation of procurement policies for any agency/department lies with?</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The CEO</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The COO</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The government </a:t>
            </a:r>
          </a:p>
          <a:p>
            <a:pPr marL="742950" indent="-742950">
              <a:buFont typeface="+mj-lt"/>
              <a:buAutoNum type="alphaUcPeriod"/>
            </a:pPr>
            <a:r>
              <a:rPr lang="en-AU" sz="3600" b="1" dirty="0">
                <a:ea typeface="Segoe UI" panose="020B0502040204020203" pitchFamily="34" charset="0"/>
                <a:cs typeface="Segoe UI" panose="020B0502040204020203" pitchFamily="34" charset="0"/>
              </a:rPr>
              <a:t>The CPO</a:t>
            </a: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524876" y="471942"/>
            <a:ext cx="619126"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23</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33993758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2081263"/>
            <a:ext cx="7886700" cy="3513291"/>
          </a:xfrm>
        </p:spPr>
        <p:txBody>
          <a:bodyPr/>
          <a:lstStyle/>
          <a:p>
            <a:r>
              <a:rPr lang="en-US" dirty="0"/>
              <a:t>All Departments and some larger agencies have one</a:t>
            </a:r>
          </a:p>
          <a:p>
            <a:pPr marL="0" indent="0">
              <a:buNone/>
            </a:pPr>
            <a:endParaRPr lang="en-US" dirty="0"/>
          </a:p>
          <a:p>
            <a:r>
              <a:rPr lang="en-US" dirty="0"/>
              <a:t>Responsible for developing a procurement strategy and framework for its Department</a:t>
            </a:r>
          </a:p>
          <a:p>
            <a:pPr marL="0" indent="0">
              <a:buNone/>
            </a:pPr>
            <a:endParaRPr lang="en-US" dirty="0"/>
          </a:p>
          <a:p>
            <a:r>
              <a:rPr lang="en-US" dirty="0"/>
              <a:t>A valuable source of information on how to conduct your procurement</a:t>
            </a:r>
          </a:p>
        </p:txBody>
      </p:sp>
      <p:sp>
        <p:nvSpPr>
          <p:cNvPr id="4" name="Title 3"/>
          <p:cNvSpPr>
            <a:spLocks noGrp="1"/>
          </p:cNvSpPr>
          <p:nvPr>
            <p:ph type="title"/>
          </p:nvPr>
        </p:nvSpPr>
        <p:spPr/>
        <p:txBody>
          <a:bodyPr/>
          <a:lstStyle/>
          <a:p>
            <a:r>
              <a:rPr lang="en-AU" dirty="0"/>
              <a:t>Chief Procurement Officer</a:t>
            </a:r>
          </a:p>
        </p:txBody>
      </p:sp>
      <p:sp>
        <p:nvSpPr>
          <p:cNvPr id="7"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24</a:t>
            </a: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4010616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2081263"/>
            <a:ext cx="7886700" cy="3513291"/>
          </a:xfrm>
        </p:spPr>
        <p:txBody>
          <a:bodyPr/>
          <a:lstStyle/>
          <a:p>
            <a:pPr marL="0" indent="0">
              <a:buNone/>
            </a:pPr>
            <a:r>
              <a:rPr lang="en-AU" sz="3600" dirty="0"/>
              <a:t>TRUE or FALSE?</a:t>
            </a:r>
          </a:p>
          <a:p>
            <a:pPr marL="0" indent="0">
              <a:buNone/>
            </a:pPr>
            <a:endParaRPr lang="en-AU" sz="3600" dirty="0"/>
          </a:p>
          <a:p>
            <a:pPr marL="0" indent="0">
              <a:buNone/>
            </a:pPr>
            <a:r>
              <a:rPr lang="en-AU" sz="3600" dirty="0"/>
              <a:t>The concept of probity refers to acting transparently, ethically, fairly and honestly</a:t>
            </a:r>
          </a:p>
          <a:p>
            <a:endParaRPr lang="en-US" dirty="0"/>
          </a:p>
        </p:txBody>
      </p:sp>
      <p:sp>
        <p:nvSpPr>
          <p:cNvPr id="4" name="Title 3"/>
          <p:cNvSpPr>
            <a:spLocks noGrp="1"/>
          </p:cNvSpPr>
          <p:nvPr>
            <p:ph type="title"/>
          </p:nvPr>
        </p:nvSpPr>
        <p:spPr/>
        <p:txBody>
          <a:bodyPr/>
          <a:lstStyle/>
          <a:p>
            <a:r>
              <a:rPr lang="en-AU" dirty="0"/>
              <a:t>Question Time </a:t>
            </a: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6" name="Title 1"/>
          <p:cNvSpPr txBox="1">
            <a:spLocks/>
          </p:cNvSpPr>
          <p:nvPr/>
        </p:nvSpPr>
        <p:spPr>
          <a:xfrm>
            <a:off x="8524876" y="471942"/>
            <a:ext cx="619126"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25</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8232179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2081263"/>
            <a:ext cx="7886700" cy="3513291"/>
          </a:xfrm>
        </p:spPr>
        <p:txBody>
          <a:bodyPr/>
          <a:lstStyle/>
          <a:p>
            <a:pPr marL="0" indent="0">
              <a:buNone/>
            </a:pPr>
            <a:r>
              <a:rPr lang="en-AU" sz="3600" b="1" dirty="0"/>
              <a:t>TRUE </a:t>
            </a:r>
            <a:r>
              <a:rPr lang="en-AU" sz="3600" dirty="0">
                <a:solidFill>
                  <a:schemeClr val="bg1"/>
                </a:solidFill>
              </a:rPr>
              <a:t>or FALSE?</a:t>
            </a:r>
          </a:p>
          <a:p>
            <a:pPr marL="0" indent="0">
              <a:buNone/>
            </a:pPr>
            <a:endParaRPr lang="en-AU" sz="3600" dirty="0"/>
          </a:p>
          <a:p>
            <a:pPr marL="0" indent="0">
              <a:buNone/>
            </a:pPr>
            <a:r>
              <a:rPr lang="en-AU" sz="3600" dirty="0"/>
              <a:t>The concept of probity refers to acting transparently, ethically, fairly and honestly</a:t>
            </a:r>
          </a:p>
          <a:p>
            <a:endParaRPr lang="en-US" dirty="0"/>
          </a:p>
        </p:txBody>
      </p:sp>
      <p:sp>
        <p:nvSpPr>
          <p:cNvPr id="4" name="Title 3"/>
          <p:cNvSpPr>
            <a:spLocks noGrp="1"/>
          </p:cNvSpPr>
          <p:nvPr>
            <p:ph type="title"/>
          </p:nvPr>
        </p:nvSpPr>
        <p:spPr/>
        <p:txBody>
          <a:bodyPr/>
          <a:lstStyle/>
          <a:p>
            <a:r>
              <a:rPr lang="en-AU" dirty="0"/>
              <a:t>Question Time </a:t>
            </a: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6" name="Title 1"/>
          <p:cNvSpPr txBox="1">
            <a:spLocks/>
          </p:cNvSpPr>
          <p:nvPr/>
        </p:nvSpPr>
        <p:spPr>
          <a:xfrm>
            <a:off x="8524876" y="471942"/>
            <a:ext cx="619126"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26</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3320409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717473"/>
            <a:ext cx="7886700" cy="4351338"/>
          </a:xfrm>
        </p:spPr>
        <p:txBody>
          <a:bodyPr/>
          <a:lstStyle/>
          <a:p>
            <a:pPr marL="0" indent="0">
              <a:buNone/>
            </a:pPr>
            <a:r>
              <a:rPr lang="en-US" dirty="0"/>
              <a:t>Probity is important for:</a:t>
            </a:r>
          </a:p>
          <a:p>
            <a:r>
              <a:rPr lang="en-US" dirty="0"/>
              <a:t>confidence in the integrity of government procurement processes</a:t>
            </a:r>
          </a:p>
          <a:p>
            <a:r>
              <a:rPr lang="en-US" dirty="0"/>
              <a:t>encouraging mutual trust and respect</a:t>
            </a:r>
          </a:p>
          <a:p>
            <a:r>
              <a:rPr lang="en-US" dirty="0"/>
              <a:t>improving the defensibility of procurement outcomes </a:t>
            </a:r>
          </a:p>
          <a:p>
            <a:endParaRPr lang="en-US" dirty="0"/>
          </a:p>
          <a:p>
            <a:endParaRPr lang="en-AU" dirty="0"/>
          </a:p>
        </p:txBody>
      </p:sp>
      <p:sp>
        <p:nvSpPr>
          <p:cNvPr id="4" name="Title 3"/>
          <p:cNvSpPr>
            <a:spLocks noGrp="1"/>
          </p:cNvSpPr>
          <p:nvPr>
            <p:ph type="title"/>
          </p:nvPr>
        </p:nvSpPr>
        <p:spPr/>
        <p:txBody>
          <a:bodyPr/>
          <a:lstStyle/>
          <a:p>
            <a:r>
              <a:rPr lang="en-AU" sz="3200" b="1" dirty="0"/>
              <a:t>Issues in procurement</a:t>
            </a:r>
            <a:br>
              <a:rPr lang="en-AU" sz="3200" dirty="0"/>
            </a:br>
            <a:r>
              <a:rPr lang="en-AU" sz="3200" dirty="0"/>
              <a:t>Probity</a:t>
            </a:r>
          </a:p>
        </p:txBody>
      </p:sp>
      <p:sp>
        <p:nvSpPr>
          <p:cNvPr id="7"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27</a:t>
            </a: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15306474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904281"/>
            <a:ext cx="7886700" cy="4351338"/>
          </a:xfrm>
          <a:prstGeom prst="rect">
            <a:avLst/>
          </a:prstGeom>
        </p:spPr>
        <p:txBody>
          <a:bodyPr/>
          <a:lstStyle/>
          <a:p>
            <a:pPr marL="0" indent="0">
              <a:buNone/>
            </a:pPr>
            <a:r>
              <a:rPr lang="en-US" sz="3600" dirty="0">
                <a:solidFill>
                  <a:schemeClr val="accent4"/>
                </a:solidFill>
                <a:latin typeface="Webdings" panose="05030102010509060703" pitchFamily="18" charset="2"/>
              </a:rPr>
              <a:t>a</a:t>
            </a:r>
            <a:r>
              <a:rPr lang="en-US" dirty="0">
                <a:latin typeface="Webdings" panose="05030102010509060703" pitchFamily="18" charset="2"/>
              </a:rPr>
              <a:t> </a:t>
            </a:r>
            <a:r>
              <a:rPr lang="en-US" dirty="0"/>
              <a:t>Integrity and impartiality</a:t>
            </a:r>
          </a:p>
          <a:p>
            <a:pPr marL="0" indent="0">
              <a:buNone/>
            </a:pPr>
            <a:r>
              <a:rPr lang="en-US" sz="3600" dirty="0">
                <a:solidFill>
                  <a:schemeClr val="accent4"/>
                </a:solidFill>
                <a:latin typeface="Webdings" panose="05030102010509060703" pitchFamily="18" charset="2"/>
              </a:rPr>
              <a:t>a</a:t>
            </a:r>
            <a:r>
              <a:rPr lang="en-US" dirty="0">
                <a:solidFill>
                  <a:schemeClr val="accent4"/>
                </a:solidFill>
                <a:latin typeface="Webdings" panose="05030102010509060703" pitchFamily="18" charset="2"/>
              </a:rPr>
              <a:t> </a:t>
            </a:r>
            <a:r>
              <a:rPr lang="en-US" dirty="0"/>
              <a:t>Market equality</a:t>
            </a:r>
          </a:p>
          <a:p>
            <a:pPr marL="0" indent="0">
              <a:buNone/>
            </a:pPr>
            <a:r>
              <a:rPr lang="en-US" sz="3600" dirty="0">
                <a:solidFill>
                  <a:schemeClr val="accent4"/>
                </a:solidFill>
                <a:latin typeface="Webdings" panose="05030102010509060703" pitchFamily="18" charset="2"/>
              </a:rPr>
              <a:t>a</a:t>
            </a:r>
            <a:r>
              <a:rPr lang="en-US" dirty="0">
                <a:solidFill>
                  <a:schemeClr val="accent4"/>
                </a:solidFill>
                <a:latin typeface="Webdings" panose="05030102010509060703" pitchFamily="18" charset="2"/>
              </a:rPr>
              <a:t> </a:t>
            </a:r>
            <a:r>
              <a:rPr lang="en-US" dirty="0"/>
              <a:t>Consistent and transparent processes</a:t>
            </a:r>
          </a:p>
          <a:p>
            <a:pPr marL="0" indent="0">
              <a:buNone/>
            </a:pPr>
            <a:r>
              <a:rPr lang="en-US" sz="3600" dirty="0">
                <a:solidFill>
                  <a:schemeClr val="accent4"/>
                </a:solidFill>
                <a:latin typeface="Webdings" panose="05030102010509060703" pitchFamily="18" charset="2"/>
              </a:rPr>
              <a:t>a</a:t>
            </a:r>
            <a:r>
              <a:rPr lang="en-US" dirty="0">
                <a:solidFill>
                  <a:schemeClr val="accent4"/>
                </a:solidFill>
                <a:latin typeface="Webdings" panose="05030102010509060703" pitchFamily="18" charset="2"/>
              </a:rPr>
              <a:t> </a:t>
            </a:r>
            <a:r>
              <a:rPr lang="en-US" dirty="0"/>
              <a:t>Secure and confidential information</a:t>
            </a:r>
          </a:p>
          <a:p>
            <a:pPr marL="0" indent="0">
              <a:buNone/>
            </a:pPr>
            <a:r>
              <a:rPr lang="en-US" sz="3600" dirty="0">
                <a:solidFill>
                  <a:schemeClr val="accent4"/>
                </a:solidFill>
                <a:latin typeface="Webdings" panose="05030102010509060703" pitchFamily="18" charset="2"/>
              </a:rPr>
              <a:t>a</a:t>
            </a:r>
            <a:r>
              <a:rPr lang="en-US" dirty="0">
                <a:solidFill>
                  <a:schemeClr val="accent4"/>
                </a:solidFill>
                <a:latin typeface="Webdings" panose="05030102010509060703" pitchFamily="18" charset="2"/>
              </a:rPr>
              <a:t> </a:t>
            </a:r>
            <a:r>
              <a:rPr lang="en-US" dirty="0"/>
              <a:t>Identifying and managing conflicts of interest</a:t>
            </a:r>
          </a:p>
          <a:p>
            <a:pPr marL="0" indent="0">
              <a:buNone/>
            </a:pPr>
            <a:r>
              <a:rPr lang="en-US" sz="3600" dirty="0">
                <a:solidFill>
                  <a:schemeClr val="accent4"/>
                </a:solidFill>
                <a:latin typeface="Webdings" panose="05030102010509060703" pitchFamily="18" charset="2"/>
              </a:rPr>
              <a:t>a</a:t>
            </a:r>
            <a:r>
              <a:rPr lang="en-US" dirty="0">
                <a:solidFill>
                  <a:schemeClr val="accent4"/>
                </a:solidFill>
                <a:latin typeface="Webdings" panose="05030102010509060703" pitchFamily="18" charset="2"/>
              </a:rPr>
              <a:t> </a:t>
            </a:r>
            <a:r>
              <a:rPr lang="en-US" dirty="0"/>
              <a:t>Having the appropriate capability</a:t>
            </a:r>
          </a:p>
        </p:txBody>
      </p:sp>
      <p:sp>
        <p:nvSpPr>
          <p:cNvPr id="4" name="Title 3"/>
          <p:cNvSpPr>
            <a:spLocks noGrp="1"/>
          </p:cNvSpPr>
          <p:nvPr>
            <p:ph type="title"/>
          </p:nvPr>
        </p:nvSpPr>
        <p:spPr>
          <a:prstGeom prst="rect">
            <a:avLst/>
          </a:prstGeom>
        </p:spPr>
        <p:txBody>
          <a:bodyPr/>
          <a:lstStyle/>
          <a:p>
            <a:r>
              <a:rPr lang="en-AU" sz="3200" dirty="0"/>
              <a:t>What does probity require in procurement?</a:t>
            </a:r>
          </a:p>
        </p:txBody>
      </p:sp>
      <p:sp>
        <p:nvSpPr>
          <p:cNvPr id="7"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28</a:t>
            </a:r>
          </a:p>
        </p:txBody>
      </p:sp>
      <p:sp>
        <p:nvSpPr>
          <p:cNvPr id="9" name="Title 1"/>
          <p:cNvSpPr txBox="1">
            <a:spLocks/>
          </p:cNvSpPr>
          <p:nvPr/>
        </p:nvSpPr>
        <p:spPr>
          <a:xfrm>
            <a:off x="3687097" y="1261853"/>
            <a:ext cx="2831689"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endParaRPr kumimoji="0" lang="en-AU" sz="1200" b="0" i="0" u="none" strike="noStrike" kern="1200" cap="none" spc="0" normalizeH="0" baseline="0" noProof="0" dirty="0">
              <a:ln>
                <a:noFill/>
              </a:ln>
              <a:solidFill>
                <a:srgbClr val="810D70"/>
              </a:solidFill>
              <a:effectLst/>
              <a:uLnTx/>
              <a:uFillTx/>
              <a:latin typeface="Segoe UI" panose="020B0502040204020203" pitchFamily="34" charset="0"/>
              <a:ea typeface="Segoe UI" panose="020B0502040204020203" pitchFamily="34" charset="0"/>
              <a:cs typeface="Segoe UI" panose="020B0502040204020203" pitchFamily="34" charset="0"/>
            </a:endParaRP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2292820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904281"/>
            <a:ext cx="7886700" cy="4351338"/>
          </a:xfrm>
          <a:prstGeom prst="rect">
            <a:avLst/>
          </a:prstGeom>
        </p:spPr>
        <p:txBody>
          <a:bodyPr/>
          <a:lstStyle/>
          <a:p>
            <a:r>
              <a:rPr lang="en-AU" dirty="0"/>
              <a:t>Conflicts of interest are not wrong in themselves.</a:t>
            </a:r>
          </a:p>
          <a:p>
            <a:r>
              <a:rPr lang="en-AU" dirty="0"/>
              <a:t>Any conflict of interest should be properly identified and declared, and effectively and transparently managed. </a:t>
            </a:r>
          </a:p>
          <a:p>
            <a:r>
              <a:rPr lang="en-AU" dirty="0"/>
              <a:t>Disclosing actual or potential conflicts is a continuous process, because conflict situations may change over time.</a:t>
            </a:r>
          </a:p>
          <a:p>
            <a:r>
              <a:rPr lang="en-AU" dirty="0"/>
              <a:t>Existence of a conflict does not always prevent a Supplier being engaged</a:t>
            </a:r>
          </a:p>
        </p:txBody>
      </p:sp>
      <p:sp>
        <p:nvSpPr>
          <p:cNvPr id="4" name="Title 3"/>
          <p:cNvSpPr>
            <a:spLocks noGrp="1"/>
          </p:cNvSpPr>
          <p:nvPr>
            <p:ph type="title"/>
          </p:nvPr>
        </p:nvSpPr>
        <p:spPr>
          <a:prstGeom prst="rect">
            <a:avLst/>
          </a:prstGeom>
        </p:spPr>
        <p:txBody>
          <a:bodyPr/>
          <a:lstStyle/>
          <a:p>
            <a:r>
              <a:rPr lang="en-AU" sz="3200" dirty="0"/>
              <a:t>Conflicts of Interest </a:t>
            </a:r>
          </a:p>
        </p:txBody>
      </p:sp>
      <p:sp>
        <p:nvSpPr>
          <p:cNvPr id="7"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29</a:t>
            </a:r>
          </a:p>
        </p:txBody>
      </p:sp>
      <p:sp>
        <p:nvSpPr>
          <p:cNvPr id="9" name="Title 1"/>
          <p:cNvSpPr txBox="1">
            <a:spLocks/>
          </p:cNvSpPr>
          <p:nvPr/>
        </p:nvSpPr>
        <p:spPr>
          <a:xfrm>
            <a:off x="3687097" y="1261853"/>
            <a:ext cx="2831689"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endParaRPr kumimoji="0" lang="en-AU" sz="1200" b="0" i="0" u="none" strike="noStrike" kern="1200" cap="none" spc="0" normalizeH="0" baseline="0" noProof="0" dirty="0">
              <a:ln>
                <a:noFill/>
              </a:ln>
              <a:solidFill>
                <a:srgbClr val="810D70"/>
              </a:solidFill>
              <a:effectLst/>
              <a:uLnTx/>
              <a:uFillTx/>
              <a:latin typeface="Segoe UI" panose="020B0502040204020203" pitchFamily="34" charset="0"/>
              <a:ea typeface="Segoe UI" panose="020B0502040204020203" pitchFamily="34" charset="0"/>
              <a:cs typeface="Segoe UI" panose="020B0502040204020203" pitchFamily="34" charset="0"/>
            </a:endParaRP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3946748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a:bodyPr>
          <a:lstStyle/>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endParaRPr lang="en-AU" sz="3600" b="1" dirty="0">
              <a:ea typeface="Segoe UI" panose="020B0502040204020203" pitchFamily="34" charset="0"/>
              <a:cs typeface="Segoe UI" panose="020B0502040204020203" pitchFamily="34" charset="0"/>
            </a:endParaRPr>
          </a:p>
          <a:p>
            <a:pPr marL="742950" indent="-742950" algn="ctr">
              <a:buFont typeface="+mj-lt"/>
              <a:buAutoNum type="arabicPeriod"/>
            </a:pPr>
            <a:r>
              <a:rPr lang="en-AU" sz="3600" b="1" dirty="0">
                <a:ea typeface="Segoe UI" panose="020B0502040204020203" pitchFamily="34" charset="0"/>
                <a:cs typeface="Segoe UI" panose="020B0502040204020203" pitchFamily="34" charset="0"/>
              </a:rPr>
              <a:t>PROCUREMENT </a:t>
            </a: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6"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noProof="0" dirty="0">
                <a:solidFill>
                  <a:prstClr val="white"/>
                </a:solidFill>
                <a:latin typeface="Segoe UI Light" panose="020B0502040204020203" pitchFamily="34" charset="0"/>
              </a:rPr>
              <a:t>3</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30910319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904281"/>
            <a:ext cx="7886700" cy="4351338"/>
          </a:xfrm>
          <a:prstGeom prst="rect">
            <a:avLst/>
          </a:prstGeom>
        </p:spPr>
        <p:txBody>
          <a:bodyPr/>
          <a:lstStyle/>
          <a:p>
            <a:pPr marL="0" indent="0">
              <a:buNone/>
            </a:pPr>
            <a:r>
              <a:rPr lang="en-AU" sz="3600" dirty="0"/>
              <a:t>TRUE or FALSE?</a:t>
            </a:r>
          </a:p>
          <a:p>
            <a:pPr marL="0" indent="0">
              <a:buNone/>
            </a:pPr>
            <a:endParaRPr lang="en-US" sz="3600" dirty="0"/>
          </a:p>
          <a:p>
            <a:pPr marL="0" indent="0">
              <a:buNone/>
            </a:pPr>
            <a:r>
              <a:rPr lang="en-AU" sz="3600" dirty="0"/>
              <a:t>You must always have a probity advisor and a probity auditor for each procurement</a:t>
            </a:r>
          </a:p>
          <a:p>
            <a:pPr marL="0" indent="0">
              <a:buNone/>
            </a:pPr>
            <a:endParaRPr lang="en-US" dirty="0"/>
          </a:p>
        </p:txBody>
      </p:sp>
      <p:sp>
        <p:nvSpPr>
          <p:cNvPr id="4" name="Title 3"/>
          <p:cNvSpPr>
            <a:spLocks noGrp="1"/>
          </p:cNvSpPr>
          <p:nvPr>
            <p:ph type="title"/>
          </p:nvPr>
        </p:nvSpPr>
        <p:spPr>
          <a:prstGeom prst="rect">
            <a:avLst/>
          </a:prstGeom>
        </p:spPr>
        <p:txBody>
          <a:bodyPr/>
          <a:lstStyle/>
          <a:p>
            <a:r>
              <a:rPr lang="en-AU" sz="3200" dirty="0"/>
              <a:t>Question Time </a:t>
            </a:r>
          </a:p>
        </p:txBody>
      </p:sp>
      <p:sp>
        <p:nvSpPr>
          <p:cNvPr id="9" name="Title 1"/>
          <p:cNvSpPr txBox="1">
            <a:spLocks/>
          </p:cNvSpPr>
          <p:nvPr/>
        </p:nvSpPr>
        <p:spPr>
          <a:xfrm>
            <a:off x="3687097" y="1261853"/>
            <a:ext cx="2831689"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endParaRPr kumimoji="0" lang="en-AU" sz="1200" b="0" i="0" u="none" strike="noStrike" kern="1200" cap="none" spc="0" normalizeH="0" baseline="0" noProof="0" dirty="0">
              <a:ln>
                <a:noFill/>
              </a:ln>
              <a:solidFill>
                <a:srgbClr val="810D70"/>
              </a:solidFill>
              <a:effectLst/>
              <a:uLnTx/>
              <a:uFillTx/>
              <a:latin typeface="Segoe UI" panose="020B0502040204020203" pitchFamily="34" charset="0"/>
              <a:ea typeface="Segoe UI" panose="020B0502040204020203" pitchFamily="34" charset="0"/>
              <a:cs typeface="Segoe UI" panose="020B0502040204020203" pitchFamily="34" charset="0"/>
            </a:endParaRP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6" name="Title 1"/>
          <p:cNvSpPr txBox="1">
            <a:spLocks/>
          </p:cNvSpPr>
          <p:nvPr/>
        </p:nvSpPr>
        <p:spPr>
          <a:xfrm>
            <a:off x="8524876" y="471942"/>
            <a:ext cx="619126"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30</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3217284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904281"/>
            <a:ext cx="7886700" cy="4351338"/>
          </a:xfrm>
          <a:prstGeom prst="rect">
            <a:avLst/>
          </a:prstGeom>
        </p:spPr>
        <p:txBody>
          <a:bodyPr/>
          <a:lstStyle/>
          <a:p>
            <a:pPr marL="0" indent="0">
              <a:buNone/>
            </a:pPr>
            <a:r>
              <a:rPr lang="en-AU" sz="3600" dirty="0">
                <a:solidFill>
                  <a:schemeClr val="bg1"/>
                </a:solidFill>
              </a:rPr>
              <a:t>TRUE or </a:t>
            </a:r>
            <a:r>
              <a:rPr lang="en-AU" sz="3600" b="1" dirty="0"/>
              <a:t>FALSE</a:t>
            </a:r>
            <a:r>
              <a:rPr lang="en-AU" sz="3600" dirty="0">
                <a:solidFill>
                  <a:schemeClr val="bg1"/>
                </a:solidFill>
              </a:rPr>
              <a:t>?</a:t>
            </a:r>
          </a:p>
          <a:p>
            <a:pPr marL="0" indent="0">
              <a:buNone/>
            </a:pPr>
            <a:endParaRPr lang="en-US" sz="3600" dirty="0"/>
          </a:p>
          <a:p>
            <a:pPr marL="0" indent="0">
              <a:buNone/>
            </a:pPr>
            <a:r>
              <a:rPr lang="en-AU" sz="3600" dirty="0"/>
              <a:t>You must always have a probity advisor and a probity auditor for each procurement</a:t>
            </a:r>
          </a:p>
          <a:p>
            <a:pPr marL="0" indent="0">
              <a:buNone/>
            </a:pPr>
            <a:endParaRPr lang="en-US" dirty="0"/>
          </a:p>
        </p:txBody>
      </p:sp>
      <p:sp>
        <p:nvSpPr>
          <p:cNvPr id="4" name="Title 3"/>
          <p:cNvSpPr>
            <a:spLocks noGrp="1"/>
          </p:cNvSpPr>
          <p:nvPr>
            <p:ph type="title"/>
          </p:nvPr>
        </p:nvSpPr>
        <p:spPr>
          <a:prstGeom prst="rect">
            <a:avLst/>
          </a:prstGeom>
        </p:spPr>
        <p:txBody>
          <a:bodyPr/>
          <a:lstStyle/>
          <a:p>
            <a:r>
              <a:rPr lang="en-AU" sz="3200" dirty="0"/>
              <a:t>Question Time </a:t>
            </a:r>
          </a:p>
        </p:txBody>
      </p:sp>
      <p:sp>
        <p:nvSpPr>
          <p:cNvPr id="9" name="Title 1"/>
          <p:cNvSpPr txBox="1">
            <a:spLocks/>
          </p:cNvSpPr>
          <p:nvPr/>
        </p:nvSpPr>
        <p:spPr>
          <a:xfrm>
            <a:off x="3687097" y="1261853"/>
            <a:ext cx="2831689"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endParaRPr kumimoji="0" lang="en-AU" sz="1200" b="0" i="0" u="none" strike="noStrike" kern="1200" cap="none" spc="0" normalizeH="0" baseline="0" noProof="0" dirty="0">
              <a:ln>
                <a:noFill/>
              </a:ln>
              <a:solidFill>
                <a:srgbClr val="810D70"/>
              </a:solidFill>
              <a:effectLst/>
              <a:uLnTx/>
              <a:uFillTx/>
              <a:latin typeface="Segoe UI" panose="020B0502040204020203" pitchFamily="34" charset="0"/>
              <a:ea typeface="Segoe UI" panose="020B0502040204020203" pitchFamily="34" charset="0"/>
              <a:cs typeface="Segoe UI" panose="020B0502040204020203" pitchFamily="34" charset="0"/>
            </a:endParaRP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6" name="Title 1"/>
          <p:cNvSpPr txBox="1">
            <a:spLocks/>
          </p:cNvSpPr>
          <p:nvPr/>
        </p:nvSpPr>
        <p:spPr>
          <a:xfrm>
            <a:off x="8524876" y="471942"/>
            <a:ext cx="619126"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31</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35259371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2061597"/>
            <a:ext cx="7886700" cy="3768930"/>
          </a:xfrm>
        </p:spPr>
        <p:txBody>
          <a:bodyPr/>
          <a:lstStyle/>
          <a:p>
            <a:r>
              <a:rPr lang="en-US" dirty="0"/>
              <a:t>If the complexity of the procurement warrants independent process oversight, consider engaging a probity practitioner</a:t>
            </a:r>
          </a:p>
          <a:p>
            <a:pPr marL="0" indent="0">
              <a:buNone/>
            </a:pPr>
            <a:endParaRPr lang="en-US" dirty="0"/>
          </a:p>
          <a:p>
            <a:r>
              <a:rPr lang="en-US" dirty="0"/>
              <a:t>Consider Department or Agency policy on engaging probity practitioners</a:t>
            </a:r>
          </a:p>
          <a:p>
            <a:pPr marL="0" indent="0">
              <a:buNone/>
            </a:pPr>
            <a:endParaRPr lang="en-US" dirty="0"/>
          </a:p>
          <a:p>
            <a:r>
              <a:rPr lang="en-US" dirty="0"/>
              <a:t>Probity Advisor v Probity Auditor</a:t>
            </a:r>
          </a:p>
        </p:txBody>
      </p:sp>
      <p:sp>
        <p:nvSpPr>
          <p:cNvPr id="4" name="Title 3"/>
          <p:cNvSpPr>
            <a:spLocks noGrp="1"/>
          </p:cNvSpPr>
          <p:nvPr>
            <p:ph type="title"/>
          </p:nvPr>
        </p:nvSpPr>
        <p:spPr>
          <a:xfrm>
            <a:off x="628650" y="471943"/>
            <a:ext cx="5840976" cy="835742"/>
          </a:xfrm>
        </p:spPr>
        <p:txBody>
          <a:bodyPr/>
          <a:lstStyle/>
          <a:p>
            <a:r>
              <a:rPr lang="en-AU" sz="3200" dirty="0"/>
              <a:t>When to engage a probity practitioner</a:t>
            </a:r>
          </a:p>
        </p:txBody>
      </p:sp>
      <p:sp>
        <p:nvSpPr>
          <p:cNvPr id="7"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32</a:t>
            </a:r>
          </a:p>
        </p:txBody>
      </p:sp>
      <p:sp>
        <p:nvSpPr>
          <p:cNvPr id="8"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25046837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200" b="1" dirty="0"/>
              <a:t>Issues in procurement </a:t>
            </a:r>
            <a:br>
              <a:rPr lang="en-AU" sz="3200" dirty="0"/>
            </a:br>
            <a:r>
              <a:rPr lang="en-AU" sz="3200" dirty="0"/>
              <a:t>Process Contracts</a:t>
            </a:r>
          </a:p>
        </p:txBody>
      </p:sp>
      <p:sp>
        <p:nvSpPr>
          <p:cNvPr id="3" name="Content Placeholder 2"/>
          <p:cNvSpPr>
            <a:spLocks noGrp="1"/>
          </p:cNvSpPr>
          <p:nvPr>
            <p:ph idx="1"/>
          </p:nvPr>
        </p:nvSpPr>
        <p:spPr>
          <a:xfrm>
            <a:off x="628650" y="1923946"/>
            <a:ext cx="7886700" cy="4486686"/>
          </a:xfrm>
        </p:spPr>
        <p:txBody>
          <a:bodyPr/>
          <a:lstStyle/>
          <a:p>
            <a:r>
              <a:rPr lang="en-US" sz="2400" dirty="0"/>
              <a:t>Tender documentation can constitute a ‘process contract’ with each tender</a:t>
            </a:r>
          </a:p>
          <a:p>
            <a:endParaRPr lang="en-US" sz="2400" dirty="0"/>
          </a:p>
          <a:p>
            <a:r>
              <a:rPr lang="en-US" sz="2400" i="1" dirty="0">
                <a:solidFill>
                  <a:schemeClr val="accent4"/>
                </a:solidFill>
              </a:rPr>
              <a:t>Process contract</a:t>
            </a:r>
            <a:r>
              <a:rPr lang="en-US" sz="2400" dirty="0"/>
              <a:t>: a preliminary contract between the Department or Agency and tenderers concerning the conduct of the whole or parts of a tender process</a:t>
            </a:r>
          </a:p>
          <a:p>
            <a:endParaRPr lang="en-US" sz="2400" dirty="0"/>
          </a:p>
          <a:p>
            <a:r>
              <a:rPr lang="en-US" sz="2400" dirty="0"/>
              <a:t>When will a process contract be found to exist?</a:t>
            </a:r>
          </a:p>
          <a:p>
            <a:endParaRPr lang="en-US" sz="2400" dirty="0"/>
          </a:p>
          <a:p>
            <a:r>
              <a:rPr lang="en-US" sz="2400" dirty="0"/>
              <a:t>Can a process contract be excluded?</a:t>
            </a:r>
          </a:p>
          <a:p>
            <a:endParaRPr lang="en-AU" sz="2400"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33</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539213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200" dirty="0"/>
              <a:t>How process contracts affect a procurement process</a:t>
            </a:r>
          </a:p>
        </p:txBody>
      </p:sp>
      <p:sp>
        <p:nvSpPr>
          <p:cNvPr id="3" name="Content Placeholder 2"/>
          <p:cNvSpPr>
            <a:spLocks noGrp="1"/>
          </p:cNvSpPr>
          <p:nvPr>
            <p:ph idx="1"/>
          </p:nvPr>
        </p:nvSpPr>
        <p:spPr>
          <a:xfrm>
            <a:off x="628650" y="1671637"/>
            <a:ext cx="7886700" cy="4031069"/>
          </a:xfrm>
        </p:spPr>
        <p:txBody>
          <a:bodyPr/>
          <a:lstStyle/>
          <a:p>
            <a:r>
              <a:rPr lang="en-US" b="1" dirty="0"/>
              <a:t>Procurement Best Practice = </a:t>
            </a:r>
            <a:r>
              <a:rPr lang="en-US" dirty="0"/>
              <a:t>Assume that a process contract may be found to exist</a:t>
            </a:r>
          </a:p>
          <a:p>
            <a:r>
              <a:rPr lang="en-US" dirty="0"/>
              <a:t>Do what you say you are going to do; you are likely to be bound by the wording of your tender documents</a:t>
            </a:r>
          </a:p>
          <a:p>
            <a:r>
              <a:rPr lang="en-US" dirty="0"/>
              <a:t>Give particular attention to evaluation statements; make it clear which criteria are mandatory and which are not</a:t>
            </a:r>
          </a:p>
          <a:p>
            <a:r>
              <a:rPr lang="en-US" dirty="0"/>
              <a:t>Act fairly and reasonably; such an obligation on the State is likely to be implied</a:t>
            </a:r>
            <a:endParaRPr lang="en-AU" sz="3200"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34</a:t>
            </a: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22287119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200" dirty="0"/>
              <a:t>Selecting the right template document for a procurement</a:t>
            </a:r>
          </a:p>
        </p:txBody>
      </p:sp>
      <p:sp>
        <p:nvSpPr>
          <p:cNvPr id="3" name="Content Placeholder 2"/>
          <p:cNvSpPr>
            <a:spLocks noGrp="1"/>
          </p:cNvSpPr>
          <p:nvPr>
            <p:ph idx="1"/>
          </p:nvPr>
        </p:nvSpPr>
        <p:spPr>
          <a:xfrm>
            <a:off x="628650" y="1825625"/>
            <a:ext cx="7886700" cy="4231046"/>
          </a:xfrm>
        </p:spPr>
        <p:txBody>
          <a:bodyPr/>
          <a:lstStyle/>
          <a:p>
            <a:r>
              <a:rPr lang="en-US" dirty="0"/>
              <a:t>Consult your CPO / refer to departmental policies </a:t>
            </a:r>
          </a:p>
          <a:p>
            <a:r>
              <a:rPr lang="en-US" dirty="0"/>
              <a:t>Consider State Purchase Contracts &amp; Registers </a:t>
            </a:r>
          </a:p>
          <a:p>
            <a:pPr lvl="1"/>
            <a:r>
              <a:rPr lang="en-AU" dirty="0" err="1"/>
              <a:t>eServices</a:t>
            </a:r>
            <a:r>
              <a:rPr lang="en-AU" dirty="0"/>
              <a:t> register (and contract) for IT services</a:t>
            </a:r>
          </a:p>
          <a:p>
            <a:pPr lvl="1"/>
            <a:endParaRPr lang="en-AU" dirty="0"/>
          </a:p>
          <a:p>
            <a:r>
              <a:rPr lang="en-US" dirty="0"/>
              <a:t>Consider best process for going to market </a:t>
            </a:r>
          </a:p>
          <a:p>
            <a:pPr lvl="1"/>
            <a:r>
              <a:rPr lang="en-US" dirty="0"/>
              <a:t>Expression of Interest (</a:t>
            </a:r>
            <a:r>
              <a:rPr lang="en-US" dirty="0" err="1">
                <a:latin typeface="Segoe UI Semibold" panose="020B0702040204020203" pitchFamily="34" charset="0"/>
                <a:ea typeface="Segoe UI" panose="020B0502040204020203" pitchFamily="34" charset="0"/>
                <a:cs typeface="Segoe UI" panose="020B0502040204020203" pitchFamily="34" charset="0"/>
              </a:rPr>
              <a:t>EOI</a:t>
            </a:r>
            <a:r>
              <a:rPr lang="en-US" dirty="0"/>
              <a:t>)</a:t>
            </a:r>
          </a:p>
          <a:p>
            <a:pPr lvl="1"/>
            <a:r>
              <a:rPr lang="en-US" dirty="0"/>
              <a:t>Invitation to Supply (</a:t>
            </a:r>
            <a:r>
              <a:rPr lang="en-US" dirty="0">
                <a:latin typeface="Segoe UI Semibold" panose="020B0702040204020203" pitchFamily="34" charset="0"/>
                <a:ea typeface="Segoe UI" panose="020B0502040204020203" pitchFamily="34" charset="0"/>
                <a:cs typeface="Segoe UI" panose="020B0502040204020203" pitchFamily="34" charset="0"/>
              </a:rPr>
              <a:t>ITS</a:t>
            </a:r>
            <a:r>
              <a:rPr lang="en-US" dirty="0"/>
              <a:t>) (or Request for Proposal (</a:t>
            </a:r>
            <a:r>
              <a:rPr lang="en-US" dirty="0">
                <a:latin typeface="Segoe UI Semibold" panose="020B0702040204020203" pitchFamily="34" charset="0"/>
                <a:cs typeface="Segoe UI Semibold" panose="020B0702040204020203" pitchFamily="34" charset="0"/>
              </a:rPr>
              <a:t>RFP</a:t>
            </a:r>
            <a:r>
              <a:rPr lang="en-US" dirty="0"/>
              <a:t>) or Request for Tender (</a:t>
            </a:r>
            <a:r>
              <a:rPr lang="en-US" dirty="0">
                <a:latin typeface="Segoe UI Semibold" panose="020B0702040204020203" pitchFamily="34" charset="0"/>
                <a:ea typeface="Segoe UI" panose="020B0502040204020203" pitchFamily="34" charset="0"/>
                <a:cs typeface="Segoe UI" panose="020B0502040204020203" pitchFamily="34" charset="0"/>
              </a:rPr>
              <a:t>RFT</a:t>
            </a:r>
            <a:r>
              <a:rPr lang="en-US" dirty="0"/>
              <a:t>))</a:t>
            </a:r>
          </a:p>
          <a:p>
            <a:endParaRPr lang="en-US" dirty="0"/>
          </a:p>
          <a:p>
            <a:endParaRPr lang="en-AU"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35</a:t>
            </a: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5489781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71943"/>
            <a:ext cx="6165440" cy="835742"/>
          </a:xfrm>
        </p:spPr>
        <p:txBody>
          <a:bodyPr/>
          <a:lstStyle/>
          <a:p>
            <a:r>
              <a:rPr lang="en-AU" sz="3500" dirty="0"/>
              <a:t>Documenting the procurement</a:t>
            </a:r>
          </a:p>
        </p:txBody>
      </p:sp>
      <p:sp>
        <p:nvSpPr>
          <p:cNvPr id="3" name="Content Placeholder 2"/>
          <p:cNvSpPr>
            <a:spLocks noGrp="1"/>
          </p:cNvSpPr>
          <p:nvPr>
            <p:ph idx="1"/>
          </p:nvPr>
        </p:nvSpPr>
        <p:spPr>
          <a:xfrm>
            <a:off x="628650" y="1885951"/>
            <a:ext cx="7886700" cy="3030180"/>
          </a:xfrm>
        </p:spPr>
        <p:txBody>
          <a:bodyPr/>
          <a:lstStyle/>
          <a:p>
            <a:r>
              <a:rPr lang="en-US" dirty="0"/>
              <a:t>A contract will be necessary to document what has been agreed between the Department or Agency and the Supplier</a:t>
            </a:r>
          </a:p>
          <a:p>
            <a:pPr marL="0" indent="0">
              <a:buNone/>
            </a:pPr>
            <a:endParaRPr lang="en-US" dirty="0"/>
          </a:p>
          <a:p>
            <a:r>
              <a:rPr lang="en-US" dirty="0"/>
              <a:t>Consult your CPO</a:t>
            </a:r>
          </a:p>
          <a:p>
            <a:endParaRPr lang="en-US" dirty="0"/>
          </a:p>
          <a:p>
            <a:r>
              <a:rPr lang="en-US" dirty="0"/>
              <a:t>Ensure the schedules are completed and the agreement captures value </a:t>
            </a:r>
            <a:endParaRPr lang="en-AU" dirty="0"/>
          </a:p>
          <a:p>
            <a:endParaRPr lang="en-US" dirty="0"/>
          </a:p>
          <a:p>
            <a:endParaRPr lang="en-AU"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36</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42794153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71943"/>
            <a:ext cx="6017956" cy="835742"/>
          </a:xfrm>
        </p:spPr>
        <p:txBody>
          <a:bodyPr/>
          <a:lstStyle/>
          <a:p>
            <a:r>
              <a:rPr lang="en-AU" sz="3200" dirty="0"/>
              <a:t>Common precedent procurement contracts</a:t>
            </a:r>
          </a:p>
        </p:txBody>
      </p:sp>
      <p:sp>
        <p:nvSpPr>
          <p:cNvPr id="3" name="Content Placeholder 2"/>
          <p:cNvSpPr>
            <a:spLocks noGrp="1"/>
          </p:cNvSpPr>
          <p:nvPr>
            <p:ph idx="1"/>
          </p:nvPr>
        </p:nvSpPr>
        <p:spPr>
          <a:xfrm>
            <a:off x="628649" y="2054942"/>
            <a:ext cx="8092563" cy="3637936"/>
          </a:xfrm>
        </p:spPr>
        <p:txBody>
          <a:bodyPr/>
          <a:lstStyle/>
          <a:p>
            <a:r>
              <a:rPr lang="en-AU" dirty="0" err="1"/>
              <a:t>SPC</a:t>
            </a:r>
            <a:r>
              <a:rPr lang="en-AU" dirty="0"/>
              <a:t>/Register Contracts – schedules / purchase orders</a:t>
            </a:r>
          </a:p>
          <a:p>
            <a:endParaRPr lang="en-AU" dirty="0"/>
          </a:p>
          <a:p>
            <a:r>
              <a:rPr lang="en-AU" dirty="0" err="1"/>
              <a:t>VGPB</a:t>
            </a:r>
            <a:r>
              <a:rPr lang="en-AU" dirty="0"/>
              <a:t> precedent contracts – for goods and services (and Department/Agency versions of these)</a:t>
            </a:r>
          </a:p>
          <a:p>
            <a:endParaRPr lang="en-AU" dirty="0"/>
          </a:p>
          <a:p>
            <a:r>
              <a:rPr lang="en-AU" dirty="0" err="1"/>
              <a:t>eServices</a:t>
            </a:r>
            <a:r>
              <a:rPr lang="en-AU" dirty="0"/>
              <a:t> – for IT Services</a:t>
            </a:r>
          </a:p>
          <a:p>
            <a:pPr marL="0" indent="0">
              <a:buNone/>
            </a:pPr>
            <a:endParaRPr lang="en-AU"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37</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37257626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a:bodyPr>
          <a:lstStyle/>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r>
              <a:rPr lang="en-AU" sz="3600" b="1" dirty="0">
                <a:ea typeface="Segoe UI" panose="020B0502040204020203" pitchFamily="34" charset="0"/>
                <a:cs typeface="Segoe UI" panose="020B0502040204020203" pitchFamily="34" charset="0"/>
              </a:rPr>
              <a:t>2. FUNDING &amp; GRANTS </a:t>
            </a: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endParaRPr lang="en-AU" dirty="0"/>
          </a:p>
        </p:txBody>
      </p:sp>
      <p:sp>
        <p:nvSpPr>
          <p:cNvPr id="6" name="Title 1"/>
          <p:cNvSpPr txBox="1">
            <a:spLocks/>
          </p:cNvSpPr>
          <p:nvPr/>
        </p:nvSpPr>
        <p:spPr>
          <a:xfrm>
            <a:off x="8524876" y="471942"/>
            <a:ext cx="619126"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38</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26929673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fontScale="92500" lnSpcReduction="20000"/>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Funding or a grant is used to: </a:t>
            </a:r>
          </a:p>
          <a:p>
            <a:pPr marL="0" indent="0">
              <a:buNone/>
            </a:pPr>
            <a:r>
              <a:rPr lang="en-AU" sz="3600" dirty="0"/>
              <a:t>A	achieve goals and objectives consistent 	with government policy. </a:t>
            </a:r>
          </a:p>
          <a:p>
            <a:pPr marL="0" indent="0">
              <a:buNone/>
            </a:pPr>
            <a:r>
              <a:rPr lang="en-AU" sz="3600" dirty="0"/>
              <a:t>B	help the government achieve public 	policy goals. </a:t>
            </a:r>
          </a:p>
          <a:p>
            <a:pPr marL="0" indent="0">
              <a:buNone/>
            </a:pPr>
            <a:r>
              <a:rPr lang="en-AU" sz="3600" dirty="0"/>
              <a:t>C	provide Victorians with access to funding  	that enables them to be more 	productive, creative and sustainable.</a:t>
            </a:r>
          </a:p>
          <a:p>
            <a:pPr marL="0" indent="0">
              <a:buNone/>
            </a:pPr>
            <a:r>
              <a:rPr lang="en-AU" sz="3600" dirty="0"/>
              <a:t>D	all of the above. </a:t>
            </a:r>
          </a:p>
          <a:p>
            <a:endParaRPr lang="en-AU" sz="3600" dirty="0"/>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439150" y="471942"/>
            <a:ext cx="704852"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39</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1122763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fontScale="92500" lnSpcReduction="10000"/>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What is procurement? </a:t>
            </a:r>
          </a:p>
          <a:p>
            <a:pPr marL="742950" indent="-742950">
              <a:buFont typeface="+mj-lt"/>
              <a:buAutoNum type="alphaUcPeriod"/>
            </a:pPr>
            <a:r>
              <a:rPr lang="en-AU" sz="3600" dirty="0">
                <a:ea typeface="Segoe UI" panose="020B0502040204020203" pitchFamily="34" charset="0"/>
                <a:cs typeface="Segoe UI" panose="020B0502040204020203" pitchFamily="34" charset="0"/>
              </a:rPr>
              <a:t>Process by which the government makes decisions</a:t>
            </a:r>
          </a:p>
          <a:p>
            <a:pPr marL="742950" indent="-742950">
              <a:buFont typeface="+mj-lt"/>
              <a:buAutoNum type="alphaUcPeriod"/>
            </a:pPr>
            <a:r>
              <a:rPr lang="en-AU" sz="3600" dirty="0">
                <a:ea typeface="Segoe UI" panose="020B0502040204020203" pitchFamily="34" charset="0"/>
                <a:cs typeface="Segoe UI" panose="020B0502040204020203" pitchFamily="34" charset="0"/>
              </a:rPr>
              <a:t>How we determine if a policy or process is transparent </a:t>
            </a:r>
          </a:p>
          <a:p>
            <a:pPr marL="742950" indent="-742950">
              <a:buFont typeface="+mj-lt"/>
              <a:buAutoNum type="alphaUcPeriod"/>
            </a:pPr>
            <a:r>
              <a:rPr lang="en-AU" sz="3600" dirty="0">
                <a:ea typeface="Segoe UI" panose="020B0502040204020203" pitchFamily="34" charset="0"/>
                <a:cs typeface="Segoe UI" panose="020B0502040204020203" pitchFamily="34" charset="0"/>
              </a:rPr>
              <a:t>The process by which government buys goods or services</a:t>
            </a:r>
          </a:p>
          <a:p>
            <a:pPr marL="742950" indent="-742950">
              <a:buFont typeface="+mj-lt"/>
              <a:buAutoNum type="alphaUcPeriod"/>
            </a:pPr>
            <a:r>
              <a:rPr lang="en-AU" sz="3600" dirty="0">
                <a:ea typeface="Segoe UI" panose="020B0502040204020203" pitchFamily="34" charset="0"/>
                <a:cs typeface="Segoe UI" panose="020B0502040204020203" pitchFamily="34" charset="0"/>
              </a:rPr>
              <a:t>none of the above</a:t>
            </a:r>
          </a:p>
          <a:p>
            <a:pPr marL="0" indent="0">
              <a:buNone/>
            </a:pPr>
            <a:endParaRPr lang="en-AU" sz="3600" dirty="0">
              <a:ea typeface="Segoe UI" panose="020B0502040204020203" pitchFamily="34" charset="0"/>
              <a:cs typeface="Segoe UI" panose="020B0502040204020203" pitchFamily="34" charset="0"/>
            </a:endParaRP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noProof="0" dirty="0">
                <a:solidFill>
                  <a:prstClr val="white"/>
                </a:solidFill>
                <a:latin typeface="Segoe UI Light" panose="020B0502040204020203" pitchFamily="34" charset="0"/>
              </a:rPr>
              <a:t>4</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42796522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fontScale="92500" lnSpcReduction="20000"/>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Funding or a grant is used to: </a:t>
            </a:r>
          </a:p>
          <a:p>
            <a:pPr marL="0" indent="0">
              <a:buNone/>
            </a:pPr>
            <a:r>
              <a:rPr lang="en-AU" sz="3600" dirty="0">
                <a:solidFill>
                  <a:schemeClr val="bg1"/>
                </a:solidFill>
              </a:rPr>
              <a:t>A	achieve goals and objectives consistent 	with government policy. </a:t>
            </a:r>
          </a:p>
          <a:p>
            <a:pPr marL="0" indent="0">
              <a:buNone/>
            </a:pPr>
            <a:r>
              <a:rPr lang="en-AU" sz="3600" dirty="0">
                <a:solidFill>
                  <a:schemeClr val="bg1"/>
                </a:solidFill>
              </a:rPr>
              <a:t>B	help the government achieve public 	policy goals. </a:t>
            </a:r>
          </a:p>
          <a:p>
            <a:pPr marL="0" indent="0">
              <a:buNone/>
            </a:pPr>
            <a:r>
              <a:rPr lang="en-AU" sz="3600" dirty="0">
                <a:solidFill>
                  <a:schemeClr val="bg1"/>
                </a:solidFill>
              </a:rPr>
              <a:t>C	provide Victorians with access to funding  	that enables them to be more 	productive, creative and sustainable.</a:t>
            </a:r>
          </a:p>
          <a:p>
            <a:pPr marL="0" indent="0">
              <a:buNone/>
            </a:pPr>
            <a:r>
              <a:rPr lang="en-AU" sz="3600" b="1" dirty="0"/>
              <a:t>D	all of the above. </a:t>
            </a:r>
          </a:p>
          <a:p>
            <a:endParaRPr lang="en-AU" sz="3600" dirty="0"/>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505825" y="471942"/>
            <a:ext cx="638175"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40</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32790745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What is a Grant?</a:t>
            </a:r>
          </a:p>
        </p:txBody>
      </p:sp>
      <p:sp>
        <p:nvSpPr>
          <p:cNvPr id="3" name="Content Placeholder 2"/>
          <p:cNvSpPr>
            <a:spLocks noGrp="1"/>
          </p:cNvSpPr>
          <p:nvPr>
            <p:ph idx="1"/>
          </p:nvPr>
        </p:nvSpPr>
        <p:spPr/>
        <p:txBody>
          <a:bodyPr/>
          <a:lstStyle/>
          <a:p>
            <a:r>
              <a:rPr lang="en-AU" sz="3000" dirty="0"/>
              <a:t>Money given to achieve goals and objectives consistent with government policy. </a:t>
            </a:r>
          </a:p>
          <a:p>
            <a:r>
              <a:rPr lang="en-AU" sz="3000" dirty="0"/>
              <a:t>Grant programs help the government achieve public policy goals. </a:t>
            </a:r>
          </a:p>
          <a:p>
            <a:r>
              <a:rPr lang="en-AU" sz="3000" dirty="0"/>
              <a:t>Provide Victorians with access to funding that enables them to be more productive, creative and sustainable.</a:t>
            </a:r>
          </a:p>
        </p:txBody>
      </p:sp>
      <p:sp>
        <p:nvSpPr>
          <p:cNvPr id="4" name="Title 1"/>
          <p:cNvSpPr txBox="1">
            <a:spLocks/>
          </p:cNvSpPr>
          <p:nvPr/>
        </p:nvSpPr>
        <p:spPr>
          <a:xfrm>
            <a:off x="8515350" y="471942"/>
            <a:ext cx="628652"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41</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10105004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en-AU" altLang="en-US" dirty="0"/>
              <a:t>Procurement v Funding</a:t>
            </a:r>
          </a:p>
        </p:txBody>
      </p:sp>
      <p:graphicFrame>
        <p:nvGraphicFramePr>
          <p:cNvPr id="8" name="Content Placeholder 3"/>
          <p:cNvGraphicFramePr>
            <a:graphicFrameLocks noGrp="1"/>
          </p:cNvGraphicFramePr>
          <p:nvPr>
            <p:ph idx="1"/>
          </p:nvPr>
        </p:nvGraphicFramePr>
        <p:xfrm>
          <a:off x="432420" y="1772816"/>
          <a:ext cx="8229600" cy="4248472"/>
        </p:xfrm>
        <a:graphic>
          <a:graphicData uri="http://schemas.openxmlformats.org/drawingml/2006/table">
            <a:tbl>
              <a:tblPr firstRow="1" bandRow="1">
                <a:tableStyleId>{5C22544A-7EE6-4342-B048-85BDC9FD1C3A}</a:tableStyleId>
              </a:tblPr>
              <a:tblGrid>
                <a:gridCol w="3923556">
                  <a:extLst>
                    <a:ext uri="{9D8B030D-6E8A-4147-A177-3AD203B41FA5}">
                      <a16:colId xmlns:a16="http://schemas.microsoft.com/office/drawing/2014/main" val="1763224391"/>
                    </a:ext>
                  </a:extLst>
                </a:gridCol>
                <a:gridCol w="4306044">
                  <a:extLst>
                    <a:ext uri="{9D8B030D-6E8A-4147-A177-3AD203B41FA5}">
                      <a16:colId xmlns:a16="http://schemas.microsoft.com/office/drawing/2014/main" val="2707529298"/>
                    </a:ext>
                  </a:extLst>
                </a:gridCol>
              </a:tblGrid>
              <a:tr h="378218">
                <a:tc>
                  <a:txBody>
                    <a:bodyPr/>
                    <a:lstStyle/>
                    <a:p>
                      <a:r>
                        <a:rPr lang="en-AU" dirty="0"/>
                        <a:t>Service Agreement</a:t>
                      </a:r>
                    </a:p>
                  </a:txBody>
                  <a:tcPr>
                    <a:solidFill>
                      <a:schemeClr val="accent5"/>
                    </a:solidFill>
                  </a:tcPr>
                </a:tc>
                <a:tc>
                  <a:txBody>
                    <a:bodyPr/>
                    <a:lstStyle/>
                    <a:p>
                      <a:r>
                        <a:rPr lang="en-AU" dirty="0"/>
                        <a:t>Grant Agreement</a:t>
                      </a:r>
                    </a:p>
                  </a:txBody>
                  <a:tcPr>
                    <a:solidFill>
                      <a:schemeClr val="accent5"/>
                    </a:solidFill>
                  </a:tcPr>
                </a:tc>
                <a:extLst>
                  <a:ext uri="{0D108BD9-81ED-4DB2-BD59-A6C34878D82A}">
                    <a16:rowId xmlns:a16="http://schemas.microsoft.com/office/drawing/2014/main" val="817697401"/>
                  </a:ext>
                </a:extLst>
              </a:tr>
              <a:tr h="6061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a:latin typeface="Segoe UI" panose="020B0502040204020203" pitchFamily="34" charset="0"/>
                          <a:ea typeface="MS UI Gothic" panose="020B0600070205080204" pitchFamily="34" charset="-128"/>
                          <a:cs typeface="Segoe UI" panose="020B0502040204020203" pitchFamily="34" charset="0"/>
                        </a:rPr>
                        <a:t>Procurement of services for </a:t>
                      </a:r>
                      <a:r>
                        <a:rPr lang="en-AU" sz="1100" dirty="0">
                          <a:latin typeface="Segoe UI Semibold" panose="020B0702040204020203" pitchFamily="34" charset="0"/>
                          <a:ea typeface="MS UI Gothic" panose="020B0600070205080204" pitchFamily="34" charset="-128"/>
                          <a:cs typeface="Segoe UI Semibold" panose="020B0702040204020203" pitchFamily="34" charset="0"/>
                        </a:rPr>
                        <a:t>State’s own purposes </a:t>
                      </a:r>
                      <a:r>
                        <a:rPr lang="en-AU" sz="1100" dirty="0">
                          <a:latin typeface="Segoe UI" panose="020B0502040204020203" pitchFamily="34" charset="0"/>
                          <a:ea typeface="MS UI Gothic" panose="020B0600070205080204" pitchFamily="34" charset="-128"/>
                          <a:cs typeface="Segoe UI" panose="020B0502040204020203" pitchFamily="34" charset="0"/>
                        </a:rPr>
                        <a:t>(to service the government)</a:t>
                      </a:r>
                    </a:p>
                    <a:p>
                      <a:endParaRPr lang="en-AU"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a:latin typeface="Segoe UI" panose="020B0502040204020203" pitchFamily="34" charset="0"/>
                          <a:ea typeface="MS UI Gothic" panose="020B0600070205080204" pitchFamily="34" charset="-128"/>
                          <a:cs typeface="Segoe UI" panose="020B0502040204020203" pitchFamily="34" charset="0"/>
                        </a:rPr>
                        <a:t>Contract for a </a:t>
                      </a:r>
                      <a:r>
                        <a:rPr lang="en-AU" sz="1100" dirty="0">
                          <a:latin typeface="Segoe UI Semibold" panose="020B0702040204020203" pitchFamily="34" charset="0"/>
                          <a:ea typeface="MS UI Gothic" panose="020B0600070205080204" pitchFamily="34" charset="-128"/>
                          <a:cs typeface="Segoe UI Semibold" panose="020B0702040204020203" pitchFamily="34" charset="0"/>
                        </a:rPr>
                        <a:t>conditional ‘grant’. </a:t>
                      </a:r>
                      <a:r>
                        <a:rPr lang="en-AU" sz="1100" dirty="0">
                          <a:latin typeface="Segoe UI" panose="020B0502040204020203" pitchFamily="34" charset="0"/>
                          <a:ea typeface="MS UI Gothic" panose="020B0600070205080204" pitchFamily="34" charset="-128"/>
                          <a:cs typeface="Segoe UI" panose="020B0502040204020203" pitchFamily="34" charset="0"/>
                        </a:rPr>
                        <a:t>Not a gift or a donation</a:t>
                      </a:r>
                    </a:p>
                    <a:p>
                      <a:endParaRPr lang="en-AU" sz="1100" dirty="0"/>
                    </a:p>
                  </a:txBody>
                  <a:tcPr/>
                </a:tc>
                <a:extLst>
                  <a:ext uri="{0D108BD9-81ED-4DB2-BD59-A6C34878D82A}">
                    <a16:rowId xmlns:a16="http://schemas.microsoft.com/office/drawing/2014/main" val="3810764939"/>
                  </a:ext>
                </a:extLst>
              </a:tr>
              <a:tr h="14610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a:latin typeface="Segoe UI Semibold" panose="020B0702040204020203" pitchFamily="34" charset="0"/>
                          <a:ea typeface="MS UI Gothic" panose="020B0600070205080204" pitchFamily="34" charset="-128"/>
                          <a:cs typeface="Segoe UI Semibold" panose="020B0702040204020203" pitchFamily="34" charset="0"/>
                        </a:rPr>
                        <a:t>Outsourcing services </a:t>
                      </a:r>
                      <a:r>
                        <a:rPr lang="en-AU" sz="1100" dirty="0">
                          <a:latin typeface="Segoe UI" panose="020B0502040204020203" pitchFamily="34" charset="0"/>
                          <a:ea typeface="MS UI Gothic" panose="020B0600070205080204" pitchFamily="34" charset="-128"/>
                          <a:cs typeface="Segoe UI" panose="020B0502040204020203" pitchFamily="34" charset="0"/>
                        </a:rPr>
                        <a:t>to public (acting</a:t>
                      </a:r>
                      <a:r>
                        <a:rPr lang="en-AU" sz="1100" baseline="0" dirty="0">
                          <a:latin typeface="Segoe UI" panose="020B0502040204020203" pitchFamily="34" charset="0"/>
                          <a:ea typeface="MS UI Gothic" panose="020B0600070205080204" pitchFamily="34" charset="-128"/>
                          <a:cs typeface="Segoe UI" panose="020B0502040204020203" pitchFamily="34" charset="0"/>
                        </a:rPr>
                        <a:t> </a:t>
                      </a:r>
                      <a:r>
                        <a:rPr lang="en-AU" sz="1100" dirty="0">
                          <a:latin typeface="Segoe UI" panose="020B0502040204020203" pitchFamily="34" charset="0"/>
                          <a:ea typeface="MS UI Gothic" panose="020B0600070205080204" pitchFamily="34" charset="-128"/>
                          <a:cs typeface="Segoe UI" panose="020B0502040204020203" pitchFamily="34" charset="0"/>
                        </a:rPr>
                        <a:t>on behalf of government to</a:t>
                      </a:r>
                      <a:r>
                        <a:rPr lang="en-AU" sz="1100" baseline="0" dirty="0">
                          <a:latin typeface="Segoe UI" panose="020B0502040204020203" pitchFamily="34" charset="0"/>
                          <a:ea typeface="MS UI Gothic" panose="020B0600070205080204" pitchFamily="34" charset="-128"/>
                          <a:cs typeface="Segoe UI" panose="020B0502040204020203" pitchFamily="34" charset="0"/>
                        </a:rPr>
                        <a:t> perform a service that a government Agency or Department would ordinarily perform</a:t>
                      </a:r>
                      <a:r>
                        <a:rPr lang="en-AU" sz="1100" dirty="0">
                          <a:latin typeface="Segoe UI" panose="020B0502040204020203" pitchFamily="34" charset="0"/>
                          <a:ea typeface="MS UI Gothic" panose="020B0600070205080204" pitchFamily="34" charset="-128"/>
                          <a:cs typeface="Segoe UI" panose="020B0502040204020203" pitchFamily="34" charset="0"/>
                        </a:rPr>
                        <a:t>)</a:t>
                      </a:r>
                      <a:endParaRPr lang="en-AU" sz="1100" dirty="0">
                        <a:latin typeface="Segoe UI" panose="020B0502040204020203" pitchFamily="34" charset="0"/>
                        <a:cs typeface="Segoe UI" panose="020B0502040204020203" pitchFamily="34" charset="0"/>
                      </a:endParaRPr>
                    </a:p>
                    <a:p>
                      <a:endParaRPr lang="en-AU"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a:latin typeface="Segoe UI" panose="020B0502040204020203" pitchFamily="34" charset="0"/>
                          <a:ea typeface="MS UI Gothic" panose="020B0600070205080204" pitchFamily="34" charset="-128"/>
                          <a:cs typeface="Segoe UI" panose="020B0502040204020203" pitchFamily="34" charset="0"/>
                        </a:rPr>
                        <a:t>To achieve a </a:t>
                      </a:r>
                      <a:r>
                        <a:rPr lang="en-AU" sz="1100" dirty="0">
                          <a:latin typeface="Segoe UI Semibold" panose="020B0702040204020203" pitchFamily="34" charset="0"/>
                          <a:ea typeface="MS UI Gothic" panose="020B0600070205080204" pitchFamily="34" charset="-128"/>
                          <a:cs typeface="Segoe UI Semibold" panose="020B0702040204020203" pitchFamily="34" charset="0"/>
                        </a:rPr>
                        <a:t>practical or policy outcome for benefit of others</a:t>
                      </a:r>
                      <a:r>
                        <a:rPr lang="en-AU" sz="1100" dirty="0">
                          <a:latin typeface="Segoe UI" panose="020B0502040204020203" pitchFamily="34" charset="0"/>
                          <a:ea typeface="MS UI Gothic" panose="020B0600070205080204" pitchFamily="34" charset="-128"/>
                          <a:cs typeface="Segoe UI" panose="020B0502040204020203" pitchFamily="34" charset="0"/>
                        </a:rPr>
                        <a:t>, rather than government buying goods or services for itself</a:t>
                      </a:r>
                      <a:br>
                        <a:rPr lang="en-AU" sz="1100" dirty="0">
                          <a:latin typeface="Segoe UI" panose="020B0502040204020203" pitchFamily="34" charset="0"/>
                          <a:ea typeface="MS UI Gothic" panose="020B0600070205080204" pitchFamily="34" charset="-128"/>
                          <a:cs typeface="Segoe UI" panose="020B0502040204020203" pitchFamily="34" charset="0"/>
                        </a:rPr>
                      </a:br>
                      <a:endParaRPr lang="en-AU" sz="1100" dirty="0">
                        <a:latin typeface="Segoe UI" panose="020B0502040204020203" pitchFamily="34" charset="0"/>
                        <a:ea typeface="MS UI Gothic" panose="020B0600070205080204" pitchFamily="34" charset="-128"/>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a:latin typeface="Segoe UI" panose="020B0502040204020203" pitchFamily="34" charset="0"/>
                          <a:ea typeface="MS UI Gothic" panose="020B0600070205080204" pitchFamily="34" charset="-128"/>
                          <a:cs typeface="Segoe UI" panose="020B0502040204020203" pitchFamily="34" charset="0"/>
                        </a:rPr>
                        <a:t>Examples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100" dirty="0">
                          <a:latin typeface="Segoe UI" panose="020B0502040204020203" pitchFamily="34" charset="0"/>
                          <a:cs typeface="Segoe UI" panose="020B0502040204020203" pitchFamily="34" charset="0"/>
                        </a:rPr>
                        <a:t>Where government does not act by itself (for a project or service)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100" dirty="0">
                          <a:latin typeface="Segoe UI" panose="020B0502040204020203" pitchFamily="34" charset="0"/>
                          <a:cs typeface="Segoe UI" panose="020B0502040204020203" pitchFamily="34" charset="0"/>
                        </a:rPr>
                        <a:t>To drive institutional or technological change</a:t>
                      </a:r>
                    </a:p>
                    <a:p>
                      <a:endParaRPr lang="en-AU" sz="1100" dirty="0"/>
                    </a:p>
                  </a:txBody>
                  <a:tcPr/>
                </a:tc>
                <a:extLst>
                  <a:ext uri="{0D108BD9-81ED-4DB2-BD59-A6C34878D82A}">
                    <a16:rowId xmlns:a16="http://schemas.microsoft.com/office/drawing/2014/main" val="2408677209"/>
                  </a:ext>
                </a:extLst>
              </a:tr>
              <a:tr h="18030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a:latin typeface="Segoe UI Semibold" panose="020B0702040204020203" pitchFamily="34" charset="0"/>
                          <a:ea typeface="MS UI Gothic" panose="020B0600070205080204" pitchFamily="34" charset="-128"/>
                          <a:cs typeface="Segoe UI Semibold" panose="020B0702040204020203" pitchFamily="34" charset="0"/>
                        </a:rPr>
                        <a:t>Legally bind Supplier </a:t>
                      </a:r>
                      <a:r>
                        <a:rPr lang="en-AU" sz="1100" dirty="0">
                          <a:latin typeface="Segoe UI" panose="020B0502040204020203" pitchFamily="34" charset="0"/>
                          <a:ea typeface="MS UI Gothic" panose="020B0600070205080204" pitchFamily="34" charset="-128"/>
                          <a:cs typeface="Segoe UI" panose="020B0502040204020203" pitchFamily="34" charset="0"/>
                        </a:rPr>
                        <a:t>to perform the services.  State prepared to enforce the contract and seek remedies if the Supplier does not perform.</a:t>
                      </a:r>
                      <a:endParaRPr lang="en-AU" sz="1100" dirty="0">
                        <a:latin typeface="Segoe UI" panose="020B0502040204020203" pitchFamily="34" charset="0"/>
                        <a:cs typeface="Segoe UI" panose="020B0502040204020203" pitchFamily="34" charset="0"/>
                      </a:endParaRPr>
                    </a:p>
                    <a:p>
                      <a:endParaRPr lang="en-AU"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a:latin typeface="Segoe UI" panose="020B0502040204020203" pitchFamily="34" charset="0"/>
                          <a:ea typeface="MS UI Gothic" panose="020B0600070205080204" pitchFamily="34" charset="-128"/>
                          <a:cs typeface="Segoe UI" panose="020B0502040204020203" pitchFamily="34" charset="0"/>
                        </a:rPr>
                        <a:t>Regulatory context includes </a:t>
                      </a:r>
                      <a:r>
                        <a:rPr lang="en-AU" sz="1100" dirty="0">
                          <a:latin typeface="Segoe UI Semibold" panose="020B0702040204020203" pitchFamily="34" charset="0"/>
                          <a:ea typeface="MS UI Gothic" panose="020B0600070205080204" pitchFamily="34" charset="-128"/>
                          <a:cs typeface="Segoe UI Semibold" panose="020B0702040204020203" pitchFamily="34" charset="0"/>
                        </a:rPr>
                        <a:t>law and policy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100" dirty="0">
                        <a:latin typeface="Segoe UI" panose="020B0502040204020203" pitchFamily="34" charset="0"/>
                        <a:ea typeface="MS UI Gothic" panose="020B0600070205080204" pitchFamily="34" charset="-128"/>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100" dirty="0">
                          <a:latin typeface="Segoe UI" panose="020B0502040204020203" pitchFamily="34" charset="0"/>
                          <a:cs typeface="Segoe UI" panose="020B0502040204020203" pitchFamily="34" charset="0"/>
                        </a:rPr>
                        <a:t>Example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100" dirty="0">
                          <a:latin typeface="Segoe UI" panose="020B0502040204020203" pitchFamily="34" charset="0"/>
                          <a:cs typeface="Segoe UI" panose="020B0502040204020203" pitchFamily="34" charset="0"/>
                        </a:rPr>
                        <a:t>Standing Directions for the Minister for Finance 2018 s4.2.2 </a:t>
                      </a:r>
                    </a:p>
                    <a:p>
                      <a:endParaRPr lang="en-AU" sz="1100" dirty="0"/>
                    </a:p>
                  </a:txBody>
                  <a:tcPr/>
                </a:tc>
                <a:extLst>
                  <a:ext uri="{0D108BD9-81ED-4DB2-BD59-A6C34878D82A}">
                    <a16:rowId xmlns:a16="http://schemas.microsoft.com/office/drawing/2014/main" val="2677408199"/>
                  </a:ext>
                </a:extLst>
              </a:tr>
            </a:tbl>
          </a:graphicData>
        </a:graphic>
      </p:graphicFrame>
      <p:sp>
        <p:nvSpPr>
          <p:cNvPr id="4" name="Title 1"/>
          <p:cNvSpPr txBox="1">
            <a:spLocks/>
          </p:cNvSpPr>
          <p:nvPr/>
        </p:nvSpPr>
        <p:spPr>
          <a:xfrm>
            <a:off x="8477250" y="471942"/>
            <a:ext cx="666752"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42</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34565102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Grant Principles and Guidelines</a:t>
            </a:r>
          </a:p>
        </p:txBody>
      </p:sp>
      <p:sp>
        <p:nvSpPr>
          <p:cNvPr id="3" name="Content Placeholder 2"/>
          <p:cNvSpPr>
            <a:spLocks noGrp="1"/>
          </p:cNvSpPr>
          <p:nvPr>
            <p:ph idx="1"/>
          </p:nvPr>
        </p:nvSpPr>
        <p:spPr/>
        <p:txBody>
          <a:bodyPr/>
          <a:lstStyle/>
          <a:p>
            <a:r>
              <a:rPr lang="en-AU" sz="3000" dirty="0">
                <a:hlinkClick r:id="rId3"/>
              </a:rPr>
              <a:t>Standing Directions 2018 </a:t>
            </a:r>
            <a:r>
              <a:rPr lang="en-AU" sz="3000" dirty="0"/>
              <a:t>under the </a:t>
            </a:r>
            <a:r>
              <a:rPr lang="en-AU" sz="3000" i="1" dirty="0"/>
              <a:t>Financial Management Act 1994 </a:t>
            </a:r>
            <a:r>
              <a:rPr lang="en-AU" sz="3000" dirty="0"/>
              <a:t>require that we: </a:t>
            </a:r>
          </a:p>
          <a:p>
            <a:pPr lvl="1"/>
            <a:r>
              <a:rPr lang="en-AU" dirty="0"/>
              <a:t>Apply the government’s </a:t>
            </a:r>
            <a:r>
              <a:rPr lang="en-AU" dirty="0">
                <a:hlinkClick r:id="rId4"/>
              </a:rPr>
              <a:t>Investment Principles for Discretionary Grants</a:t>
            </a:r>
            <a:endParaRPr lang="en-AU" dirty="0"/>
          </a:p>
          <a:p>
            <a:pPr lvl="1"/>
            <a:r>
              <a:rPr lang="en-AU" dirty="0"/>
              <a:t>Ensure value for money</a:t>
            </a:r>
          </a:p>
          <a:p>
            <a:pPr lvl="1"/>
            <a:r>
              <a:rPr lang="en-AU" dirty="0"/>
              <a:t>Establish effective and efficient administrative controls</a:t>
            </a:r>
          </a:p>
          <a:p>
            <a:pPr lvl="1"/>
            <a:endParaRPr lang="en-AU" dirty="0"/>
          </a:p>
          <a:p>
            <a:endParaRPr lang="en-AU" dirty="0"/>
          </a:p>
        </p:txBody>
      </p:sp>
      <p:sp>
        <p:nvSpPr>
          <p:cNvPr id="4" name="Title 1"/>
          <p:cNvSpPr txBox="1">
            <a:spLocks/>
          </p:cNvSpPr>
          <p:nvPr/>
        </p:nvSpPr>
        <p:spPr>
          <a:xfrm>
            <a:off x="8448675" y="471942"/>
            <a:ext cx="695327"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noProof="0" dirty="0">
                <a:solidFill>
                  <a:prstClr val="white"/>
                </a:solidFill>
                <a:latin typeface="Segoe UI Light" panose="020B0502040204020203" pitchFamily="34" charset="0"/>
              </a:rPr>
              <a:t>43</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1169852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n-AU" sz="2800" dirty="0"/>
              <a:t>Probity for Funding/Grants </a:t>
            </a:r>
            <a:endParaRPr lang="en-AU" altLang="en-US" sz="2800" dirty="0"/>
          </a:p>
        </p:txBody>
      </p:sp>
      <p:sp>
        <p:nvSpPr>
          <p:cNvPr id="4" name="Content Placeholder 4"/>
          <p:cNvSpPr>
            <a:spLocks noGrp="1"/>
          </p:cNvSpPr>
          <p:nvPr>
            <p:ph idx="1"/>
          </p:nvPr>
        </p:nvSpPr>
        <p:spPr>
          <a:xfrm>
            <a:off x="683568" y="1772816"/>
            <a:ext cx="7978452" cy="4351338"/>
          </a:xfrm>
          <a:prstGeom prst="rect">
            <a:avLst/>
          </a:prstGeom>
        </p:spPr>
        <p:txBody>
          <a:bodyPr/>
          <a:lstStyle/>
          <a:p>
            <a:pPr marL="0" indent="0">
              <a:buNone/>
            </a:pPr>
            <a:r>
              <a:rPr lang="en-US" dirty="0">
                <a:solidFill>
                  <a:schemeClr val="accent4"/>
                </a:solidFill>
                <a:latin typeface="Webdings" panose="05030102010509060703" pitchFamily="18" charset="2"/>
              </a:rPr>
              <a:t>a</a:t>
            </a:r>
            <a:r>
              <a:rPr lang="en-US" dirty="0">
                <a:latin typeface="Webdings" panose="05030102010509060703" pitchFamily="18" charset="2"/>
              </a:rPr>
              <a:t> </a:t>
            </a:r>
            <a:r>
              <a:rPr lang="en-US" dirty="0"/>
              <a:t>Integrity and impartiality</a:t>
            </a:r>
          </a:p>
          <a:p>
            <a:pPr marL="0" indent="0">
              <a:buNone/>
            </a:pPr>
            <a:r>
              <a:rPr lang="en-US" dirty="0">
                <a:solidFill>
                  <a:schemeClr val="accent4"/>
                </a:solidFill>
                <a:latin typeface="Webdings" panose="05030102010509060703" pitchFamily="18" charset="2"/>
              </a:rPr>
              <a:t>a </a:t>
            </a:r>
            <a:r>
              <a:rPr lang="en-US" dirty="0"/>
              <a:t>Consistent and transparent processes</a:t>
            </a:r>
          </a:p>
          <a:p>
            <a:pPr marL="0" indent="0">
              <a:buNone/>
            </a:pPr>
            <a:r>
              <a:rPr lang="en-US" dirty="0">
                <a:solidFill>
                  <a:schemeClr val="accent4"/>
                </a:solidFill>
                <a:latin typeface="Webdings" panose="05030102010509060703" pitchFamily="18" charset="2"/>
              </a:rPr>
              <a:t>a </a:t>
            </a:r>
            <a:r>
              <a:rPr lang="en-US" dirty="0"/>
              <a:t>Secure and confidential information</a:t>
            </a:r>
          </a:p>
          <a:p>
            <a:pPr marL="0" indent="0" defTabSz="630238">
              <a:buNone/>
            </a:pPr>
            <a:r>
              <a:rPr lang="en-US" dirty="0">
                <a:solidFill>
                  <a:schemeClr val="accent4"/>
                </a:solidFill>
                <a:latin typeface="Webdings" panose="05030102010509060703" pitchFamily="18" charset="2"/>
              </a:rPr>
              <a:t>a </a:t>
            </a:r>
            <a:r>
              <a:rPr lang="en-US" dirty="0"/>
              <a:t>Identifying and managing conflicts of 	interest</a:t>
            </a:r>
          </a:p>
          <a:p>
            <a:pPr marL="0" indent="0">
              <a:buNone/>
            </a:pPr>
            <a:r>
              <a:rPr lang="en-US" dirty="0">
                <a:solidFill>
                  <a:schemeClr val="accent4"/>
                </a:solidFill>
                <a:latin typeface="Webdings" panose="05030102010509060703" pitchFamily="18" charset="2"/>
              </a:rPr>
              <a:t>a </a:t>
            </a:r>
            <a:r>
              <a:rPr lang="en-US" dirty="0"/>
              <a:t>Having the appropriate capability</a:t>
            </a:r>
          </a:p>
          <a:p>
            <a:pPr marL="0" indent="0">
              <a:buNone/>
            </a:pPr>
            <a:r>
              <a:rPr lang="en-US" dirty="0">
                <a:solidFill>
                  <a:schemeClr val="accent4"/>
                </a:solidFill>
                <a:latin typeface="Webdings" panose="05030102010509060703" pitchFamily="18" charset="2"/>
              </a:rPr>
              <a:t>a </a:t>
            </a:r>
            <a:r>
              <a:rPr lang="en-US" dirty="0"/>
              <a:t>Document, document, document</a:t>
            </a:r>
          </a:p>
        </p:txBody>
      </p:sp>
      <p:sp>
        <p:nvSpPr>
          <p:cNvPr id="5" name="Title 1"/>
          <p:cNvSpPr txBox="1">
            <a:spLocks/>
          </p:cNvSpPr>
          <p:nvPr/>
        </p:nvSpPr>
        <p:spPr>
          <a:xfrm>
            <a:off x="8486775" y="471942"/>
            <a:ext cx="657227"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44</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16702538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a:bodyPr>
          <a:lstStyle/>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r>
              <a:rPr lang="en-AU" sz="3600" b="1" dirty="0">
                <a:ea typeface="Segoe UI" panose="020B0502040204020203" pitchFamily="34" charset="0"/>
                <a:cs typeface="Segoe UI" panose="020B0502040204020203" pitchFamily="34" charset="0"/>
              </a:rPr>
              <a:t>3. GOVERNMENT SPECIFIC CLAUSES </a:t>
            </a: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endParaRPr lang="en-AU" dirty="0"/>
          </a:p>
        </p:txBody>
      </p:sp>
      <p:sp>
        <p:nvSpPr>
          <p:cNvPr id="6" name="Title 1"/>
          <p:cNvSpPr txBox="1">
            <a:spLocks/>
          </p:cNvSpPr>
          <p:nvPr/>
        </p:nvSpPr>
        <p:spPr>
          <a:xfrm>
            <a:off x="8486775" y="471942"/>
            <a:ext cx="657227"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45</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29914133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71943"/>
            <a:ext cx="5506679" cy="835742"/>
          </a:xfrm>
        </p:spPr>
        <p:txBody>
          <a:bodyPr/>
          <a:lstStyle/>
          <a:p>
            <a:r>
              <a:rPr lang="en-AU" sz="3300" dirty="0"/>
              <a:t>Government specific clauses in contracts</a:t>
            </a:r>
          </a:p>
        </p:txBody>
      </p:sp>
      <p:sp>
        <p:nvSpPr>
          <p:cNvPr id="3" name="Content Placeholder 2"/>
          <p:cNvSpPr>
            <a:spLocks noGrp="1"/>
          </p:cNvSpPr>
          <p:nvPr>
            <p:ph idx="1"/>
          </p:nvPr>
        </p:nvSpPr>
        <p:spPr>
          <a:xfrm>
            <a:off x="390581" y="1606135"/>
            <a:ext cx="8387531" cy="4141695"/>
          </a:xfrm>
        </p:spPr>
        <p:txBody>
          <a:bodyPr/>
          <a:lstStyle/>
          <a:p>
            <a:pPr marL="0" indent="0">
              <a:buNone/>
            </a:pPr>
            <a:r>
              <a:rPr lang="en-AU" sz="2400" b="1" dirty="0"/>
              <a:t>Legislative requirements </a:t>
            </a:r>
          </a:p>
          <a:p>
            <a:r>
              <a:rPr lang="en-US" sz="2400" dirty="0"/>
              <a:t>Privacy</a:t>
            </a:r>
          </a:p>
          <a:p>
            <a:r>
              <a:rPr lang="en-US" sz="2400" dirty="0"/>
              <a:t>Protective Data Security Standards</a:t>
            </a:r>
          </a:p>
          <a:p>
            <a:r>
              <a:rPr lang="en-US" sz="2400" dirty="0"/>
              <a:t>Public Accountability &amp; Recordkeeping </a:t>
            </a:r>
          </a:p>
          <a:p>
            <a:endParaRPr lang="en-US" sz="2400" dirty="0"/>
          </a:p>
          <a:p>
            <a:pPr marL="0" indent="0">
              <a:buNone/>
            </a:pPr>
            <a:r>
              <a:rPr lang="en-US" sz="2400" b="1" dirty="0"/>
              <a:t>Common Law </a:t>
            </a:r>
          </a:p>
          <a:p>
            <a:r>
              <a:rPr lang="en-US" sz="2400" dirty="0"/>
              <a:t>Termination for Convenience by State</a:t>
            </a:r>
          </a:p>
          <a:p>
            <a:endParaRPr lang="en-AU" sz="2400" dirty="0"/>
          </a:p>
          <a:p>
            <a:endParaRPr lang="en-AU" sz="2400"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46</a:t>
            </a: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36525929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71943"/>
            <a:ext cx="5506679" cy="835742"/>
          </a:xfrm>
        </p:spPr>
        <p:txBody>
          <a:bodyPr/>
          <a:lstStyle/>
          <a:p>
            <a:r>
              <a:rPr lang="en-AU" sz="3300" dirty="0"/>
              <a:t>Government specific clauses in contracts cont. </a:t>
            </a:r>
          </a:p>
        </p:txBody>
      </p:sp>
      <p:sp>
        <p:nvSpPr>
          <p:cNvPr id="3" name="Content Placeholder 2"/>
          <p:cNvSpPr>
            <a:spLocks noGrp="1"/>
          </p:cNvSpPr>
          <p:nvPr>
            <p:ph idx="1"/>
          </p:nvPr>
        </p:nvSpPr>
        <p:spPr>
          <a:xfrm>
            <a:off x="390581" y="1606135"/>
            <a:ext cx="8387531" cy="4141695"/>
          </a:xfrm>
        </p:spPr>
        <p:txBody>
          <a:bodyPr/>
          <a:lstStyle/>
          <a:p>
            <a:pPr marL="0" indent="0">
              <a:buNone/>
            </a:pPr>
            <a:r>
              <a:rPr lang="en-AU" sz="2400" b="1" dirty="0"/>
              <a:t>Mandated clauses – policy </a:t>
            </a:r>
          </a:p>
          <a:p>
            <a:r>
              <a:rPr lang="en-AU" sz="2400" dirty="0"/>
              <a:t>Local Jobs First </a:t>
            </a:r>
          </a:p>
          <a:p>
            <a:r>
              <a:rPr lang="en-AU" sz="2400" dirty="0"/>
              <a:t>Supplier Code of Conduct </a:t>
            </a:r>
          </a:p>
          <a:p>
            <a:r>
              <a:rPr lang="en-AU" sz="2400" dirty="0"/>
              <a:t>Fair Jobs Code </a:t>
            </a:r>
          </a:p>
          <a:p>
            <a:r>
              <a:rPr lang="en-AU" sz="2400" dirty="0"/>
              <a:t>Social Procurement Framework</a:t>
            </a:r>
          </a:p>
          <a:p>
            <a:r>
              <a:rPr lang="en-AU" sz="2400" dirty="0"/>
              <a:t>Victorian Public Sector Commission (</a:t>
            </a:r>
            <a:r>
              <a:rPr lang="en-AU" sz="2400" dirty="0" err="1">
                <a:latin typeface="Segoe UI Semibold" panose="020B0702040204020203" pitchFamily="34" charset="0"/>
                <a:ea typeface="Segoe UI" panose="020B0502040204020203" pitchFamily="34" charset="0"/>
                <a:cs typeface="Segoe UI" panose="020B0502040204020203" pitchFamily="34" charset="0"/>
              </a:rPr>
              <a:t>VPSC</a:t>
            </a:r>
            <a:r>
              <a:rPr lang="en-AU" sz="2400" dirty="0">
                <a:latin typeface="Segoe UI" panose="020B0502040204020203" pitchFamily="34" charset="0"/>
                <a:ea typeface="Segoe UI" panose="020B0502040204020203" pitchFamily="34" charset="0"/>
                <a:cs typeface="Segoe UI" panose="020B0502040204020203" pitchFamily="34" charset="0"/>
              </a:rPr>
              <a:t>) </a:t>
            </a:r>
            <a:r>
              <a:rPr lang="en-AU" sz="2400" dirty="0"/>
              <a:t>Code of Conduct</a:t>
            </a:r>
          </a:p>
          <a:p>
            <a:r>
              <a:rPr lang="en-AU" sz="2400" dirty="0"/>
              <a:t>Fair Payment Policy</a:t>
            </a:r>
          </a:p>
          <a:p>
            <a:endParaRPr lang="en-AU" sz="2400"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47</a:t>
            </a: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31231824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71943"/>
            <a:ext cx="5506679" cy="835742"/>
          </a:xfrm>
        </p:spPr>
        <p:txBody>
          <a:bodyPr/>
          <a:lstStyle/>
          <a:p>
            <a:r>
              <a:rPr lang="en-AU" sz="3300" dirty="0"/>
              <a:t>Government specific clauses in contracts cont.</a:t>
            </a:r>
          </a:p>
        </p:txBody>
      </p:sp>
      <p:sp>
        <p:nvSpPr>
          <p:cNvPr id="3" name="Content Placeholder 2"/>
          <p:cNvSpPr>
            <a:spLocks noGrp="1"/>
          </p:cNvSpPr>
          <p:nvPr>
            <p:ph idx="1"/>
          </p:nvPr>
        </p:nvSpPr>
        <p:spPr>
          <a:xfrm>
            <a:off x="628650" y="1874786"/>
            <a:ext cx="8387531" cy="4146004"/>
          </a:xfrm>
        </p:spPr>
        <p:txBody>
          <a:bodyPr/>
          <a:lstStyle/>
          <a:p>
            <a:pPr marL="0" indent="0">
              <a:buNone/>
            </a:pPr>
            <a:r>
              <a:rPr lang="en-US" sz="2400" b="1" dirty="0"/>
              <a:t>Policy Objectives </a:t>
            </a:r>
          </a:p>
          <a:p>
            <a:r>
              <a:rPr lang="en-US" sz="2000" dirty="0">
                <a:hlinkClick r:id="rId3"/>
              </a:rPr>
              <a:t>Funding Services to Children</a:t>
            </a:r>
            <a:endParaRPr lang="en-US" sz="2000" dirty="0"/>
          </a:p>
          <a:p>
            <a:r>
              <a:rPr lang="en-US" sz="2000" dirty="0">
                <a:hlinkClick r:id="rId4"/>
              </a:rPr>
              <a:t>Sponsorship Policy &amp; Guidelines </a:t>
            </a:r>
            <a:endParaRPr lang="en-US" sz="2000" dirty="0"/>
          </a:p>
          <a:p>
            <a:r>
              <a:rPr lang="en-US" sz="2000" dirty="0"/>
              <a:t>Intellectual Property Policy</a:t>
            </a:r>
          </a:p>
          <a:p>
            <a:pPr marL="0" indent="0">
              <a:buNone/>
            </a:pPr>
            <a:r>
              <a:rPr lang="en-US" sz="600" dirty="0"/>
              <a:t>  </a:t>
            </a:r>
          </a:p>
          <a:p>
            <a:pPr marL="0" indent="0">
              <a:buNone/>
            </a:pPr>
            <a:r>
              <a:rPr lang="en-US" sz="2400" b="1" dirty="0"/>
              <a:t>Government</a:t>
            </a:r>
            <a:r>
              <a:rPr lang="en-US" sz="2000" b="1" dirty="0"/>
              <a:t> </a:t>
            </a:r>
            <a:r>
              <a:rPr lang="en-US" sz="2400" b="1" dirty="0"/>
              <a:t>protocols</a:t>
            </a:r>
            <a:r>
              <a:rPr lang="en-US" sz="2000" b="1" dirty="0"/>
              <a:t> </a:t>
            </a:r>
          </a:p>
          <a:p>
            <a:r>
              <a:rPr lang="en-US" sz="2000" dirty="0"/>
              <a:t>Contract Publishing System</a:t>
            </a:r>
          </a:p>
          <a:p>
            <a:endParaRPr lang="en-US" sz="400" dirty="0"/>
          </a:p>
          <a:p>
            <a:pPr marL="0" indent="0">
              <a:buNone/>
            </a:pPr>
            <a:r>
              <a:rPr lang="en-US" sz="2400" b="1" dirty="0"/>
              <a:t>Department / agency specific policies:</a:t>
            </a:r>
          </a:p>
          <a:p>
            <a:r>
              <a:rPr lang="en-US" sz="2000" dirty="0"/>
              <a:t>i.e. VicHealth </a:t>
            </a:r>
            <a:r>
              <a:rPr lang="en-AU" sz="2000" dirty="0">
                <a:hlinkClick r:id="rId5"/>
              </a:rPr>
              <a:t>Harmful industry relationship funding and procurement policy</a:t>
            </a:r>
            <a:endParaRPr lang="en-US" sz="2000" dirty="0"/>
          </a:p>
          <a:p>
            <a:endParaRPr lang="en-US" sz="2000"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3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48</a:t>
            </a: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37728939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a:bodyPr>
          <a:lstStyle/>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endParaRPr lang="en-AU" sz="3600" b="1" dirty="0">
              <a:ea typeface="Segoe UI" panose="020B0502040204020203" pitchFamily="34" charset="0"/>
              <a:cs typeface="Segoe UI" panose="020B0502040204020203" pitchFamily="34" charset="0"/>
            </a:endParaRPr>
          </a:p>
          <a:p>
            <a:pPr marL="0" indent="0" algn="ctr">
              <a:buNone/>
            </a:pPr>
            <a:r>
              <a:rPr lang="en-AU" sz="3600" b="1" dirty="0">
                <a:ea typeface="Segoe UI" panose="020B0502040204020203" pitchFamily="34" charset="0"/>
                <a:cs typeface="Segoe UI" panose="020B0502040204020203" pitchFamily="34" charset="0"/>
              </a:rPr>
              <a:t>4. OTHER TYPES OF GOVERNMENT CONTRACTS</a:t>
            </a: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endParaRPr lang="en-AU" dirty="0"/>
          </a:p>
        </p:txBody>
      </p:sp>
      <p:sp>
        <p:nvSpPr>
          <p:cNvPr id="6" name="Title 1"/>
          <p:cNvSpPr txBox="1">
            <a:spLocks/>
          </p:cNvSpPr>
          <p:nvPr/>
        </p:nvSpPr>
        <p:spPr>
          <a:xfrm>
            <a:off x="8515350" y="471942"/>
            <a:ext cx="628652"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49</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2092630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49" y="1969022"/>
            <a:ext cx="8306829" cy="4351338"/>
          </a:xfrm>
        </p:spPr>
        <p:txBody>
          <a:bodyPr>
            <a:normAutofit fontScale="92500" lnSpcReduction="10000"/>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What is procurement? </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Process by which the government makes decisions</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How we determine if a policy or process is transparent </a:t>
            </a:r>
          </a:p>
          <a:p>
            <a:pPr marL="742950" indent="-742950">
              <a:buFont typeface="+mj-lt"/>
              <a:buAutoNum type="alphaUcPeriod"/>
            </a:pPr>
            <a:r>
              <a:rPr lang="en-AU" sz="3600" b="1" dirty="0">
                <a:ea typeface="Segoe UI" panose="020B0502040204020203" pitchFamily="34" charset="0"/>
                <a:cs typeface="Segoe UI" panose="020B0502040204020203" pitchFamily="34" charset="0"/>
              </a:rPr>
              <a:t>The process by which government buys goods or services</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none of the above</a:t>
            </a:r>
          </a:p>
          <a:p>
            <a:pPr marL="0" indent="0">
              <a:buNone/>
            </a:pPr>
            <a:endParaRPr lang="en-AU" sz="3600" dirty="0">
              <a:ea typeface="Segoe UI" panose="020B0502040204020203" pitchFamily="34" charset="0"/>
              <a:cs typeface="Segoe UI" panose="020B0502040204020203" pitchFamily="34" charset="0"/>
            </a:endParaRP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noProof="0" dirty="0">
                <a:solidFill>
                  <a:prstClr val="white"/>
                </a:solidFill>
                <a:latin typeface="Segoe UI Light" panose="020B0502040204020203" pitchFamily="34" charset="0"/>
              </a:rPr>
              <a:t>5</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21258987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71943"/>
            <a:ext cx="5506679" cy="835742"/>
          </a:xfrm>
        </p:spPr>
        <p:txBody>
          <a:bodyPr/>
          <a:lstStyle/>
          <a:p>
            <a:r>
              <a:rPr lang="en-AU" sz="3300" dirty="0"/>
              <a:t>Question Time </a:t>
            </a:r>
          </a:p>
        </p:txBody>
      </p:sp>
      <p:sp>
        <p:nvSpPr>
          <p:cNvPr id="3" name="Content Placeholder 2"/>
          <p:cNvSpPr>
            <a:spLocks noGrp="1"/>
          </p:cNvSpPr>
          <p:nvPr>
            <p:ph idx="1"/>
          </p:nvPr>
        </p:nvSpPr>
        <p:spPr>
          <a:xfrm>
            <a:off x="442144" y="1975893"/>
            <a:ext cx="8387531" cy="3680440"/>
          </a:xfrm>
        </p:spPr>
        <p:txBody>
          <a:bodyPr/>
          <a:lstStyle/>
          <a:p>
            <a:pPr marL="0" indent="0">
              <a:buNone/>
            </a:pPr>
            <a:r>
              <a:rPr lang="en-AU" sz="3600" dirty="0"/>
              <a:t>What is an MOU used for?</a:t>
            </a:r>
          </a:p>
          <a:p>
            <a:pPr marL="742950" indent="-742950">
              <a:buFont typeface="+mj-lt"/>
              <a:buAutoNum type="alphaUcPeriod"/>
            </a:pPr>
            <a:r>
              <a:rPr lang="en-AU" sz="3200" dirty="0"/>
              <a:t>Avoiding complex procurement procedures</a:t>
            </a:r>
          </a:p>
          <a:p>
            <a:pPr marL="742950" indent="-742950">
              <a:buFont typeface="+mj-lt"/>
              <a:buAutoNum type="alphaUcPeriod"/>
            </a:pPr>
            <a:r>
              <a:rPr lang="en-AU" sz="3200" dirty="0"/>
              <a:t>Buying goods but not services</a:t>
            </a:r>
          </a:p>
          <a:p>
            <a:pPr marL="742950" indent="-742950">
              <a:buFont typeface="+mj-lt"/>
              <a:buAutoNum type="alphaUcPeriod"/>
            </a:pPr>
            <a:r>
              <a:rPr lang="en-AU" sz="3200" dirty="0"/>
              <a:t>Documenting the common intent of two or more parties who do not wish to assume legally binding obligations</a:t>
            </a:r>
          </a:p>
          <a:p>
            <a:pPr marL="742950" indent="-742950">
              <a:buFont typeface="+mj-lt"/>
              <a:buAutoNum type="alphaUcPeriod"/>
            </a:pPr>
            <a:r>
              <a:rPr lang="en-AU" sz="3200" dirty="0"/>
              <a:t>Giving a good deal to mates in business and industry</a:t>
            </a:r>
          </a:p>
          <a:p>
            <a:pPr marL="742950" indent="-742950">
              <a:buFont typeface="+mj-lt"/>
              <a:buAutoNum type="alphaUcPeriod"/>
            </a:pPr>
            <a:endParaRPr lang="en-AU" sz="3200" dirty="0"/>
          </a:p>
          <a:p>
            <a:pPr marL="0" indent="0">
              <a:buNone/>
            </a:pPr>
            <a:endParaRPr lang="en-AU" sz="3600" dirty="0"/>
          </a:p>
          <a:p>
            <a:pPr marL="0" indent="0">
              <a:buNone/>
            </a:pPr>
            <a:endParaRPr lang="en-AU" sz="3600"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3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50</a:t>
            </a: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4797377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71943"/>
            <a:ext cx="5506679" cy="835742"/>
          </a:xfrm>
        </p:spPr>
        <p:txBody>
          <a:bodyPr/>
          <a:lstStyle/>
          <a:p>
            <a:r>
              <a:rPr lang="en-AU" sz="3300" dirty="0"/>
              <a:t>Question Time </a:t>
            </a:r>
          </a:p>
        </p:txBody>
      </p:sp>
      <p:sp>
        <p:nvSpPr>
          <p:cNvPr id="3" name="Content Placeholder 2"/>
          <p:cNvSpPr>
            <a:spLocks noGrp="1"/>
          </p:cNvSpPr>
          <p:nvPr>
            <p:ph idx="1"/>
          </p:nvPr>
        </p:nvSpPr>
        <p:spPr>
          <a:xfrm>
            <a:off x="442144" y="1975893"/>
            <a:ext cx="8387531" cy="3680440"/>
          </a:xfrm>
        </p:spPr>
        <p:txBody>
          <a:bodyPr/>
          <a:lstStyle/>
          <a:p>
            <a:pPr marL="0" indent="0">
              <a:buNone/>
            </a:pPr>
            <a:r>
              <a:rPr lang="en-AU" sz="3600" dirty="0"/>
              <a:t>What is an MOU used for?</a:t>
            </a:r>
          </a:p>
          <a:p>
            <a:pPr marL="742950" indent="-742950">
              <a:buFont typeface="+mj-lt"/>
              <a:buAutoNum type="alphaUcPeriod"/>
            </a:pPr>
            <a:r>
              <a:rPr lang="en-AU" sz="3200" dirty="0">
                <a:solidFill>
                  <a:schemeClr val="bg1"/>
                </a:solidFill>
              </a:rPr>
              <a:t>Avoiding complex procurement procedures</a:t>
            </a:r>
          </a:p>
          <a:p>
            <a:pPr marL="742950" indent="-742950">
              <a:buFont typeface="+mj-lt"/>
              <a:buAutoNum type="alphaUcPeriod"/>
            </a:pPr>
            <a:r>
              <a:rPr lang="en-AU" sz="3200" dirty="0">
                <a:solidFill>
                  <a:schemeClr val="bg1"/>
                </a:solidFill>
              </a:rPr>
              <a:t>Buying goods but not services</a:t>
            </a:r>
          </a:p>
          <a:p>
            <a:pPr marL="742950" indent="-742950">
              <a:buFont typeface="+mj-lt"/>
              <a:buAutoNum type="alphaUcPeriod"/>
            </a:pPr>
            <a:r>
              <a:rPr lang="en-AU" sz="3200" b="1" dirty="0"/>
              <a:t>Documenting the common intent of two or more parties who do not wish to assume legally binding obligations</a:t>
            </a:r>
          </a:p>
          <a:p>
            <a:pPr marL="742950" indent="-742950">
              <a:buFont typeface="+mj-lt"/>
              <a:buAutoNum type="alphaUcPeriod"/>
            </a:pPr>
            <a:r>
              <a:rPr lang="en-AU" sz="3200" dirty="0">
                <a:solidFill>
                  <a:schemeClr val="bg1"/>
                </a:solidFill>
              </a:rPr>
              <a:t>Giving a good deal to mates in business and industry</a:t>
            </a:r>
          </a:p>
          <a:p>
            <a:pPr marL="742950" indent="-742950">
              <a:buFont typeface="+mj-lt"/>
              <a:buAutoNum type="alphaUcPeriod"/>
            </a:pPr>
            <a:endParaRPr lang="en-AU" sz="3200" dirty="0"/>
          </a:p>
          <a:p>
            <a:pPr marL="0" indent="0">
              <a:buNone/>
            </a:pPr>
            <a:endParaRPr lang="en-AU" sz="3600" dirty="0"/>
          </a:p>
          <a:p>
            <a:pPr marL="0" indent="0">
              <a:buNone/>
            </a:pPr>
            <a:endParaRPr lang="en-AU" sz="3600"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3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51</a:t>
            </a: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6978596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a:t>MOUs</a:t>
            </a:r>
            <a:endParaRPr lang="en-AU" dirty="0"/>
          </a:p>
        </p:txBody>
      </p:sp>
      <p:sp>
        <p:nvSpPr>
          <p:cNvPr id="3" name="Content Placeholder 2"/>
          <p:cNvSpPr>
            <a:spLocks noGrp="1"/>
          </p:cNvSpPr>
          <p:nvPr>
            <p:ph idx="1"/>
          </p:nvPr>
        </p:nvSpPr>
        <p:spPr>
          <a:xfrm>
            <a:off x="628650" y="2681032"/>
            <a:ext cx="7886700" cy="1694323"/>
          </a:xfrm>
        </p:spPr>
        <p:txBody>
          <a:bodyPr/>
          <a:lstStyle/>
          <a:p>
            <a:pPr marL="0" indent="0">
              <a:buNone/>
            </a:pPr>
            <a:r>
              <a:rPr lang="en-US" i="1" dirty="0">
                <a:solidFill>
                  <a:schemeClr val="accent4"/>
                </a:solidFill>
              </a:rPr>
              <a:t>Memorandum of understanding (</a:t>
            </a:r>
            <a:r>
              <a:rPr lang="en-US" i="1" dirty="0" err="1">
                <a:solidFill>
                  <a:schemeClr val="accent4"/>
                </a:solidFill>
                <a:latin typeface="Segoe UI Semibold" panose="020B0702040204020203" pitchFamily="34" charset="0"/>
              </a:rPr>
              <a:t>MOU</a:t>
            </a:r>
            <a:r>
              <a:rPr lang="en-US" i="1" dirty="0">
                <a:solidFill>
                  <a:schemeClr val="accent4"/>
                </a:solidFill>
              </a:rPr>
              <a:t>): </a:t>
            </a:r>
            <a:br>
              <a:rPr lang="en-US" i="1" dirty="0"/>
            </a:br>
            <a:r>
              <a:rPr lang="en-US" dirty="0"/>
              <a:t>a document that records the common intent of two or more parties where the parties do not wish to assume legally binding obligations</a:t>
            </a:r>
          </a:p>
          <a:p>
            <a:endParaRPr lang="en-AU"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52</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55827197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When to use a </a:t>
            </a:r>
            <a:r>
              <a:rPr lang="en-AU" dirty="0" err="1"/>
              <a:t>MOU</a:t>
            </a:r>
            <a:endParaRPr lang="en-AU" dirty="0"/>
          </a:p>
        </p:txBody>
      </p:sp>
      <p:sp>
        <p:nvSpPr>
          <p:cNvPr id="3" name="Content Placeholder 2"/>
          <p:cNvSpPr>
            <a:spLocks noGrp="1"/>
          </p:cNvSpPr>
          <p:nvPr>
            <p:ph idx="1"/>
          </p:nvPr>
        </p:nvSpPr>
        <p:spPr>
          <a:xfrm>
            <a:off x="628650" y="1864953"/>
            <a:ext cx="8122060" cy="4351338"/>
          </a:xfrm>
        </p:spPr>
        <p:txBody>
          <a:bodyPr/>
          <a:lstStyle/>
          <a:p>
            <a:r>
              <a:rPr lang="en-US" sz="2600" dirty="0"/>
              <a:t>Useful for:</a:t>
            </a:r>
          </a:p>
          <a:p>
            <a:pPr lvl="1"/>
            <a:r>
              <a:rPr lang="en-US" dirty="0"/>
              <a:t>Clarifying roles, responsibilities and expectations</a:t>
            </a:r>
          </a:p>
          <a:p>
            <a:pPr lvl="1"/>
            <a:r>
              <a:rPr lang="en-US" dirty="0"/>
              <a:t>Where government agencies are part of the same legal entity</a:t>
            </a:r>
          </a:p>
          <a:p>
            <a:r>
              <a:rPr lang="en-AU" sz="2600" dirty="0"/>
              <a:t>May be both a statement of:</a:t>
            </a:r>
          </a:p>
          <a:p>
            <a:pPr lvl="1"/>
            <a:r>
              <a:rPr lang="en-AU" sz="2600" dirty="0"/>
              <a:t>principles and objectives, </a:t>
            </a:r>
          </a:p>
          <a:p>
            <a:pPr lvl="1"/>
            <a:r>
              <a:rPr lang="en-AU" sz="2600" dirty="0"/>
              <a:t>operational detail</a:t>
            </a:r>
          </a:p>
          <a:p>
            <a:r>
              <a:rPr lang="en-US" sz="2600" dirty="0"/>
              <a:t>In government context, not a preliminary contract (cf. to </a:t>
            </a:r>
            <a:r>
              <a:rPr lang="en-US" sz="2600" dirty="0" err="1"/>
              <a:t>MOUs</a:t>
            </a:r>
            <a:r>
              <a:rPr lang="en-US" sz="2600" dirty="0"/>
              <a:t> between private parties)</a:t>
            </a:r>
          </a:p>
          <a:p>
            <a:r>
              <a:rPr lang="en-US" sz="2600" dirty="0"/>
              <a:t>Consider whether obligations should be legally binding</a:t>
            </a:r>
          </a:p>
          <a:p>
            <a:endParaRPr lang="en-US" dirty="0"/>
          </a:p>
          <a:p>
            <a:endParaRPr lang="en-AU" dirty="0"/>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53</a:t>
            </a: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39069511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Questions?</a:t>
            </a:r>
          </a:p>
        </p:txBody>
      </p:sp>
      <p:sp>
        <p:nvSpPr>
          <p:cNvPr id="3" name="Content Placeholder 2"/>
          <p:cNvSpPr>
            <a:spLocks noGrp="1"/>
          </p:cNvSpPr>
          <p:nvPr>
            <p:ph idx="1"/>
          </p:nvPr>
        </p:nvSpPr>
        <p:spPr>
          <a:xfrm>
            <a:off x="468852" y="2572229"/>
            <a:ext cx="4333967" cy="2595718"/>
          </a:xfrm>
        </p:spPr>
        <p:txBody>
          <a:bodyPr/>
          <a:lstStyle/>
          <a:p>
            <a:pPr marL="0" indent="0">
              <a:buNone/>
            </a:pPr>
            <a:r>
              <a:rPr lang="en-AU" sz="1800" b="1" dirty="0">
                <a:solidFill>
                  <a:schemeClr val="accent4"/>
                </a:solidFill>
                <a:latin typeface="Segoe UI Semibold" panose="020B0702040204020203" pitchFamily="34" charset="0"/>
                <a:cs typeface="Segoe UI Semibold" panose="020B0702040204020203" pitchFamily="34" charset="0"/>
              </a:rPr>
              <a:t>Sophie Lefebvre </a:t>
            </a:r>
          </a:p>
          <a:p>
            <a:pPr marL="0" indent="0">
              <a:buNone/>
            </a:pPr>
            <a:r>
              <a:rPr lang="en-AU" sz="1800" dirty="0">
                <a:latin typeface="Segoe UI Semibold" panose="020B0702040204020203" pitchFamily="34" charset="0"/>
                <a:cs typeface="Segoe UI Semibold" panose="020B0702040204020203" pitchFamily="34" charset="0"/>
              </a:rPr>
              <a:t>Principal Solicitor</a:t>
            </a:r>
          </a:p>
          <a:p>
            <a:pPr marL="0" indent="0">
              <a:buNone/>
            </a:pPr>
            <a:r>
              <a:rPr lang="en-AU" sz="1800" dirty="0"/>
              <a:t>Commercial, Property &amp; Technology</a:t>
            </a:r>
          </a:p>
          <a:p>
            <a:pPr marL="0" indent="0">
              <a:buNone/>
            </a:pPr>
            <a:r>
              <a:rPr lang="en-AU" sz="1800" dirty="0"/>
              <a:t>Victorian Government Solicitor’s Office</a:t>
            </a:r>
          </a:p>
          <a:p>
            <a:pPr marL="0" indent="0">
              <a:buNone/>
            </a:pPr>
            <a:r>
              <a:rPr lang="en-AU" sz="1800" dirty="0">
                <a:solidFill>
                  <a:schemeClr val="accent4"/>
                </a:solidFill>
                <a:latin typeface="Segoe UI Semibold" panose="020B0702040204020203" pitchFamily="34" charset="0"/>
                <a:cs typeface="Segoe UI Semibold" panose="020B0702040204020203" pitchFamily="34" charset="0"/>
              </a:rPr>
              <a:t>e. </a:t>
            </a:r>
            <a:r>
              <a:rPr lang="en-AU" sz="1800" dirty="0"/>
              <a:t>sophie.lefebvre@vgso.vic.gov.au</a:t>
            </a:r>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54</a:t>
            </a:r>
          </a:p>
        </p:txBody>
      </p:sp>
      <p:sp>
        <p:nvSpPr>
          <p:cNvPr id="6"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4" name="Content Placeholder 2">
            <a:extLst>
              <a:ext uri="{FF2B5EF4-FFF2-40B4-BE49-F238E27FC236}">
                <a16:creationId xmlns:a16="http://schemas.microsoft.com/office/drawing/2014/main" id="{601BA3B4-D597-D175-8D8C-68A98D1C88E9}"/>
              </a:ext>
            </a:extLst>
          </p:cNvPr>
          <p:cNvSpPr txBox="1">
            <a:spLocks/>
          </p:cNvSpPr>
          <p:nvPr/>
        </p:nvSpPr>
        <p:spPr>
          <a:xfrm>
            <a:off x="4810033" y="2572229"/>
            <a:ext cx="4333967" cy="2595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AU" sz="1800" b="1" dirty="0">
                <a:solidFill>
                  <a:schemeClr val="accent4"/>
                </a:solidFill>
                <a:latin typeface="Segoe UI Semibold" panose="020B0702040204020203" pitchFamily="34" charset="0"/>
                <a:cs typeface="Segoe UI Semibold" panose="020B0702040204020203" pitchFamily="34" charset="0"/>
              </a:rPr>
              <a:t>Jessica Zhao	</a:t>
            </a:r>
          </a:p>
          <a:p>
            <a:pPr marL="0" indent="0">
              <a:buFont typeface="Arial" panose="020B0604020202020204" pitchFamily="34" charset="0"/>
              <a:buNone/>
            </a:pPr>
            <a:r>
              <a:rPr lang="en-AU" sz="1800" dirty="0">
                <a:latin typeface="Segoe UI Semibold" panose="020B0702040204020203" pitchFamily="34" charset="0"/>
                <a:cs typeface="Segoe UI Semibold" panose="020B0702040204020203" pitchFamily="34" charset="0"/>
              </a:rPr>
              <a:t>Senior Solicitor</a:t>
            </a:r>
          </a:p>
          <a:p>
            <a:pPr marL="0" indent="0">
              <a:buFont typeface="Arial" panose="020B0604020202020204" pitchFamily="34" charset="0"/>
              <a:buNone/>
            </a:pPr>
            <a:r>
              <a:rPr lang="en-AU" sz="1800" dirty="0"/>
              <a:t>Commercial, Property &amp; Technology</a:t>
            </a:r>
          </a:p>
          <a:p>
            <a:pPr marL="0" indent="0">
              <a:buFont typeface="Arial" panose="020B0604020202020204" pitchFamily="34" charset="0"/>
              <a:buNone/>
            </a:pPr>
            <a:r>
              <a:rPr lang="en-AU" sz="1800" dirty="0"/>
              <a:t>Victorian Government Solicitor’s Office</a:t>
            </a:r>
          </a:p>
          <a:p>
            <a:pPr marL="0" indent="0">
              <a:buFont typeface="Arial" panose="020B0604020202020204" pitchFamily="34" charset="0"/>
              <a:buNone/>
            </a:pPr>
            <a:r>
              <a:rPr lang="en-AU" sz="1800" dirty="0">
                <a:solidFill>
                  <a:schemeClr val="accent4"/>
                </a:solidFill>
                <a:latin typeface="Segoe UI Semibold" panose="020B0702040204020203" pitchFamily="34" charset="0"/>
                <a:cs typeface="Segoe UI Semibold" panose="020B0702040204020203" pitchFamily="34" charset="0"/>
              </a:rPr>
              <a:t>e. </a:t>
            </a:r>
            <a:r>
              <a:rPr lang="en-AU" sz="1800" dirty="0"/>
              <a:t>jessica.zhao@vgso.vic.gov.au</a:t>
            </a:r>
          </a:p>
        </p:txBody>
      </p:sp>
    </p:spTree>
    <p:extLst>
      <p:ext uri="{BB962C8B-B14F-4D97-AF65-F5344CB8AC3E}">
        <p14:creationId xmlns:p14="http://schemas.microsoft.com/office/powerpoint/2010/main" val="2952402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50" y="2708919"/>
            <a:ext cx="7886700" cy="2372571"/>
          </a:xfrm>
        </p:spPr>
        <p:txBody>
          <a:bodyPr/>
          <a:lstStyle/>
          <a:p>
            <a:pPr marL="0" indent="0">
              <a:buNone/>
            </a:pPr>
            <a:r>
              <a:rPr lang="en-US" sz="3600" dirty="0">
                <a:solidFill>
                  <a:schemeClr val="accent4"/>
                </a:solidFill>
                <a:latin typeface="Segoe UI Light" panose="020B0502040204020203" pitchFamily="34" charset="0"/>
                <a:ea typeface="Segoe UI" panose="020B0502040204020203" pitchFamily="34" charset="0"/>
                <a:cs typeface="Segoe UI" panose="020B0502040204020203" pitchFamily="34" charset="0"/>
              </a:rPr>
              <a:t>Procurement</a:t>
            </a:r>
            <a:r>
              <a:rPr lang="en-US" sz="3600" dirty="0">
                <a:latin typeface="Segoe UI Light" panose="020B0502040204020203" pitchFamily="34" charset="0"/>
                <a:ea typeface="Segoe UI" panose="020B0502040204020203" pitchFamily="34" charset="0"/>
                <a:cs typeface="Segoe UI" panose="020B0502040204020203" pitchFamily="34" charset="0"/>
              </a:rPr>
              <a:t> is the process by which goods or services, necessary for an organisation to perform its functions, are acquired</a:t>
            </a:r>
          </a:p>
          <a:p>
            <a:endParaRPr lang="en-AU" dirty="0">
              <a:latin typeface="Segoe UI Light" panose="020B0502040204020203" pitchFamily="34" charset="0"/>
              <a:ea typeface="Segoe UI" panose="020B0502040204020203" pitchFamily="34" charset="0"/>
              <a:cs typeface="Segoe UI" panose="020B0502040204020203" pitchFamily="34" charset="0"/>
            </a:endParaRPr>
          </a:p>
        </p:txBody>
      </p:sp>
      <p:sp>
        <p:nvSpPr>
          <p:cNvPr id="2" name="Title 1"/>
          <p:cNvSpPr>
            <a:spLocks noGrp="1"/>
          </p:cNvSpPr>
          <p:nvPr>
            <p:ph type="title"/>
          </p:nvPr>
        </p:nvSpPr>
        <p:spPr/>
        <p:txBody>
          <a:bodyPr/>
          <a:lstStyle/>
          <a:p>
            <a:r>
              <a:rPr lang="en-AU" dirty="0">
                <a:solidFill>
                  <a:prstClr val="white"/>
                </a:solidFill>
              </a:rPr>
              <a:t>What is Procurement?</a:t>
            </a:r>
            <a:endParaRPr lang="en-AU" dirty="0"/>
          </a:p>
        </p:txBody>
      </p:sp>
      <p:sp>
        <p:nvSpPr>
          <p:cNvPr id="12"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6</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1794227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4"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dirty="0">
                <a:solidFill>
                  <a:prstClr val="white"/>
                </a:solidFill>
                <a:latin typeface="Segoe UI Light" panose="020B0502040204020203" pitchFamily="34" charset="0"/>
              </a:rPr>
              <a:t>7</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1" name="Content Placeholder 2"/>
          <p:cNvSpPr>
            <a:spLocks noGrp="1"/>
          </p:cNvSpPr>
          <p:nvPr>
            <p:ph idx="1"/>
          </p:nvPr>
        </p:nvSpPr>
        <p:spPr>
          <a:xfrm>
            <a:off x="628650" y="2564903"/>
            <a:ext cx="7886700" cy="3612059"/>
          </a:xfrm>
        </p:spPr>
        <p:txBody>
          <a:bodyPr>
            <a:normAutofit/>
          </a:bodyPr>
          <a:lstStyle/>
          <a:p>
            <a:pPr marL="0" indent="0">
              <a:buNone/>
            </a:pPr>
            <a:r>
              <a:rPr lang="en-US" dirty="0">
                <a:latin typeface="Segoe UI Light" panose="020B0502040204020203" pitchFamily="34" charset="0"/>
                <a:ea typeface="Segoe UI" panose="020B0502040204020203" pitchFamily="34" charset="0"/>
                <a:cs typeface="Segoe UI" panose="020B0502040204020203" pitchFamily="34" charset="0"/>
              </a:rPr>
              <a:t>Procurement policy is determined by the </a:t>
            </a:r>
            <a:br>
              <a:rPr lang="en-US" dirty="0">
                <a:latin typeface="Segoe UI Light" panose="020B0502040204020203" pitchFamily="34" charset="0"/>
                <a:ea typeface="Segoe UI" panose="020B0502040204020203" pitchFamily="34" charset="0"/>
                <a:cs typeface="Segoe UI" panose="020B0502040204020203" pitchFamily="34" charset="0"/>
              </a:rPr>
            </a:br>
            <a:r>
              <a:rPr lang="en-US" dirty="0">
                <a:latin typeface="Segoe UI Light" panose="020B0502040204020203" pitchFamily="34" charset="0"/>
                <a:ea typeface="Segoe UI" panose="020B0502040204020203" pitchFamily="34" charset="0"/>
                <a:cs typeface="Segoe UI" panose="020B0502040204020203" pitchFamily="34" charset="0"/>
              </a:rPr>
              <a:t>Victorian Government Purchasing Board (</a:t>
            </a:r>
            <a:r>
              <a:rPr lang="en-US" dirty="0">
                <a:latin typeface="Segoe UI Semibold" panose="020B0702040204020203" pitchFamily="34" charset="0"/>
                <a:ea typeface="Segoe UI" panose="020B0502040204020203" pitchFamily="34" charset="0"/>
                <a:cs typeface="Segoe UI" panose="020B0502040204020203" pitchFamily="34" charset="0"/>
              </a:rPr>
              <a:t>VGPB</a:t>
            </a:r>
            <a:r>
              <a:rPr lang="en-US" dirty="0">
                <a:latin typeface="Segoe UI Light" panose="020B0502040204020203" pitchFamily="34" charset="0"/>
                <a:ea typeface="Segoe UI" panose="020B0502040204020203" pitchFamily="34" charset="0"/>
                <a:cs typeface="Segoe UI" panose="020B0502040204020203" pitchFamily="34" charset="0"/>
              </a:rPr>
              <a:t>)</a:t>
            </a:r>
          </a:p>
          <a:p>
            <a:pPr marL="0" indent="0">
              <a:buNone/>
            </a:pPr>
            <a:endParaRPr lang="en-US" dirty="0">
              <a:latin typeface="Segoe UI Light" panose="020B0502040204020203" pitchFamily="34" charset="0"/>
              <a:ea typeface="Segoe UI" panose="020B0502040204020203" pitchFamily="34" charset="0"/>
              <a:cs typeface="Segoe UI" panose="020B0502040204020203" pitchFamily="34" charset="0"/>
            </a:endParaRPr>
          </a:p>
          <a:p>
            <a:pPr marL="0" indent="0">
              <a:buNone/>
            </a:pPr>
            <a:r>
              <a:rPr lang="en-US" dirty="0">
                <a:latin typeface="Segoe UI Light" panose="020B0502040204020203" pitchFamily="34" charset="0"/>
                <a:ea typeface="Segoe UI" panose="020B0502040204020203" pitchFamily="34" charset="0"/>
                <a:cs typeface="Segoe UI" panose="020B0502040204020203" pitchFamily="34" charset="0"/>
              </a:rPr>
              <a:t>The VGPB is established under the </a:t>
            </a:r>
            <a:br>
              <a:rPr lang="en-US" dirty="0">
                <a:latin typeface="Segoe UI Light" panose="020B0502040204020203" pitchFamily="34" charset="0"/>
                <a:ea typeface="Segoe UI" panose="020B0502040204020203" pitchFamily="34" charset="0"/>
                <a:cs typeface="Segoe UI" panose="020B0502040204020203" pitchFamily="34" charset="0"/>
              </a:rPr>
            </a:br>
            <a:r>
              <a:rPr lang="en-US" i="1" dirty="0">
                <a:latin typeface="Segoe UI Light" panose="020B0502040204020203" pitchFamily="34" charset="0"/>
                <a:ea typeface="Segoe UI" panose="020B0502040204020203" pitchFamily="34" charset="0"/>
                <a:cs typeface="Segoe UI" panose="020B0502040204020203" pitchFamily="34" charset="0"/>
              </a:rPr>
              <a:t>Financial Management Act 1994</a:t>
            </a:r>
          </a:p>
        </p:txBody>
      </p:sp>
      <p:sp>
        <p:nvSpPr>
          <p:cNvPr id="2" name="Title 1"/>
          <p:cNvSpPr>
            <a:spLocks noGrp="1"/>
          </p:cNvSpPr>
          <p:nvPr>
            <p:ph type="title"/>
          </p:nvPr>
        </p:nvSpPr>
        <p:spPr/>
        <p:txBody>
          <a:bodyPr/>
          <a:lstStyle/>
          <a:p>
            <a:r>
              <a:rPr lang="en-AU" dirty="0" err="1">
                <a:solidFill>
                  <a:prstClr val="white"/>
                </a:solidFill>
              </a:rPr>
              <a:t>VGPB</a:t>
            </a:r>
            <a:endParaRPr lang="en-AU" dirty="0"/>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Tree>
    <p:extLst>
      <p:ext uri="{BB962C8B-B14F-4D97-AF65-F5344CB8AC3E}">
        <p14:creationId xmlns:p14="http://schemas.microsoft.com/office/powerpoint/2010/main" val="3267918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50" y="1374729"/>
            <a:ext cx="8306829" cy="4351338"/>
          </a:xfrm>
        </p:spPr>
        <p:txBody>
          <a:bodyPr>
            <a:normAutofit/>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Information relating to the </a:t>
            </a:r>
            <a:r>
              <a:rPr lang="en-AU" sz="3600" dirty="0" err="1">
                <a:ea typeface="Segoe UI" panose="020B0502040204020203" pitchFamily="34" charset="0"/>
                <a:cs typeface="Segoe UI" panose="020B0502040204020203" pitchFamily="34" charset="0"/>
              </a:rPr>
              <a:t>VGPB</a:t>
            </a:r>
            <a:r>
              <a:rPr lang="en-AU" sz="3600" dirty="0">
                <a:ea typeface="Segoe UI" panose="020B0502040204020203" pitchFamily="34" charset="0"/>
                <a:cs typeface="Segoe UI" panose="020B0502040204020203" pitchFamily="34" charset="0"/>
              </a:rPr>
              <a:t> can be found at:</a:t>
            </a:r>
          </a:p>
          <a:p>
            <a:pPr marL="742950" indent="-742950">
              <a:buFont typeface="+mj-lt"/>
              <a:buAutoNum type="alphaUcPeriod"/>
            </a:pPr>
            <a:r>
              <a:rPr lang="en-AU" sz="3600" dirty="0">
                <a:ea typeface="Segoe UI" panose="020B0502040204020203" pitchFamily="34" charset="0"/>
                <a:cs typeface="Segoe UI" panose="020B0502040204020203" pitchFamily="34" charset="0"/>
              </a:rPr>
              <a:t>Victorianpurchasing.com.au</a:t>
            </a:r>
          </a:p>
          <a:p>
            <a:pPr marL="742950" indent="-742950">
              <a:buFont typeface="+mj-lt"/>
              <a:buAutoNum type="alphaUcPeriod"/>
            </a:pPr>
            <a:r>
              <a:rPr lang="en-AU" sz="3600" dirty="0">
                <a:ea typeface="Segoe UI" panose="020B0502040204020203" pitchFamily="34" charset="0"/>
                <a:cs typeface="Segoe UI" panose="020B0502040204020203" pitchFamily="34" charset="0"/>
              </a:rPr>
              <a:t>buyingforvic.gov.au</a:t>
            </a:r>
          </a:p>
          <a:p>
            <a:pPr marL="742950" indent="-742950">
              <a:buFont typeface="+mj-lt"/>
              <a:buAutoNum type="alphaUcPeriod"/>
            </a:pPr>
            <a:r>
              <a:rPr lang="en-AU" sz="3600" dirty="0">
                <a:ea typeface="Segoe UI" panose="020B0502040204020203" pitchFamily="34" charset="0"/>
                <a:cs typeface="Segoe UI" panose="020B0502040204020203" pitchFamily="34" charset="0"/>
              </a:rPr>
              <a:t>VGPB.vic.gov.au</a:t>
            </a:r>
          </a:p>
          <a:p>
            <a:pPr marL="742950" indent="-742950">
              <a:buFont typeface="+mj-lt"/>
              <a:buAutoNum type="alphaUcPeriod"/>
            </a:pPr>
            <a:r>
              <a:rPr lang="en-AU" sz="3600" dirty="0">
                <a:ea typeface="Segoe UI" panose="020B0502040204020203" pitchFamily="34" charset="0"/>
                <a:cs typeface="Segoe UI" panose="020B0502040204020203" pitchFamily="34" charset="0"/>
              </a:rPr>
              <a:t>procurementhub.com.au</a:t>
            </a:r>
          </a:p>
          <a:p>
            <a:pPr marL="0" indent="0">
              <a:buNone/>
            </a:pPr>
            <a:endParaRPr lang="en-AU" sz="3600" dirty="0">
              <a:ea typeface="Segoe UI" panose="020B0502040204020203" pitchFamily="34" charset="0"/>
              <a:cs typeface="Segoe UI" panose="020B0502040204020203" pitchFamily="34" charset="0"/>
            </a:endParaRP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noProof="0" dirty="0">
                <a:solidFill>
                  <a:prstClr val="white"/>
                </a:solidFill>
                <a:latin typeface="Segoe UI Light" panose="020B0502040204020203" pitchFamily="34" charset="0"/>
              </a:rPr>
              <a:t>8</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1290234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1" name="Content Placeholder 2"/>
          <p:cNvSpPr>
            <a:spLocks noGrp="1"/>
          </p:cNvSpPr>
          <p:nvPr>
            <p:ph idx="1"/>
          </p:nvPr>
        </p:nvSpPr>
        <p:spPr>
          <a:xfrm>
            <a:off x="628650" y="1374729"/>
            <a:ext cx="8306829" cy="4351338"/>
          </a:xfrm>
        </p:spPr>
        <p:txBody>
          <a:bodyPr>
            <a:normAutofit/>
          </a:bodyPr>
          <a:lstStyle/>
          <a:p>
            <a:pPr marL="0" indent="0">
              <a:buNone/>
            </a:pPr>
            <a:endParaRPr lang="en-AU" dirty="0">
              <a:ea typeface="Segoe UI" panose="020B0502040204020203" pitchFamily="34" charset="0"/>
              <a:cs typeface="Segoe UI" panose="020B0502040204020203" pitchFamily="34" charset="0"/>
            </a:endParaRPr>
          </a:p>
          <a:p>
            <a:pPr marL="0" indent="0">
              <a:buNone/>
            </a:pPr>
            <a:r>
              <a:rPr lang="en-AU" sz="3600" dirty="0">
                <a:ea typeface="Segoe UI" panose="020B0502040204020203" pitchFamily="34" charset="0"/>
                <a:cs typeface="Segoe UI" panose="020B0502040204020203" pitchFamily="34" charset="0"/>
              </a:rPr>
              <a:t>Information relating to the </a:t>
            </a:r>
            <a:r>
              <a:rPr lang="en-AU" sz="3600" dirty="0" err="1">
                <a:ea typeface="Segoe UI" panose="020B0502040204020203" pitchFamily="34" charset="0"/>
                <a:cs typeface="Segoe UI" panose="020B0502040204020203" pitchFamily="34" charset="0"/>
              </a:rPr>
              <a:t>VGPB</a:t>
            </a:r>
            <a:r>
              <a:rPr lang="en-AU" sz="3600" dirty="0">
                <a:ea typeface="Segoe UI" panose="020B0502040204020203" pitchFamily="34" charset="0"/>
                <a:cs typeface="Segoe UI" panose="020B0502040204020203" pitchFamily="34" charset="0"/>
              </a:rPr>
              <a:t> can be found at:</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Victorianpurchasing.com.au</a:t>
            </a:r>
          </a:p>
          <a:p>
            <a:pPr marL="742950" indent="-742950">
              <a:buFont typeface="+mj-lt"/>
              <a:buAutoNum type="alphaUcPeriod"/>
            </a:pPr>
            <a:r>
              <a:rPr lang="en-AU" sz="3600" b="1" dirty="0">
                <a:ea typeface="Segoe UI" panose="020B0502040204020203" pitchFamily="34" charset="0"/>
                <a:cs typeface="Segoe UI" panose="020B0502040204020203" pitchFamily="34" charset="0"/>
              </a:rPr>
              <a:t>buyingforvic.gov.au</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VGPB.vic.gov.au</a:t>
            </a:r>
          </a:p>
          <a:p>
            <a:pPr marL="742950" indent="-742950">
              <a:buFont typeface="+mj-lt"/>
              <a:buAutoNum type="alphaUcPeriod"/>
            </a:pPr>
            <a:r>
              <a:rPr lang="en-AU" sz="3600" dirty="0">
                <a:solidFill>
                  <a:schemeClr val="bg1"/>
                </a:solidFill>
                <a:ea typeface="Segoe UI" panose="020B0502040204020203" pitchFamily="34" charset="0"/>
                <a:cs typeface="Segoe UI" panose="020B0502040204020203" pitchFamily="34" charset="0"/>
              </a:rPr>
              <a:t>procurementhub.com.au</a:t>
            </a:r>
          </a:p>
          <a:p>
            <a:pPr marL="0" indent="0">
              <a:buNone/>
            </a:pPr>
            <a:endParaRPr lang="en-AU" sz="3600" dirty="0">
              <a:ea typeface="Segoe UI" panose="020B0502040204020203" pitchFamily="34" charset="0"/>
              <a:cs typeface="Segoe UI" panose="020B0502040204020203" pitchFamily="34" charset="0"/>
            </a:endParaRPr>
          </a:p>
        </p:txBody>
      </p:sp>
      <p:sp>
        <p:nvSpPr>
          <p:cNvPr id="7" name="Title 1"/>
          <p:cNvSpPr txBox="1">
            <a:spLocks/>
          </p:cNvSpPr>
          <p:nvPr/>
        </p:nvSpPr>
        <p:spPr>
          <a:xfrm>
            <a:off x="4226312" y="100098"/>
            <a:ext cx="4888193"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VGSO </a:t>
            </a:r>
            <a:r>
              <a:rPr kumimoji="0" lang="en-AU" sz="1200" b="0" i="0" u="none" strike="noStrike" kern="1200" cap="none" spc="0" normalizeH="0" baseline="0" noProof="0" dirty="0" err="1">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WoVG</a:t>
            </a:r>
            <a:r>
              <a:rPr kumimoji="0" lang="en-AU" sz="1200" b="0" i="0" u="none" strike="noStrike" kern="1200" cap="none" spc="0" normalizeH="0" baseline="0" noProof="0" dirty="0">
                <a:ln>
                  <a:noFill/>
                </a:ln>
                <a:solidFill>
                  <a:srgbClr val="172750"/>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Procurement &amp; Contracting</a:t>
            </a:r>
          </a:p>
        </p:txBody>
      </p:sp>
      <p:sp>
        <p:nvSpPr>
          <p:cNvPr id="3" name="Title 2"/>
          <p:cNvSpPr>
            <a:spLocks noGrp="1"/>
          </p:cNvSpPr>
          <p:nvPr>
            <p:ph type="title"/>
          </p:nvPr>
        </p:nvSpPr>
        <p:spPr/>
        <p:txBody>
          <a:bodyPr/>
          <a:lstStyle/>
          <a:p>
            <a:r>
              <a:rPr lang="en-AU" dirty="0"/>
              <a:t>Question Time</a:t>
            </a:r>
          </a:p>
        </p:txBody>
      </p:sp>
      <p:sp>
        <p:nvSpPr>
          <p:cNvPr id="6"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AU" sz="3600" noProof="0" dirty="0">
                <a:solidFill>
                  <a:prstClr val="white"/>
                </a:solidFill>
                <a:latin typeface="Segoe UI Light" panose="020B0502040204020203" pitchFamily="34" charset="0"/>
              </a:rPr>
              <a:t>9</a:t>
            </a: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Tree>
    <p:extLst>
      <p:ext uri="{BB962C8B-B14F-4D97-AF65-F5344CB8AC3E}">
        <p14:creationId xmlns:p14="http://schemas.microsoft.com/office/powerpoint/2010/main" val="36794182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0.21.0.2123"/>
  <p:tag name="SLIDO_PRESENTATION_ID" val="00000000-0000-0000-0000-000000000000"/>
  <p:tag name="SLIDO_EVENT_UUID" val="241ff4d6-5f18-421a-879a-d0cf0b30e240"/>
  <p:tag name="SLIDO_EVENT_SECTION_UUID" val="ffa3dcdd-cd4b-4779-85c6-d3ef49bb1c1d"/>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Office Theme">
  <a:themeElements>
    <a:clrScheme name="VGSO Colours">
      <a:dk1>
        <a:sysClr val="windowText" lastClr="000000"/>
      </a:dk1>
      <a:lt1>
        <a:sysClr val="window" lastClr="FFFFFF"/>
      </a:lt1>
      <a:dk2>
        <a:srgbClr val="757575"/>
      </a:dk2>
      <a:lt2>
        <a:srgbClr val="BDBDBD"/>
      </a:lt2>
      <a:accent1>
        <a:srgbClr val="172750"/>
      </a:accent1>
      <a:accent2>
        <a:srgbClr val="34436A"/>
      </a:accent2>
      <a:accent3>
        <a:srgbClr val="5B6784"/>
      </a:accent3>
      <a:accent4>
        <a:srgbClr val="810D70"/>
      </a:accent4>
      <a:accent5>
        <a:srgbClr val="A3218E"/>
      </a:accent5>
      <a:accent6>
        <a:srgbClr val="BC7EB1"/>
      </a:accent6>
      <a:hlink>
        <a:srgbClr val="0000FF"/>
      </a:hlink>
      <a:folHlink>
        <a:srgbClr val="800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VGSO Colours">
      <a:dk1>
        <a:sysClr val="windowText" lastClr="000000"/>
      </a:dk1>
      <a:lt1>
        <a:sysClr val="window" lastClr="FFFFFF"/>
      </a:lt1>
      <a:dk2>
        <a:srgbClr val="757575"/>
      </a:dk2>
      <a:lt2>
        <a:srgbClr val="BDBDBD"/>
      </a:lt2>
      <a:accent1>
        <a:srgbClr val="172750"/>
      </a:accent1>
      <a:accent2>
        <a:srgbClr val="34436A"/>
      </a:accent2>
      <a:accent3>
        <a:srgbClr val="5B6784"/>
      </a:accent3>
      <a:accent4>
        <a:srgbClr val="810D70"/>
      </a:accent4>
      <a:accent5>
        <a:srgbClr val="A3218E"/>
      </a:accent5>
      <a:accent6>
        <a:srgbClr val="BC7EB1"/>
      </a:accent6>
      <a:hlink>
        <a:srgbClr val="0000FF"/>
      </a:hlink>
      <a:folHlink>
        <a:srgbClr val="800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FFD92129372B5488BC7B5B4244F3062" ma:contentTypeVersion="3" ma:contentTypeDescription="Create a new document." ma:contentTypeScope="" ma:versionID="df096cc5cc3cdecf0f282959ca00ba94">
  <xsd:schema xmlns:xsd="http://www.w3.org/2001/XMLSchema" xmlns:xs="http://www.w3.org/2001/XMLSchema" xmlns:p="http://schemas.microsoft.com/office/2006/metadata/properties" xmlns:ns2="28a3cecc-fe29-4d8c-9745-0f2a2e287d34" targetNamespace="http://schemas.microsoft.com/office/2006/metadata/properties" ma:root="true" ma:fieldsID="74348d56eabbf11df47ca8229b28fd8d" ns2:_="">
    <xsd:import namespace="28a3cecc-fe29-4d8c-9745-0f2a2e287d3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a3cecc-fe29-4d8c-9745-0f2a2e287d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FB682AF-4548-4A7F-B769-0417ECBCE632}">
  <ds:schemaRefs>
    <ds:schemaRef ds:uri="http://www.w3.org/XML/1998/namespace"/>
    <ds:schemaRef ds:uri="http://purl.org/dc/terms/"/>
    <ds:schemaRef ds:uri="http://schemas.openxmlformats.org/package/2006/metadata/core-properties"/>
    <ds:schemaRef ds:uri="http://purl.org/dc/dcmitype/"/>
    <ds:schemaRef ds:uri="http://schemas.microsoft.com/office/2006/metadata/properties"/>
    <ds:schemaRef ds:uri="28a3cecc-fe29-4d8c-9745-0f2a2e287d34"/>
    <ds:schemaRef ds:uri="http://schemas.microsoft.com/office/2006/documentManagement/types"/>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B2BE57C2-9448-496D-87F1-F35C232BF5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a3cecc-fe29-4d8c-9745-0f2a2e287d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D86B64-EC82-41A4-80F1-3E1B74155F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2430</TotalTime>
  <Words>7329</Words>
  <Application>Microsoft Office PowerPoint</Application>
  <PresentationFormat>On-screen Show (4:3)</PresentationFormat>
  <Paragraphs>873</Paragraphs>
  <Slides>54</Slides>
  <Notes>54</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54</vt:i4>
      </vt:variant>
    </vt:vector>
  </HeadingPairs>
  <TitlesOfParts>
    <vt:vector size="66" baseType="lpstr">
      <vt:lpstr>MS UI Gothic</vt:lpstr>
      <vt:lpstr>Arial</vt:lpstr>
      <vt:lpstr>Calibri</vt:lpstr>
      <vt:lpstr>Calibri Light</vt:lpstr>
      <vt:lpstr>Segoe UI</vt:lpstr>
      <vt:lpstr>Segoe UI Light</vt:lpstr>
      <vt:lpstr>Segoe UI Semibold</vt:lpstr>
      <vt:lpstr>Tahoma</vt:lpstr>
      <vt:lpstr>Webdings</vt:lpstr>
      <vt:lpstr>Office Theme</vt:lpstr>
      <vt:lpstr>4_Office Theme</vt:lpstr>
      <vt:lpstr>1_Office Theme</vt:lpstr>
      <vt:lpstr>Government Contracting: Procurement, funding and other arrangements</vt:lpstr>
      <vt:lpstr>Presentation overview</vt:lpstr>
      <vt:lpstr>PowerPoint Presentation</vt:lpstr>
      <vt:lpstr>Question Time</vt:lpstr>
      <vt:lpstr>Question Time</vt:lpstr>
      <vt:lpstr>What is Procurement?</vt:lpstr>
      <vt:lpstr>VGPB</vt:lpstr>
      <vt:lpstr>Question Time</vt:lpstr>
      <vt:lpstr>Question Time</vt:lpstr>
      <vt:lpstr>VGPB’s mission</vt:lpstr>
      <vt:lpstr>VGPB Policies</vt:lpstr>
      <vt:lpstr>VGPB’s 5 Policies</vt:lpstr>
      <vt:lpstr>Question Time</vt:lpstr>
      <vt:lpstr>Question Time</vt:lpstr>
      <vt:lpstr>Who must comply with VGPB Policies?</vt:lpstr>
      <vt:lpstr>Entities bound by the VGPB policies</vt:lpstr>
      <vt:lpstr>Entities bound by the VGPB policies</vt:lpstr>
      <vt:lpstr>Entities bound by the VGPB policies</vt:lpstr>
      <vt:lpstr>Question Time</vt:lpstr>
      <vt:lpstr>Question Time</vt:lpstr>
      <vt:lpstr>Other procurement policy considerations</vt:lpstr>
      <vt:lpstr>Question Time</vt:lpstr>
      <vt:lpstr>Question Time</vt:lpstr>
      <vt:lpstr>Chief Procurement Officer</vt:lpstr>
      <vt:lpstr>Question Time </vt:lpstr>
      <vt:lpstr>Question Time </vt:lpstr>
      <vt:lpstr>Issues in procurement Probity</vt:lpstr>
      <vt:lpstr>What does probity require in procurement?</vt:lpstr>
      <vt:lpstr>Conflicts of Interest </vt:lpstr>
      <vt:lpstr>Question Time </vt:lpstr>
      <vt:lpstr>Question Time </vt:lpstr>
      <vt:lpstr>When to engage a probity practitioner</vt:lpstr>
      <vt:lpstr>Issues in procurement  Process Contracts</vt:lpstr>
      <vt:lpstr>How process contracts affect a procurement process</vt:lpstr>
      <vt:lpstr>Selecting the right template document for a procurement</vt:lpstr>
      <vt:lpstr>Documenting the procurement</vt:lpstr>
      <vt:lpstr>Common precedent procurement contracts</vt:lpstr>
      <vt:lpstr>PowerPoint Presentation</vt:lpstr>
      <vt:lpstr>Question Time</vt:lpstr>
      <vt:lpstr>Question Time</vt:lpstr>
      <vt:lpstr>What is a Grant?</vt:lpstr>
      <vt:lpstr>Procurement v Funding</vt:lpstr>
      <vt:lpstr>Grant Principles and Guidelines</vt:lpstr>
      <vt:lpstr>Probity for Funding/Grants </vt:lpstr>
      <vt:lpstr>PowerPoint Presentation</vt:lpstr>
      <vt:lpstr>Government specific clauses in contracts</vt:lpstr>
      <vt:lpstr>Government specific clauses in contracts cont. </vt:lpstr>
      <vt:lpstr>Government specific clauses in contracts cont.</vt:lpstr>
      <vt:lpstr>PowerPoint Presentation</vt:lpstr>
      <vt:lpstr>Question Time </vt:lpstr>
      <vt:lpstr>Question Time </vt:lpstr>
      <vt:lpstr>MOUs</vt:lpstr>
      <vt:lpstr>When to use a MOU</vt:lpstr>
      <vt:lpstr>Questions?</vt:lpstr>
    </vt:vector>
  </TitlesOfParts>
  <Company>Victorian Government Solicitor's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Procurement and Contracting</dc:title>
  <dc:creator>Victorian Government Solicitor's Office</dc:creator>
  <cp:lastModifiedBy>Victorian Government Solicitor's Office</cp:lastModifiedBy>
  <cp:revision>79</cp:revision>
  <dcterms:created xsi:type="dcterms:W3CDTF">2020-06-19T07:31:57Z</dcterms:created>
  <dcterms:modified xsi:type="dcterms:W3CDTF">2025-10-15T23:37:07Z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0.21.0.2123</vt:lpwstr>
  </property>
  <property fmtid="{D5CDD505-2E9C-101B-9397-08002B2CF9AE}" pid="3" name="MSIP_Label_df410b72-0306-4147-9b30-d01b6962ff58_Enabled">
    <vt:lpwstr>true</vt:lpwstr>
  </property>
  <property fmtid="{D5CDD505-2E9C-101B-9397-08002B2CF9AE}" pid="4" name="MSIP_Label_df410b72-0306-4147-9b30-d01b6962ff58_SetDate">
    <vt:lpwstr>2024-10-09T07:05:19Z</vt:lpwstr>
  </property>
  <property fmtid="{D5CDD505-2E9C-101B-9397-08002B2CF9AE}" pid="5" name="MSIP_Label_df410b72-0306-4147-9b30-d01b6962ff58_Method">
    <vt:lpwstr>Privileged</vt:lpwstr>
  </property>
  <property fmtid="{D5CDD505-2E9C-101B-9397-08002B2CF9AE}" pid="6" name="MSIP_Label_df410b72-0306-4147-9b30-d01b6962ff58_Name">
    <vt:lpwstr>Unmarked - Official</vt:lpwstr>
  </property>
  <property fmtid="{D5CDD505-2E9C-101B-9397-08002B2CF9AE}" pid="7" name="MSIP_Label_df410b72-0306-4147-9b30-d01b6962ff58_SiteId">
    <vt:lpwstr>e6f02add-10c6-4f3c-b127-89b103eede5a</vt:lpwstr>
  </property>
  <property fmtid="{D5CDD505-2E9C-101B-9397-08002B2CF9AE}" pid="8" name="MSIP_Label_df410b72-0306-4147-9b30-d01b6962ff58_ActionId">
    <vt:lpwstr>41901e38-8470-4f60-bc24-fe8af63234be</vt:lpwstr>
  </property>
  <property fmtid="{D5CDD505-2E9C-101B-9397-08002B2CF9AE}" pid="9" name="MSIP_Label_df410b72-0306-4147-9b30-d01b6962ff58_ContentBits">
    <vt:lpwstr>0</vt:lpwstr>
  </property>
  <property fmtid="{D5CDD505-2E9C-101B-9397-08002B2CF9AE}" pid="10" name="ContentTypeId">
    <vt:lpwstr>0x010100BFFD92129372B5488BC7B5B4244F3062</vt:lpwstr>
  </property>
</Properties>
</file>