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39.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82" r:id="rId2"/>
    <p:sldId id="296" r:id="rId3"/>
    <p:sldId id="269" r:id="rId4"/>
    <p:sldId id="316" r:id="rId5"/>
    <p:sldId id="323" r:id="rId6"/>
    <p:sldId id="317" r:id="rId7"/>
    <p:sldId id="297" r:id="rId8"/>
    <p:sldId id="378" r:id="rId9"/>
    <p:sldId id="335" r:id="rId10"/>
    <p:sldId id="320" r:id="rId11"/>
    <p:sldId id="321" r:id="rId12"/>
    <p:sldId id="364" r:id="rId13"/>
    <p:sldId id="325" r:id="rId14"/>
    <p:sldId id="329" r:id="rId15"/>
    <p:sldId id="368" r:id="rId16"/>
    <p:sldId id="373" r:id="rId17"/>
    <p:sldId id="372" r:id="rId18"/>
    <p:sldId id="370" r:id="rId19"/>
    <p:sldId id="371" r:id="rId20"/>
    <p:sldId id="375" r:id="rId21"/>
    <p:sldId id="369" r:id="rId22"/>
    <p:sldId id="377" r:id="rId23"/>
    <p:sldId id="379" r:id="rId24"/>
    <p:sldId id="334" r:id="rId25"/>
    <p:sldId id="336" r:id="rId26"/>
    <p:sldId id="349" r:id="rId27"/>
    <p:sldId id="357" r:id="rId28"/>
    <p:sldId id="338" r:id="rId29"/>
    <p:sldId id="360" r:id="rId30"/>
    <p:sldId id="361" r:id="rId31"/>
    <p:sldId id="362" r:id="rId32"/>
    <p:sldId id="339" r:id="rId33"/>
    <p:sldId id="350" r:id="rId34"/>
    <p:sldId id="358" r:id="rId35"/>
    <p:sldId id="351" r:id="rId36"/>
    <p:sldId id="352" r:id="rId37"/>
    <p:sldId id="340" r:id="rId38"/>
    <p:sldId id="343" r:id="rId39"/>
    <p:sldId id="341" r:id="rId40"/>
    <p:sldId id="354" r:id="rId41"/>
    <p:sldId id="355" r:id="rId42"/>
    <p:sldId id="356" r:id="rId43"/>
    <p:sldId id="344" r:id="rId44"/>
    <p:sldId id="345" r:id="rId45"/>
    <p:sldId id="366" r:id="rId46"/>
    <p:sldId id="359" r:id="rId47"/>
    <p:sldId id="30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52" autoAdjust="0"/>
    <p:restoredTop sz="85012" autoAdjust="0"/>
  </p:normalViewPr>
  <p:slideViewPr>
    <p:cSldViewPr snapToGrid="0">
      <p:cViewPr varScale="1">
        <p:scale>
          <a:sx n="64" d="100"/>
          <a:sy n="64" d="100"/>
        </p:scale>
        <p:origin x="608"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779DFF-FBFB-4B96-9C2A-0E2298FEDFAC}" type="datetimeFigureOut">
              <a:rPr lang="en-AU" smtClean="0"/>
              <a:t>23/10/2025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60104-0EFD-424F-B904-54A791530887}" type="slidenum">
              <a:rPr lang="en-AU" smtClean="0"/>
              <a:t>‹#›</a:t>
            </a:fld>
            <a:endParaRPr lang="en-AU"/>
          </a:p>
        </p:txBody>
      </p:sp>
    </p:spTree>
    <p:extLst>
      <p:ext uri="{BB962C8B-B14F-4D97-AF65-F5344CB8AC3E}">
        <p14:creationId xmlns:p14="http://schemas.microsoft.com/office/powerpoint/2010/main" val="4255011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Eleni</a:t>
            </a:r>
            <a:endParaRPr lang="en-AU" b="0" dirty="0"/>
          </a:p>
          <a:p>
            <a:endParaRPr lang="en-AU" b="0" dirty="0"/>
          </a:p>
          <a:p>
            <a:r>
              <a:rPr lang="en-AU" b="0" dirty="0"/>
              <a:t>Thank you all for joining us today for a discussion by members of the Litigation and Dispute Resolution branch of the VGSO on the Lifecycle of civil litigation. </a:t>
            </a:r>
          </a:p>
          <a:p>
            <a:endParaRPr lang="en-AU" b="0" dirty="0"/>
          </a:p>
          <a:p>
            <a:r>
              <a:rPr lang="en-AU" b="0" dirty="0"/>
              <a:t>Our presentation is divided into two sections – </a:t>
            </a:r>
          </a:p>
          <a:p>
            <a:endParaRPr lang="en-AU" b="0" dirty="0"/>
          </a:p>
          <a:p>
            <a:r>
              <a:rPr lang="en-AU" b="0" dirty="0"/>
              <a:t>The first section being setting the scene, which I will be presenting in conjunction with my fellow colleague and Managing Principal Solicitor Laura McDonnell. </a:t>
            </a:r>
          </a:p>
          <a:p>
            <a:endParaRPr lang="en-AU" b="0" dirty="0"/>
          </a:p>
          <a:p>
            <a:r>
              <a:rPr lang="en-AU" b="0" dirty="0"/>
              <a:t>The second section being the litigation process, which will be presented by Special Counsel Sally Robertson and Managing Principal Solicitor Megan Potashnyk. </a:t>
            </a:r>
          </a:p>
          <a:p>
            <a:endParaRPr lang="en-AU" b="0" dirty="0"/>
          </a:p>
          <a:p>
            <a:endParaRPr lang="en-AU" b="0" dirty="0"/>
          </a:p>
          <a:p>
            <a:endParaRPr lang="en-AU" b="0" dirty="0"/>
          </a:p>
          <a:p>
            <a:endParaRPr lang="en-AU" b="1" dirty="0"/>
          </a:p>
        </p:txBody>
      </p:sp>
      <p:sp>
        <p:nvSpPr>
          <p:cNvPr id="4" name="Slide Number Placeholder 3"/>
          <p:cNvSpPr>
            <a:spLocks noGrp="1"/>
          </p:cNvSpPr>
          <p:nvPr>
            <p:ph type="sldNum" sz="quarter" idx="10"/>
          </p:nvPr>
        </p:nvSpPr>
        <p:spPr/>
        <p:txBody>
          <a:bodyPr/>
          <a:lstStyle/>
          <a:p>
            <a:fld id="{9A73BD39-F619-48EB-8955-B1C157CB8D29}" type="slidenum">
              <a:rPr lang="en-AU" smtClean="0"/>
              <a:t>1</a:t>
            </a:fld>
            <a:endParaRPr lang="en-AU"/>
          </a:p>
        </p:txBody>
      </p:sp>
    </p:spTree>
    <p:extLst>
      <p:ext uri="{BB962C8B-B14F-4D97-AF65-F5344CB8AC3E}">
        <p14:creationId xmlns:p14="http://schemas.microsoft.com/office/powerpoint/2010/main" val="3215722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Laura</a:t>
            </a:r>
          </a:p>
          <a:p>
            <a:endParaRPr lang="en-AU" dirty="0"/>
          </a:p>
          <a:p>
            <a:r>
              <a:rPr lang="en-AU" sz="1200" kern="1200" dirty="0">
                <a:solidFill>
                  <a:schemeClr val="tx1"/>
                </a:solidFill>
                <a:effectLst/>
                <a:latin typeface="+mn-lt"/>
                <a:ea typeface="+mn-ea"/>
                <a:cs typeface="+mn-cs"/>
              </a:rPr>
              <a:t>Often when we receive new claim from a person like Carl Coaster (otherwise known as the Plaintiff), it is issued against the State of Victoria, even though it involves the actions of an individual, here the Wheel Wizards employee Francis who let Carl enter a potentially dangerous area whilst the Outback Orbiter was in operation.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First, let’s discuss why Carl’s claim is made against the State as opposed to the Crown. </a:t>
            </a:r>
          </a:p>
          <a:p>
            <a:r>
              <a:rPr lang="en-AU" sz="1200" b="1"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Defining the Crown and the State</a:t>
            </a:r>
          </a:p>
          <a:p>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The Crown is the embodiment of Royal power vested in Australia - it finds expressions in terms like 'Crown land'. It is important in identifying some aspects of executive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For example, the Director of Public Prosecutions often appears for the Crown. Here, the meaning is not necessarily that the prosecution is being commenced on behalf of the King, but that the prosecution is on behalf of and for the community. The role of the Director is one that appears in the Constitution and is appointed by the Governor in Council.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Whereas, when someone sues the State of Victoria, they are suing the Victorian Government. Importantly, the State, as a party, is continuing (which means cases do not end just because this is a change of government), and the State can be </a:t>
            </a:r>
            <a:r>
              <a:rPr lang="en-AU" sz="1200" i="1" kern="1200" dirty="0">
                <a:solidFill>
                  <a:schemeClr val="tx1"/>
                </a:solidFill>
                <a:effectLst/>
                <a:latin typeface="+mn-lt"/>
                <a:ea typeface="+mn-ea"/>
                <a:cs typeface="+mn-cs"/>
              </a:rPr>
              <a:t>vicariously liable </a:t>
            </a:r>
            <a:r>
              <a:rPr lang="en-AU" sz="1200" kern="1200" dirty="0">
                <a:solidFill>
                  <a:schemeClr val="tx1"/>
                </a:solidFill>
                <a:effectLst/>
                <a:latin typeface="+mn-lt"/>
                <a:ea typeface="+mn-ea"/>
                <a:cs typeface="+mn-cs"/>
              </a:rPr>
              <a:t>for the actions of its servants or agents. </a:t>
            </a: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Liability of the State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So why is Carl suing the State and not Francis?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By operation of s 23(1)(b) of the </a:t>
            </a:r>
            <a:r>
              <a:rPr lang="en-AU" sz="1200" i="1" kern="1200" dirty="0">
                <a:solidFill>
                  <a:schemeClr val="tx1"/>
                </a:solidFill>
                <a:effectLst/>
                <a:latin typeface="+mn-lt"/>
                <a:ea typeface="+mn-ea"/>
                <a:cs typeface="+mn-cs"/>
              </a:rPr>
              <a:t>Crown Proceedings Act 1958, </a:t>
            </a:r>
            <a:r>
              <a:rPr lang="en-AU" sz="1200" kern="1200" dirty="0">
                <a:solidFill>
                  <a:schemeClr val="tx1"/>
                </a:solidFill>
                <a:effectLst/>
                <a:latin typeface="+mn-lt"/>
                <a:ea typeface="+mn-ea"/>
                <a:cs typeface="+mn-cs"/>
              </a:rPr>
              <a:t>the Crown, i.e. the Victorian Government acting as the State of Victoria, is vicariously liable for torts committed in the course of employment by employees, agents or contractors employed or engaged by it.   </a:t>
            </a:r>
          </a:p>
          <a:p>
            <a:r>
              <a:rPr lang="en-AU" sz="1200" kern="1200" dirty="0">
                <a:solidFill>
                  <a:schemeClr val="tx1"/>
                </a:solidFill>
                <a:effectLst/>
                <a:latin typeface="+mn-lt"/>
                <a:ea typeface="+mn-ea"/>
                <a:cs typeface="+mn-cs"/>
              </a:rPr>
              <a:t> </a:t>
            </a:r>
          </a:p>
          <a:p>
            <a:r>
              <a:rPr lang="en-AU" sz="1200" i="1" kern="1200" dirty="0">
                <a:solidFill>
                  <a:schemeClr val="tx1"/>
                </a:solidFill>
                <a:effectLst/>
                <a:latin typeface="+mn-lt"/>
                <a:ea typeface="+mn-ea"/>
                <a:cs typeface="+mn-cs"/>
              </a:rPr>
              <a:t>Vicarious liability</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While not an indemnity, vicarious liability will usually result in the State incurring liability for legal costs and damages awarded and enables a successful litigant to pursue recovery against it instead of an individual.</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Going back to our example, government departments (such as the Department of Roller Coaster Regulations or Wheel Wizards) are not separate legal entities. They are part of the State, and their employees are public servants who are employees.  This enables someone like Carl to pursue recovery against the State instead of an individual VPS employee, agent or contractor, like Francis.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If Frances, who is a VPS employee, is found negligent for her actions on the day, and she was acting in the course of her employment, the State may be held vicariously liable for her conduct and have to pay damages to Carl.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Carl Coaster could also allege in his claim that it wasn’t Francis who was the problem, but rather the Wheel Wizard employees who trained her improperly, or the Department of Roller Coaster Regulations who </a:t>
            </a:r>
            <a:r>
              <a:rPr lang="en-AU" sz="1200" i="1" kern="1200" dirty="0">
                <a:solidFill>
                  <a:schemeClr val="tx1"/>
                </a:solidFill>
                <a:effectLst/>
                <a:latin typeface="+mn-lt"/>
                <a:ea typeface="+mn-ea"/>
                <a:cs typeface="+mn-cs"/>
              </a:rPr>
              <a:t>designed </a:t>
            </a:r>
            <a:r>
              <a:rPr lang="en-AU" sz="1200" kern="1200" dirty="0">
                <a:solidFill>
                  <a:schemeClr val="tx1"/>
                </a:solidFill>
                <a:effectLst/>
                <a:latin typeface="+mn-lt"/>
                <a:ea typeface="+mn-ea"/>
                <a:cs typeface="+mn-cs"/>
              </a:rPr>
              <a:t>the training and the training was incompetent. So, there are a variety of ways that vicarious liability can attach to the State. </a:t>
            </a:r>
          </a:p>
          <a:p>
            <a:r>
              <a:rPr lang="en-AU" sz="1200" kern="1200" dirty="0">
                <a:solidFill>
                  <a:schemeClr val="tx1"/>
                </a:solidFill>
                <a:effectLst/>
                <a:latin typeface="+mn-lt"/>
                <a:ea typeface="+mn-ea"/>
                <a:cs typeface="+mn-cs"/>
              </a:rPr>
              <a:t> </a:t>
            </a:r>
          </a:p>
          <a:p>
            <a:r>
              <a:rPr lang="en-AU" sz="1200" i="1" kern="1200" dirty="0">
                <a:solidFill>
                  <a:schemeClr val="tx1"/>
                </a:solidFill>
                <a:effectLst/>
                <a:latin typeface="+mn-lt"/>
                <a:ea typeface="+mn-ea"/>
                <a:cs typeface="+mn-cs"/>
              </a:rPr>
              <a:t>Direct liability</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This isn’t applicable to the Carl Coaster case, but you might be thinking in what circumstances can  the State ever be directly liable.  These circumstances include:   </a:t>
            </a:r>
          </a:p>
          <a:p>
            <a:pPr lvl="0"/>
            <a:r>
              <a:rPr lang="en-AU" sz="1200" kern="1200" dirty="0">
                <a:solidFill>
                  <a:schemeClr val="tx1"/>
                </a:solidFill>
                <a:effectLst/>
                <a:latin typeface="+mn-lt"/>
                <a:ea typeface="+mn-ea"/>
                <a:cs typeface="+mn-cs"/>
              </a:rPr>
              <a:t>A breach of statutory duties owed by the State where a particular statute itself confers a right of action by the State;</a:t>
            </a:r>
          </a:p>
          <a:p>
            <a:pPr lvl="0"/>
            <a:r>
              <a:rPr lang="en-AU" sz="1200" kern="1200" dirty="0">
                <a:solidFill>
                  <a:schemeClr val="tx1"/>
                </a:solidFill>
                <a:effectLst/>
                <a:latin typeface="+mn-lt"/>
                <a:ea typeface="+mn-ea"/>
                <a:cs typeface="+mn-cs"/>
              </a:rPr>
              <a:t>A breach of occupier’s duties where the State is the occupier of the land;</a:t>
            </a:r>
          </a:p>
          <a:p>
            <a:pPr lvl="0"/>
            <a:r>
              <a:rPr lang="en-AU" sz="1200" kern="1200" dirty="0">
                <a:solidFill>
                  <a:schemeClr val="tx1"/>
                </a:solidFill>
                <a:effectLst/>
                <a:latin typeface="+mn-lt"/>
                <a:ea typeface="+mn-ea"/>
                <a:cs typeface="+mn-cs"/>
              </a:rPr>
              <a:t>A breach of employers’ duties to employees, for example the duty to provide a safe place of work, proper and adequate materials and a safe system of work. A breach of these duties would provide an injured employee with a cause of action in negligence against the employer.</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Protections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You now may be wondering what protections are available to someone like Frances if she was sued directly by Carl?  </a:t>
            </a:r>
          </a:p>
          <a:p>
            <a:r>
              <a:rPr lang="en-AU" sz="1200" kern="1200" dirty="0">
                <a:solidFill>
                  <a:schemeClr val="tx1"/>
                </a:solidFill>
                <a:effectLst/>
                <a:latin typeface="+mn-lt"/>
                <a:ea typeface="+mn-ea"/>
                <a:cs typeface="+mn-cs"/>
              </a:rPr>
              <a:t> </a:t>
            </a:r>
          </a:p>
          <a:p>
            <a:r>
              <a:rPr lang="en-AU" sz="1200" i="1" kern="1200" dirty="0">
                <a:solidFill>
                  <a:schemeClr val="tx1"/>
                </a:solidFill>
                <a:effectLst/>
                <a:latin typeface="+mn-lt"/>
                <a:ea typeface="+mn-ea"/>
                <a:cs typeface="+mn-cs"/>
              </a:rPr>
              <a:t>Statutory</a:t>
            </a:r>
            <a:r>
              <a:rPr lang="en-AU" sz="1200" i="1" u="sng" kern="1200" dirty="0">
                <a:solidFill>
                  <a:schemeClr val="tx1"/>
                </a:solidFill>
                <a:effectLst/>
                <a:latin typeface="+mn-lt"/>
                <a:ea typeface="+mn-ea"/>
                <a:cs typeface="+mn-cs"/>
              </a:rPr>
              <a:t> Immunities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One of the protections that are available to Crown employees are statutory immunities.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Statutory immunities confer the highest level of protection available from liability, rendering a public official, servant or agent of the Crown immune from all forms of civil liability covered by that immunity.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Immunities are used sparingly as they remove legal rights that would otherwise be available to a person who has suffered loss.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People who are covered by immunities include judicial officers, those exercising quasi-judicial functions and, where appropriate, those under a legislative duty to disclose information.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Where an immunity exists, a protected person's liability may be transferred to the body they are associated with.  For example, Police torts claims under the </a:t>
            </a:r>
            <a:r>
              <a:rPr lang="en-AU" sz="1200" i="1" kern="1200" dirty="0">
                <a:solidFill>
                  <a:schemeClr val="tx1"/>
                </a:solidFill>
                <a:effectLst/>
                <a:latin typeface="+mn-lt"/>
                <a:ea typeface="+mn-ea"/>
                <a:cs typeface="+mn-cs"/>
              </a:rPr>
              <a:t>Victoria Police Act 2013 </a:t>
            </a:r>
            <a:r>
              <a:rPr lang="en-AU" sz="1200" kern="1200" dirty="0">
                <a:solidFill>
                  <a:schemeClr val="tx1"/>
                </a:solidFill>
                <a:effectLst/>
                <a:latin typeface="+mn-lt"/>
                <a:ea typeface="+mn-ea"/>
                <a:cs typeface="+mn-cs"/>
              </a:rPr>
              <a:t>are an example of this where liability of the police or protective services officer will transfer to the State of Victoria.</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Unfortunately, statutory immunities are not applicable to Frances in this particular scenario.</a:t>
            </a: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i="1" u="sng" kern="1200" dirty="0">
                <a:solidFill>
                  <a:schemeClr val="tx1"/>
                </a:solidFill>
                <a:effectLst/>
                <a:latin typeface="+mn-lt"/>
                <a:ea typeface="+mn-ea"/>
                <a:cs typeface="+mn-cs"/>
              </a:rPr>
              <a:t>Indemnities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An indemnity is an agreement to be responsible for the financial liability for all, or a part, of the loss or damage that another party may suffer. </a:t>
            </a:r>
          </a:p>
          <a:p>
            <a:r>
              <a:rPr lang="en-AU" sz="1200" kern="1200" dirty="0">
                <a:solidFill>
                  <a:schemeClr val="tx1"/>
                </a:solidFill>
                <a:effectLst/>
                <a:latin typeface="+mn-lt"/>
                <a:ea typeface="+mn-ea"/>
                <a:cs typeface="+mn-cs"/>
              </a:rPr>
              <a:t> </a:t>
            </a:r>
          </a:p>
          <a:p>
            <a:r>
              <a:rPr lang="en-AU" sz="1200" i="1" kern="1200" dirty="0">
                <a:solidFill>
                  <a:schemeClr val="tx1"/>
                </a:solidFill>
                <a:effectLst/>
                <a:latin typeface="+mn-lt"/>
                <a:ea typeface="+mn-ea"/>
                <a:cs typeface="+mn-cs"/>
              </a:rPr>
              <a:t>Statutory Indemnities</a:t>
            </a: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terms of statutory indemnities, all Victorian Public Service employees are covered by the </a:t>
            </a:r>
            <a:r>
              <a:rPr lang="en-AU" sz="1200" i="1" kern="1200" dirty="0">
                <a:solidFill>
                  <a:schemeClr val="tx1"/>
                </a:solidFill>
                <a:effectLst/>
                <a:latin typeface="+mn-lt"/>
                <a:ea typeface="+mn-ea"/>
                <a:cs typeface="+mn-cs"/>
              </a:rPr>
              <a:t>Victorian Public Service Enterprise Agreement 2024 </a:t>
            </a:r>
            <a:r>
              <a:rPr lang="en-AU" sz="1200" kern="1200" dirty="0">
                <a:solidFill>
                  <a:schemeClr val="tx1"/>
                </a:solidFill>
                <a:effectLst/>
                <a:latin typeface="+mn-lt"/>
                <a:ea typeface="+mn-ea"/>
                <a:cs typeface="+mn-cs"/>
              </a:rPr>
              <a:t>(</a:t>
            </a:r>
            <a:r>
              <a:rPr lang="en-AU" sz="1200" b="1" kern="1200" dirty="0">
                <a:solidFill>
                  <a:schemeClr val="tx1"/>
                </a:solidFill>
                <a:effectLst/>
                <a:latin typeface="+mn-lt"/>
                <a:ea typeface="+mn-ea"/>
                <a:cs typeface="+mn-cs"/>
              </a:rPr>
              <a:t>Enterprise Agreement</a:t>
            </a:r>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Clause 23 of the Enterprise Agreement provides some protections for VPS employees if they are required to participate in a proceeding, which arises from the performance of their duties.  We encourage you to read clauses 23.1 to 23.5 in your own time.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Clause 23.2 requires the employer to not unreasonably withhold agreement to meet the employee’s reasonable legal costs. However, we note that this doesn’t extend to payment of damages or costs awarded against the VPS employee.</a:t>
            </a:r>
          </a:p>
          <a:p>
            <a:r>
              <a:rPr lang="en-AU" sz="1200" kern="1200" dirty="0">
                <a:solidFill>
                  <a:schemeClr val="tx1"/>
                </a:solidFill>
                <a:effectLst/>
                <a:latin typeface="+mn-lt"/>
                <a:ea typeface="+mn-ea"/>
                <a:cs typeface="+mn-cs"/>
              </a:rPr>
              <a:t> </a:t>
            </a:r>
          </a:p>
          <a:p>
            <a:r>
              <a:rPr lang="en-AU" sz="1200" i="1" kern="1200" dirty="0">
                <a:solidFill>
                  <a:schemeClr val="tx1"/>
                </a:solidFill>
                <a:effectLst/>
                <a:latin typeface="+mn-lt"/>
                <a:ea typeface="+mn-ea"/>
                <a:cs typeface="+mn-cs"/>
              </a:rPr>
              <a:t>Indemnities Policy</a:t>
            </a: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addition to the Enterprise Agreement, there is the 'Government Policy and Guidelines: Indemnities and Immunities'.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This policy and guidelines state that the Government may provide an indemnity and accept liability for the costs of legal representation and any award of damages or costs against Ministers and executive employees and Crown servants or agents.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This indemnity includes current and former State employees, and to the extent that they are not covered by the indemnity provisions of an applicable workplace agreement (for example, the Enterprise Agreement).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process for granting indemnities differs depending on whether legal action is brought for decisions made, or conduct in the normal course of business, or whether the State employee's actions falls outside this.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If the legal proceedings relates to conduct in issue during the normal course of business, the indemnity applies automatically.  In such cases, the relevant Department will provide for legal representation and meet any award of damages or costs provided that the person was purportedly performing their duties in good faith and appears not to have been guilty of misconduct, been grossly negligent or to have been guilty of an offence.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If there is any doubt about whether the conduct falls within the ordinary course of business, the relevant Minister will decide whether to take the matter to Cabinet for consideration.</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Looking at our current example, Carl hasn’t joined Frances to the proceeding, he’s only joined the State, relying on vicariously liability for Frances’ actions. </a:t>
            </a:r>
          </a:p>
          <a:p>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Insurance - directors of public entities</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Although Frances is not a director or office holder of a public entity, it is important to note that these persons will not be indemnified for legal costs if they are eligible for insurance from the Victorian Managed Insurance Authority.  For example, Directors and Officers Liability Insurance. </a:t>
            </a:r>
          </a:p>
          <a:p>
            <a:endParaRPr lang="en-AU" sz="1200" i="1"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Individuals appearing before Royal Commissions, special inquiries and oversight bodies</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For completeness, we'd also like to note that individuals appearing before royal commissions, special inquiries and oversight bodies will generally have access to the relevant government legal team. </a:t>
            </a:r>
          </a:p>
          <a:p>
            <a:endParaRPr lang="en-AU" i="0" dirty="0"/>
          </a:p>
        </p:txBody>
      </p:sp>
      <p:sp>
        <p:nvSpPr>
          <p:cNvPr id="4" name="Slide Number Placeholder 3"/>
          <p:cNvSpPr>
            <a:spLocks noGrp="1"/>
          </p:cNvSpPr>
          <p:nvPr>
            <p:ph type="sldNum" sz="quarter" idx="10"/>
          </p:nvPr>
        </p:nvSpPr>
        <p:spPr/>
        <p:txBody>
          <a:bodyPr/>
          <a:lstStyle/>
          <a:p>
            <a:fld id="{9A73BD39-F619-48EB-8955-B1C157CB8D29}" type="slidenum">
              <a:rPr lang="en-AU" smtClean="0"/>
              <a:t>10</a:t>
            </a:fld>
            <a:endParaRPr lang="en-AU"/>
          </a:p>
        </p:txBody>
      </p:sp>
    </p:spTree>
    <p:extLst>
      <p:ext uri="{BB962C8B-B14F-4D97-AF65-F5344CB8AC3E}">
        <p14:creationId xmlns:p14="http://schemas.microsoft.com/office/powerpoint/2010/main" val="2221992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Eleni</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Now that we know why the State is being sued, and before we even consider the next steps in defending the proceeding, the Department of Rollercoaster Regulation and Ferris Wheel Affairs is going to need some advice!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So who can you turn to?</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You may wish to engage -</a:t>
            </a:r>
            <a:r>
              <a:rPr lang="en-AU" sz="1200" b="1" kern="1200" dirty="0">
                <a:solidFill>
                  <a:schemeClr val="tx1"/>
                </a:solidFill>
                <a:effectLst/>
                <a:latin typeface="+mn-lt"/>
                <a:ea typeface="+mn-ea"/>
                <a:cs typeface="+mn-cs"/>
              </a:rPr>
              <a:t> the VGSO,</a:t>
            </a:r>
            <a:r>
              <a:rPr lang="en-AU" sz="1200" kern="1200" dirty="0">
                <a:solidFill>
                  <a:schemeClr val="tx1"/>
                </a:solidFill>
                <a:effectLst/>
                <a:latin typeface="+mn-lt"/>
                <a:ea typeface="+mn-ea"/>
                <a:cs typeface="+mn-cs"/>
              </a:rPr>
              <a:t> formerly known as the Crown Solicitor. The VGSO is the Solicitor for the State of Victoria providing key legal assistance, in relation to core and non-core legal work. The VGSO was established in 1841.</a:t>
            </a: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Alternatively, you may wish to engage a member of-</a:t>
            </a:r>
            <a:r>
              <a:rPr lang="en-AU" sz="1200" b="1" kern="1200" dirty="0">
                <a:solidFill>
                  <a:schemeClr val="tx1"/>
                </a:solidFill>
                <a:effectLst/>
                <a:latin typeface="+mn-lt"/>
                <a:ea typeface="+mn-ea"/>
                <a:cs typeface="+mn-cs"/>
              </a:rPr>
              <a:t> the Victorian Legal Services Panel. </a:t>
            </a:r>
            <a:r>
              <a:rPr lang="en-AU" sz="1200" b="0" kern="1200" dirty="0">
                <a:solidFill>
                  <a:schemeClr val="tx1"/>
                </a:solidFill>
                <a:effectLst/>
                <a:latin typeface="+mn-lt"/>
                <a:ea typeface="+mn-ea"/>
                <a:cs typeface="+mn-cs"/>
              </a:rPr>
              <a:t>The Panel is </a:t>
            </a:r>
            <a:r>
              <a:rPr lang="en-US" sz="1200" b="0"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 State Purchase Contract, which commenced on 1 July 2023 appointing 35 law firms approved to provide Victorian Government clients legal services within 12 Areas of Law being: </a:t>
            </a:r>
            <a:endParaRPr lang="en-AU" sz="1200" kern="1200" dirty="0">
              <a:solidFill>
                <a:schemeClr val="tx1"/>
              </a:solidFill>
              <a:effectLst/>
              <a:latin typeface="+mn-lt"/>
              <a:ea typeface="+mn-ea"/>
              <a:cs typeface="+mn-cs"/>
            </a:endParaRPr>
          </a:p>
          <a:p>
            <a:pPr marL="228600" lvl="0" indent="-228600">
              <a:buFont typeface="+mj-lt"/>
              <a:buAutoNum type="arabicPeriod"/>
            </a:pPr>
            <a:r>
              <a:rPr lang="en-AU" sz="1200" kern="1200" dirty="0">
                <a:solidFill>
                  <a:schemeClr val="tx1"/>
                </a:solidFill>
                <a:effectLst/>
                <a:latin typeface="+mn-lt"/>
                <a:ea typeface="+mn-ea"/>
                <a:cs typeface="+mn-cs"/>
              </a:rPr>
              <a:t>Administrative Law</a:t>
            </a:r>
          </a:p>
          <a:p>
            <a:pPr marL="228600" lvl="0" indent="-228600">
              <a:buFont typeface="+mj-lt"/>
              <a:buAutoNum type="arabicPeriod"/>
            </a:pPr>
            <a:r>
              <a:rPr lang="en-AU" sz="1200" kern="1200" dirty="0">
                <a:solidFill>
                  <a:schemeClr val="tx1"/>
                </a:solidFill>
                <a:effectLst/>
                <a:latin typeface="+mn-lt"/>
                <a:ea typeface="+mn-ea"/>
                <a:cs typeface="+mn-cs"/>
              </a:rPr>
              <a:t>Employment, Industrial Relations and Equal Opportunity</a:t>
            </a:r>
          </a:p>
          <a:p>
            <a:pPr marL="228600" lvl="0" indent="-228600">
              <a:buFont typeface="+mj-lt"/>
              <a:buAutoNum type="arabicPeriod"/>
            </a:pPr>
            <a:r>
              <a:rPr lang="en-AU" sz="1200" kern="1200" dirty="0">
                <a:solidFill>
                  <a:schemeClr val="tx1"/>
                </a:solidFill>
                <a:effectLst/>
                <a:latin typeface="+mn-lt"/>
                <a:ea typeface="+mn-ea"/>
                <a:cs typeface="+mn-cs"/>
              </a:rPr>
              <a:t>Construction, Infrastructure and Major Projects</a:t>
            </a:r>
          </a:p>
          <a:p>
            <a:pPr marL="228600" lvl="0" indent="-228600">
              <a:buFont typeface="+mj-lt"/>
              <a:buAutoNum type="arabicPeriod"/>
            </a:pPr>
            <a:r>
              <a:rPr lang="en-AU" sz="1200" kern="1200" dirty="0">
                <a:solidFill>
                  <a:schemeClr val="tx1"/>
                </a:solidFill>
                <a:effectLst/>
                <a:latin typeface="+mn-lt"/>
                <a:ea typeface="+mn-ea"/>
                <a:cs typeface="+mn-cs"/>
              </a:rPr>
              <a:t>Commercial and Contracts</a:t>
            </a:r>
          </a:p>
          <a:p>
            <a:pPr marL="228600" lvl="0" indent="-228600">
              <a:buFont typeface="+mj-lt"/>
              <a:buAutoNum type="arabicPeriod"/>
            </a:pPr>
            <a:r>
              <a:rPr lang="en-AU" sz="1200" kern="1200" dirty="0">
                <a:solidFill>
                  <a:schemeClr val="tx1"/>
                </a:solidFill>
                <a:effectLst/>
                <a:latin typeface="+mn-lt"/>
                <a:ea typeface="+mn-ea"/>
                <a:cs typeface="+mn-cs"/>
              </a:rPr>
              <a:t>Intellectual Property and Information Technology</a:t>
            </a:r>
          </a:p>
          <a:p>
            <a:pPr marL="228600" lvl="0" indent="-228600">
              <a:buFont typeface="+mj-lt"/>
              <a:buAutoNum type="arabicPeriod"/>
            </a:pPr>
            <a:r>
              <a:rPr lang="en-AU" sz="1200" kern="1200" dirty="0">
                <a:solidFill>
                  <a:schemeClr val="tx1"/>
                </a:solidFill>
                <a:effectLst/>
                <a:latin typeface="+mn-lt"/>
                <a:ea typeface="+mn-ea"/>
                <a:cs typeface="+mn-cs"/>
              </a:rPr>
              <a:t>Property</a:t>
            </a:r>
          </a:p>
          <a:p>
            <a:pPr marL="228600" lvl="0" indent="-228600">
              <a:buFont typeface="+mj-lt"/>
              <a:buAutoNum type="arabicPeriod"/>
            </a:pPr>
            <a:r>
              <a:rPr lang="en-AU" sz="1200" kern="1200" dirty="0">
                <a:solidFill>
                  <a:schemeClr val="tx1"/>
                </a:solidFill>
                <a:effectLst/>
                <a:latin typeface="+mn-lt"/>
                <a:ea typeface="+mn-ea"/>
                <a:cs typeface="+mn-cs"/>
              </a:rPr>
              <a:t>Planning and Environment</a:t>
            </a:r>
          </a:p>
          <a:p>
            <a:pPr marL="228600" lvl="0" indent="-228600">
              <a:buFont typeface="+mj-lt"/>
              <a:buAutoNum type="arabicPeriod"/>
            </a:pPr>
            <a:r>
              <a:rPr lang="en-AU" sz="1200" kern="1200" dirty="0">
                <a:solidFill>
                  <a:schemeClr val="tx1"/>
                </a:solidFill>
                <a:effectLst/>
                <a:latin typeface="+mn-lt"/>
                <a:ea typeface="+mn-ea"/>
                <a:cs typeface="+mn-cs"/>
              </a:rPr>
              <a:t>General Litigation</a:t>
            </a:r>
          </a:p>
          <a:p>
            <a:pPr marL="228600" lvl="0" indent="-228600">
              <a:buFont typeface="+mj-lt"/>
              <a:buAutoNum type="arabicPeriod"/>
            </a:pPr>
            <a:r>
              <a:rPr lang="en-AU" sz="1200" kern="1200" dirty="0">
                <a:solidFill>
                  <a:schemeClr val="tx1"/>
                </a:solidFill>
                <a:effectLst/>
                <a:latin typeface="+mn-lt"/>
                <a:ea typeface="+mn-ea"/>
                <a:cs typeface="+mn-cs"/>
              </a:rPr>
              <a:t>Public Inquiries</a:t>
            </a:r>
          </a:p>
          <a:p>
            <a:pPr marL="228600" lvl="0" indent="-228600">
              <a:buFont typeface="+mj-lt"/>
              <a:buAutoNum type="arabicPeriod"/>
            </a:pPr>
            <a:r>
              <a:rPr lang="en-AU" sz="1200" kern="1200" dirty="0">
                <a:solidFill>
                  <a:schemeClr val="tx1"/>
                </a:solidFill>
                <a:effectLst/>
                <a:latin typeface="+mn-lt"/>
                <a:ea typeface="+mn-ea"/>
                <a:cs typeface="+mn-cs"/>
              </a:rPr>
              <a:t>Personal Injuries</a:t>
            </a:r>
          </a:p>
          <a:p>
            <a:pPr marL="228600" lvl="0" indent="-228600">
              <a:buFont typeface="+mj-lt"/>
              <a:buAutoNum type="arabicPeriod"/>
            </a:pPr>
            <a:r>
              <a:rPr lang="en-AU" sz="1200" kern="1200" dirty="0">
                <a:solidFill>
                  <a:schemeClr val="tx1"/>
                </a:solidFill>
                <a:effectLst/>
                <a:latin typeface="+mn-lt"/>
                <a:ea typeface="+mn-ea"/>
                <a:cs typeface="+mn-cs"/>
              </a:rPr>
              <a:t>Coronial Inquiries</a:t>
            </a:r>
          </a:p>
          <a:p>
            <a:pPr marL="228600" lvl="0" indent="-228600">
              <a:buFont typeface="+mj-lt"/>
              <a:buAutoNum type="arabicPeriod"/>
            </a:pPr>
            <a:r>
              <a:rPr lang="en-AU" sz="1200" kern="1200" dirty="0">
                <a:solidFill>
                  <a:schemeClr val="tx1"/>
                </a:solidFill>
                <a:effectLst/>
                <a:latin typeface="+mn-lt"/>
                <a:ea typeface="+mn-ea"/>
                <a:cs typeface="+mn-cs"/>
              </a:rPr>
              <a:t>Legal Support Services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While the VGSO is not a panel member, because government cannot contract with itself, the VGSO still abides by this legal services contract arrangement.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Panel firms and the VGSO will often engage </a:t>
            </a:r>
            <a:r>
              <a:rPr lang="en-AU" sz="1200" b="1" kern="1200" dirty="0">
                <a:solidFill>
                  <a:schemeClr val="tx1"/>
                </a:solidFill>
                <a:effectLst/>
                <a:latin typeface="+mn-lt"/>
                <a:ea typeface="+mn-ea"/>
                <a:cs typeface="+mn-cs"/>
              </a:rPr>
              <a:t>Barristers</a:t>
            </a:r>
            <a:r>
              <a:rPr lang="en-AU" sz="1200" kern="1200" dirty="0">
                <a:solidFill>
                  <a:schemeClr val="tx1"/>
                </a:solidFill>
                <a:effectLst/>
                <a:latin typeface="+mn-lt"/>
                <a:ea typeface="+mn-ea"/>
                <a:cs typeface="+mn-cs"/>
              </a:rPr>
              <a:t> – lawyers who have joined the Victorian Bar and do not act as solicitors. They are sole practitioners who operate as independent lawyers governed by strict rules and practising conditions. They are specialised advocates who appear in all courts and tribunals.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There are other key stakeholders in civil litigation involving the State, including -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a:t>
            </a:r>
            <a:r>
              <a:rPr lang="en-AU" sz="1200" b="1" kern="1200" dirty="0">
                <a:solidFill>
                  <a:schemeClr val="tx1"/>
                </a:solidFill>
                <a:effectLst/>
                <a:latin typeface="+mn-lt"/>
                <a:ea typeface="+mn-ea"/>
                <a:cs typeface="+mn-cs"/>
              </a:rPr>
              <a:t>Solicitor-General</a:t>
            </a:r>
            <a:r>
              <a:rPr lang="en-AU" sz="1200" kern="1200" dirty="0">
                <a:solidFill>
                  <a:schemeClr val="tx1"/>
                </a:solidFill>
                <a:effectLst/>
                <a:latin typeface="+mn-lt"/>
                <a:ea typeface="+mn-ea"/>
                <a:cs typeface="+mn-cs"/>
              </a:rPr>
              <a:t> - appointed by Cabinet, and a member of the Executive. The second highest ranking law officer behind the Attorney-General. The current solicitor General is Alistair Pound SC. The VGSO can brief the Solicitor General on your behalf.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Crown Counsel</a:t>
            </a:r>
            <a:r>
              <a:rPr lang="en-AU" sz="1200" kern="1200" dirty="0">
                <a:solidFill>
                  <a:schemeClr val="tx1"/>
                </a:solidFill>
                <a:effectLst/>
                <a:latin typeface="+mn-lt"/>
                <a:ea typeface="+mn-ea"/>
                <a:cs typeface="+mn-cs"/>
              </a:rPr>
              <a:t> - a senior advocate for the Crown appointed by the Governor in Council whose core role is to assist the Solicitor-General and provide advice to the Attorney-General and other Ministers. Sarah Keating is Victoria’s current Crown Counsel. The VGSO can also brief Crown Counsel on your behalf. </a:t>
            </a:r>
          </a:p>
          <a:p>
            <a:endParaRPr lang="en-AU" i="1" dirty="0"/>
          </a:p>
        </p:txBody>
      </p:sp>
      <p:sp>
        <p:nvSpPr>
          <p:cNvPr id="4" name="Slide Number Placeholder 3"/>
          <p:cNvSpPr>
            <a:spLocks noGrp="1"/>
          </p:cNvSpPr>
          <p:nvPr>
            <p:ph type="sldNum" sz="quarter" idx="10"/>
          </p:nvPr>
        </p:nvSpPr>
        <p:spPr/>
        <p:txBody>
          <a:bodyPr/>
          <a:lstStyle/>
          <a:p>
            <a:fld id="{9A73BD39-F619-48EB-8955-B1C157CB8D29}" type="slidenum">
              <a:rPr lang="en-AU" smtClean="0"/>
              <a:t>11</a:t>
            </a:fld>
            <a:endParaRPr lang="en-AU"/>
          </a:p>
        </p:txBody>
      </p:sp>
    </p:spTree>
    <p:extLst>
      <p:ext uri="{BB962C8B-B14F-4D97-AF65-F5344CB8AC3E}">
        <p14:creationId xmlns:p14="http://schemas.microsoft.com/office/powerpoint/2010/main" val="3705368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0" dirty="0"/>
              <a:t>Eleni</a:t>
            </a:r>
          </a:p>
          <a:p>
            <a:endParaRPr lang="en-AU" i="0" dirty="0"/>
          </a:p>
          <a:p>
            <a:r>
              <a:rPr lang="en-AU" sz="1200" kern="1200" dirty="0">
                <a:solidFill>
                  <a:schemeClr val="tx1"/>
                </a:solidFill>
                <a:effectLst/>
                <a:latin typeface="+mn-lt"/>
                <a:ea typeface="+mn-ea"/>
                <a:cs typeface="+mn-cs"/>
              </a:rPr>
              <a:t>Carl Coaster has elected to bring his claim in the County Court of Victoria.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However, we will discuss the jurisdictions of not only the County Court, but also the Supreme Court and Magistrates' Court.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Supreme Court - Civil jurisdiction</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Monetary limit</a:t>
            </a:r>
            <a:r>
              <a:rPr lang="en-AU" sz="1200" kern="1200" dirty="0">
                <a:solidFill>
                  <a:schemeClr val="tx1"/>
                </a:solidFill>
                <a:effectLst/>
                <a:latin typeface="+mn-lt"/>
                <a:ea typeface="+mn-ea"/>
                <a:cs typeface="+mn-cs"/>
              </a:rPr>
              <a:t> The Supreme Court, the highest court in Victoria, has an unlimited authority with no monetary cap on damages for claims issued in its civil jurisdiction. </a:t>
            </a:r>
          </a:p>
          <a:p>
            <a:r>
              <a:rPr lang="en-AU" sz="1200" b="1" kern="1200" dirty="0">
                <a:solidFill>
                  <a:schemeClr val="tx1"/>
                </a:solidFill>
                <a:effectLst/>
                <a:latin typeface="+mn-lt"/>
                <a:ea typeface="+mn-ea"/>
                <a:cs typeface="+mn-cs"/>
              </a:rPr>
              <a:t>Subject matter </a:t>
            </a:r>
            <a:r>
              <a:rPr lang="en-AU" sz="1200" kern="1200" dirty="0">
                <a:solidFill>
                  <a:schemeClr val="tx1"/>
                </a:solidFill>
                <a:effectLst/>
                <a:latin typeface="+mn-lt"/>
                <a:ea typeface="+mn-ea"/>
                <a:cs typeface="+mn-cs"/>
              </a:rPr>
              <a:t>There are two arms of the SC, the trial division and the COA. The Trial Division hears cases involving complex legal issues, procedural matters (including urgent applications for injunctions), judicial review of administrative decisions and matters involving corporations law. The Court of Appeal hears appeals from the Trial Division and appeals from other Victorian jurisdictions.</a:t>
            </a:r>
          </a:p>
          <a:p>
            <a:r>
              <a:rPr lang="en-AU"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mn-lt"/>
                <a:ea typeface="+mn-ea"/>
                <a:cs typeface="+mn-cs"/>
              </a:rPr>
              <a:t>Supreme Court</a:t>
            </a:r>
            <a:r>
              <a:rPr lang="en-AU" sz="1200" b="0" kern="1200" dirty="0">
                <a:solidFill>
                  <a:schemeClr val="tx1"/>
                </a:solidFill>
                <a:effectLst/>
                <a:latin typeface="+mn-lt"/>
                <a:ea typeface="+mn-ea"/>
                <a:cs typeface="+mn-cs"/>
              </a:rPr>
              <a:t> - </a:t>
            </a:r>
            <a:r>
              <a:rPr lang="en-AU" sz="1200" b="1" kern="1200" dirty="0">
                <a:solidFill>
                  <a:schemeClr val="tx1"/>
                </a:solidFill>
                <a:effectLst/>
                <a:latin typeface="+mn-lt"/>
                <a:ea typeface="+mn-ea"/>
                <a:cs typeface="+mn-cs"/>
              </a:rPr>
              <a:t>Criminal jurisdiction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Serious criminal matters (e.g. treason, murder, manslaughter, serious offences).</a:t>
            </a:r>
          </a:p>
          <a:p>
            <a:r>
              <a:rPr lang="en-AU" sz="1200" b="1"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County Court – Civil jurisdiction</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Monetary limit </a:t>
            </a:r>
            <a:r>
              <a:rPr lang="en-AU" sz="1200" kern="1200" dirty="0">
                <a:solidFill>
                  <a:schemeClr val="tx1"/>
                </a:solidFill>
                <a:effectLst/>
                <a:latin typeface="+mn-lt"/>
                <a:ea typeface="+mn-ea"/>
                <a:cs typeface="+mn-cs"/>
              </a:rPr>
              <a:t>The County Court also has an unlimited authority with no monetary cap on damages for claims issued in its civil jurisdiction.</a:t>
            </a:r>
          </a:p>
          <a:p>
            <a:r>
              <a:rPr lang="en-AU" sz="1200" b="1" kern="1200" dirty="0">
                <a:solidFill>
                  <a:schemeClr val="tx1"/>
                </a:solidFill>
                <a:effectLst/>
                <a:latin typeface="+mn-lt"/>
                <a:ea typeface="+mn-ea"/>
                <a:cs typeface="+mn-cs"/>
              </a:rPr>
              <a:t>Subject matter </a:t>
            </a:r>
            <a:r>
              <a:rPr lang="en-AU" sz="1200" kern="1200" dirty="0">
                <a:solidFill>
                  <a:schemeClr val="tx1"/>
                </a:solidFill>
                <a:effectLst/>
                <a:latin typeface="+mn-lt"/>
                <a:ea typeface="+mn-ea"/>
                <a:cs typeface="+mn-cs"/>
              </a:rPr>
              <a:t>Generally many personal injury cases (unless they are of some great complexity or fall within a specific list in the Supreme Court) and other personal actions are heard in the County Court. There are also commonly claims against municipal councils for loss or injury sustained while using roads, land, buildings, etc under the control of the municipal council. Also, actions where jurisdiction is specifically given to the County Court by a statute.</a:t>
            </a:r>
          </a:p>
          <a:p>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mn-lt"/>
                <a:ea typeface="+mn-ea"/>
                <a:cs typeface="+mn-cs"/>
              </a:rPr>
              <a:t>County Court – Criminal jurisdiction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All indictable offences except treason, murder and some very serious offences.</a:t>
            </a:r>
          </a:p>
          <a:p>
            <a:r>
              <a:rPr lang="en-AU" sz="1200" kern="1200" dirty="0">
                <a:solidFill>
                  <a:schemeClr val="tx1"/>
                </a:solidFill>
                <a:effectLst/>
                <a:latin typeface="+mn-lt"/>
                <a:ea typeface="+mn-ea"/>
                <a:cs typeface="+mn-cs"/>
              </a:rPr>
              <a:t>Criminal appeals from the Magistrates’ Court.</a:t>
            </a:r>
          </a:p>
          <a:p>
            <a:r>
              <a:rPr lang="en-AU" sz="1200" b="1"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Magistrates' Court – Civil jurisdiction</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Monetary limit </a:t>
            </a:r>
            <a:r>
              <a:rPr lang="en-AU" sz="1200" kern="1200" dirty="0">
                <a:solidFill>
                  <a:schemeClr val="tx1"/>
                </a:solidFill>
                <a:effectLst/>
                <a:latin typeface="+mn-lt"/>
                <a:ea typeface="+mn-ea"/>
                <a:cs typeface="+mn-cs"/>
              </a:rPr>
              <a:t>The Magistrates' Court has a $100,000 cap on damages (including personal injury). </a:t>
            </a:r>
          </a:p>
          <a:p>
            <a:r>
              <a:rPr lang="en-AU" sz="1200" b="1" kern="1200" dirty="0">
                <a:solidFill>
                  <a:schemeClr val="tx1"/>
                </a:solidFill>
                <a:effectLst/>
                <a:latin typeface="+mn-lt"/>
                <a:ea typeface="+mn-ea"/>
                <a:cs typeface="+mn-cs"/>
              </a:rPr>
              <a:t>Subject matter </a:t>
            </a:r>
            <a:r>
              <a:rPr lang="en-AU" sz="1200" kern="1200" dirty="0">
                <a:solidFill>
                  <a:schemeClr val="tx1"/>
                </a:solidFill>
                <a:effectLst/>
                <a:latin typeface="+mn-lt"/>
                <a:ea typeface="+mn-ea"/>
                <a:cs typeface="+mn-cs"/>
              </a:rPr>
              <a:t>The Magistrates’ Court can hear any cause of action for damages or a debt (such as a contract dispute) or a liquidated demand, any claim for equitable relief and actions where jurisdiction is specifically given to the Magistrates' Court by a statute. </a:t>
            </a:r>
            <a:r>
              <a:rPr lang="en-AU" sz="1200" b="1"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(Section 100 of the Magistrates' Court Act 1989)</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We can speculate the reason that Carl didn't bring his claim in the Magistrates' Court is that he is likely seeking more than $100,000. </a:t>
            </a:r>
          </a:p>
          <a:p>
            <a:r>
              <a:rPr lang="en-AU"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mn-lt"/>
                <a:ea typeface="+mn-ea"/>
                <a:cs typeface="+mn-cs"/>
              </a:rPr>
              <a:t>Magistrates' Court – Criminal jurisdiction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Summary offences and indictable offences triable summarily.</a:t>
            </a:r>
          </a:p>
          <a:p>
            <a:r>
              <a:rPr lang="en-AU" sz="1200" kern="1200" dirty="0">
                <a:solidFill>
                  <a:schemeClr val="tx1"/>
                </a:solidFill>
                <a:effectLst/>
                <a:latin typeface="+mn-lt"/>
                <a:ea typeface="+mn-ea"/>
                <a:cs typeface="+mn-cs"/>
              </a:rPr>
              <a:t>Committals for indictable offences</a:t>
            </a: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Moving on to the roles of judges and judicial officers. </a:t>
            </a:r>
          </a:p>
          <a:p>
            <a:r>
              <a:rPr lang="en-AU" sz="1200"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i="1" kern="1200" dirty="0">
                <a:solidFill>
                  <a:schemeClr val="tx1"/>
                </a:solidFill>
                <a:effectLst/>
                <a:latin typeface="+mn-lt"/>
                <a:ea typeface="+mn-ea"/>
                <a:cs typeface="+mn-cs"/>
              </a:rPr>
              <a:t>First, what is the role of a judge?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Judges preside over court proceedings, either alone, as part of a panel, or with a jury in the County and Supreme Courts. Judges: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provide an impartial and independent assessment of the facts;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interpret the applicable law and apply the law to the facts of a case; and</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control the conduct of hearings by upholding the court's rules of evidence and procedure.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If Carl’s matter proceeds trial in the County Court, his trial may be held before a judge or a jury.  </a:t>
            </a:r>
          </a:p>
          <a:p>
            <a:endParaRPr lang="en-AU" sz="1200" b="1" i="1" kern="1200" dirty="0">
              <a:solidFill>
                <a:schemeClr val="tx1"/>
              </a:solidFill>
              <a:effectLst/>
              <a:latin typeface="+mn-lt"/>
              <a:ea typeface="+mn-ea"/>
              <a:cs typeface="+mn-cs"/>
            </a:endParaRPr>
          </a:p>
          <a:p>
            <a:r>
              <a:rPr lang="en-AU" sz="1200" b="1" i="1" kern="1200" dirty="0">
                <a:solidFill>
                  <a:schemeClr val="tx1"/>
                </a:solidFill>
                <a:effectLst/>
                <a:latin typeface="+mn-lt"/>
                <a:ea typeface="+mn-ea"/>
                <a:cs typeface="+mn-cs"/>
              </a:rPr>
              <a:t>What is the difference between a Judge and a judicial officer?</a:t>
            </a:r>
          </a:p>
          <a:p>
            <a:r>
              <a:rPr lang="en-AU" sz="1200" kern="1200" dirty="0">
                <a:solidFill>
                  <a:schemeClr val="tx1"/>
                </a:solidFill>
                <a:effectLst/>
                <a:latin typeface="+mn-lt"/>
                <a:ea typeface="+mn-ea"/>
                <a:cs typeface="+mn-cs"/>
              </a:rPr>
              <a:t>Judicial officer is an umbrella term and includes judges, associate judges, magistrates, judicial registrars, coroners and certain VCAT members.</a:t>
            </a:r>
          </a:p>
          <a:p>
            <a:r>
              <a:rPr lang="en-AU" sz="1200" kern="1200" dirty="0">
                <a:solidFill>
                  <a:schemeClr val="tx1"/>
                </a:solidFill>
                <a:effectLst/>
                <a:latin typeface="+mn-lt"/>
                <a:ea typeface="+mn-ea"/>
                <a:cs typeface="+mn-cs"/>
              </a:rPr>
              <a:t> </a:t>
            </a:r>
          </a:p>
          <a:p>
            <a:r>
              <a:rPr lang="en-AU" sz="1200" b="1" i="1" kern="1200" dirty="0">
                <a:solidFill>
                  <a:schemeClr val="tx1"/>
                </a:solidFill>
                <a:effectLst/>
                <a:latin typeface="+mn-lt"/>
                <a:ea typeface="+mn-ea"/>
                <a:cs typeface="+mn-cs"/>
              </a:rPr>
              <a:t>What is the role of an associate judge?</a:t>
            </a:r>
          </a:p>
          <a:p>
            <a:r>
              <a:rPr lang="en-AU" sz="1200" kern="1200" dirty="0">
                <a:solidFill>
                  <a:schemeClr val="tx1"/>
                </a:solidFill>
                <a:effectLst/>
                <a:latin typeface="+mn-lt"/>
                <a:ea typeface="+mn-ea"/>
                <a:cs typeface="+mn-cs"/>
              </a:rPr>
              <a:t>Associate judges hear and determine issues arising before and after trial in civil cases in the Supreme Court. They are involved in a range of interlocutory disputes and give directions, make orders and deliver judgments on the intermediate stages of proceedings, in addition to delivering final judgments in certain areas of law. Associate judges and judicial registrars also preside over court-ordered judicial mediations in the Supreme Court's Mediation Centre.</a:t>
            </a:r>
          </a:p>
          <a:p>
            <a:r>
              <a:rPr lang="en-AU" sz="1200" kern="1200" dirty="0">
                <a:solidFill>
                  <a:schemeClr val="tx1"/>
                </a:solidFill>
                <a:effectLst/>
                <a:latin typeface="+mn-lt"/>
                <a:ea typeface="+mn-ea"/>
                <a:cs typeface="+mn-cs"/>
              </a:rPr>
              <a:t> </a:t>
            </a:r>
          </a:p>
          <a:p>
            <a:r>
              <a:rPr lang="en-AU" sz="1200" b="1" i="1" kern="1200" dirty="0">
                <a:solidFill>
                  <a:schemeClr val="tx1"/>
                </a:solidFill>
                <a:effectLst/>
                <a:latin typeface="+mn-lt"/>
                <a:ea typeface="+mn-ea"/>
                <a:cs typeface="+mn-cs"/>
              </a:rPr>
              <a:t>What is the role of a magistrate?</a:t>
            </a:r>
          </a:p>
          <a:p>
            <a:r>
              <a:rPr lang="en-AU" sz="1200" kern="1200" dirty="0">
                <a:solidFill>
                  <a:schemeClr val="tx1"/>
                </a:solidFill>
                <a:effectLst/>
                <a:latin typeface="+mn-lt"/>
                <a:ea typeface="+mn-ea"/>
                <a:cs typeface="+mn-cs"/>
              </a:rPr>
              <a:t>Magistrates hear cases and make decisions in the Magistrates' Court and Children's Court. They make decisions and give directions about the law and the management of cases, determine civil matters, decide whether a defendant is guilty or not guilty and impose sentences in criminal matters for summary offences, or indictable offences tried summarily.</a:t>
            </a:r>
          </a:p>
          <a:p>
            <a:pPr marL="0" indent="0">
              <a:buFont typeface="Arial" panose="020B0604020202020204" pitchFamily="34" charset="0"/>
              <a:buNone/>
            </a:pPr>
            <a:endParaRPr lang="en-AU" b="0" i="0" dirty="0"/>
          </a:p>
        </p:txBody>
      </p:sp>
      <p:sp>
        <p:nvSpPr>
          <p:cNvPr id="4" name="Slide Number Placeholder 3"/>
          <p:cNvSpPr>
            <a:spLocks noGrp="1"/>
          </p:cNvSpPr>
          <p:nvPr>
            <p:ph type="sldNum" sz="quarter" idx="10"/>
          </p:nvPr>
        </p:nvSpPr>
        <p:spPr/>
        <p:txBody>
          <a:bodyPr/>
          <a:lstStyle/>
          <a:p>
            <a:fld id="{9A73BD39-F619-48EB-8955-B1C157CB8D29}" type="slidenum">
              <a:rPr lang="en-AU" smtClean="0"/>
              <a:t>12</a:t>
            </a:fld>
            <a:endParaRPr lang="en-AU"/>
          </a:p>
        </p:txBody>
      </p:sp>
    </p:spTree>
    <p:extLst>
      <p:ext uri="{BB962C8B-B14F-4D97-AF65-F5344CB8AC3E}">
        <p14:creationId xmlns:p14="http://schemas.microsoft.com/office/powerpoint/2010/main" val="2023063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Eleni</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Regulating Court Proceedings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How are court proceedings regulated?  Court proceedings are largely governed by </a:t>
            </a:r>
            <a:r>
              <a:rPr lang="en-AU" sz="1200" b="1" kern="1200" dirty="0">
                <a:solidFill>
                  <a:schemeClr val="tx1"/>
                </a:solidFill>
                <a:effectLst/>
                <a:latin typeface="+mn-lt"/>
                <a:ea typeface="+mn-ea"/>
                <a:cs typeface="+mn-cs"/>
              </a:rPr>
              <a:t>Acts </a:t>
            </a:r>
            <a:r>
              <a:rPr lang="en-AU" sz="1200" kern="1200" dirty="0">
                <a:solidFill>
                  <a:schemeClr val="tx1"/>
                </a:solidFill>
                <a:effectLst/>
                <a:latin typeface="+mn-lt"/>
                <a:ea typeface="+mn-ea"/>
                <a:cs typeface="+mn-cs"/>
              </a:rPr>
              <a:t>which specify rules of evidence and procedure. </a:t>
            </a:r>
          </a:p>
          <a:p>
            <a:r>
              <a:rPr lang="en-AU" sz="1200" kern="1200" dirty="0">
                <a:solidFill>
                  <a:schemeClr val="tx1"/>
                </a:solidFill>
                <a:effectLst/>
                <a:latin typeface="+mn-lt"/>
                <a:ea typeface="+mn-ea"/>
                <a:cs typeface="+mn-cs"/>
              </a:rPr>
              <a:t>The </a:t>
            </a:r>
            <a:r>
              <a:rPr lang="en-AU" sz="1200" i="1" kern="1200" dirty="0">
                <a:solidFill>
                  <a:schemeClr val="tx1"/>
                </a:solidFill>
                <a:effectLst/>
                <a:latin typeface="+mn-lt"/>
                <a:ea typeface="+mn-ea"/>
                <a:cs typeface="+mn-cs"/>
              </a:rPr>
              <a:t>Civil Procedure Act 2010 </a:t>
            </a:r>
            <a:r>
              <a:rPr lang="en-AU" sz="1200" kern="1200" dirty="0">
                <a:solidFill>
                  <a:schemeClr val="tx1"/>
                </a:solidFill>
                <a:effectLst/>
                <a:latin typeface="+mn-lt"/>
                <a:ea typeface="+mn-ea"/>
                <a:cs typeface="+mn-cs"/>
              </a:rPr>
              <a:t>governs most civil litigation undertaken in Victoria. It prescribes the way in which civil proceedings must be conducted, and facilitates the fair, efficient, timely, and cost-effective resolution of disputes.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Specific </a:t>
            </a:r>
            <a:r>
              <a:rPr lang="en-AU" sz="1200" b="1" kern="1200" dirty="0">
                <a:solidFill>
                  <a:schemeClr val="tx1"/>
                </a:solidFill>
                <a:effectLst/>
                <a:latin typeface="+mn-lt"/>
                <a:ea typeface="+mn-ea"/>
                <a:cs typeface="+mn-cs"/>
              </a:rPr>
              <a:t>Rules of Court </a:t>
            </a:r>
            <a:r>
              <a:rPr lang="en-AU" sz="1200" kern="1200" dirty="0">
                <a:solidFill>
                  <a:schemeClr val="tx1"/>
                </a:solidFill>
                <a:effectLst/>
                <a:latin typeface="+mn-lt"/>
                <a:ea typeface="+mn-ea"/>
                <a:cs typeface="+mn-cs"/>
              </a:rPr>
              <a:t>also apply to each court, setting out relevant practices and procedures in conducting litigation. For example, the </a:t>
            </a:r>
            <a:r>
              <a:rPr lang="en-AU" sz="1200" i="1" kern="1200" dirty="0">
                <a:solidFill>
                  <a:schemeClr val="tx1"/>
                </a:solidFill>
                <a:effectLst/>
                <a:latin typeface="+mn-lt"/>
                <a:ea typeface="+mn-ea"/>
                <a:cs typeface="+mn-cs"/>
              </a:rPr>
              <a:t>Supreme Court (General Civil Procedure) Rules 2015 </a:t>
            </a:r>
            <a:r>
              <a:rPr lang="en-AU" sz="1200" kern="1200" dirty="0">
                <a:solidFill>
                  <a:schemeClr val="tx1"/>
                </a:solidFill>
                <a:effectLst/>
                <a:latin typeface="+mn-lt"/>
                <a:ea typeface="+mn-ea"/>
                <a:cs typeface="+mn-cs"/>
              </a:rPr>
              <a:t>mandate a consistent approach to Supreme Court litigation including how to make offers, how to conduct discovery and how to issue subpoenas.</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Practice notes </a:t>
            </a:r>
            <a:r>
              <a:rPr lang="en-AU" sz="1200" kern="1200" dirty="0">
                <a:solidFill>
                  <a:schemeClr val="tx1"/>
                </a:solidFill>
                <a:effectLst/>
                <a:latin typeface="+mn-lt"/>
                <a:ea typeface="+mn-ea"/>
                <a:cs typeface="+mn-cs"/>
              </a:rPr>
              <a:t>sit alongside the Rules of Court and provide guidance in relation to the conduct and management of proceedings in particular types of matters. While practice notes are not legally binding, legal practitioners are expected to be familiar with their content and conduct litigation in accordance with their guidance unless directed otherwise.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It is important to note that these acts, rules, and practice notes are not exhaustive, and often complement the common law rights and duties of parties and legal practitioners. They often establish a default way of giving effect to those rights and duties, and it is presumed all parties will follow them unless the presiding judicial officer orders or directs otherwise.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Whenever you are conducting litigation, it is best to refresh yourself on the Rules and any applicable practice notes that will guide the work you do.</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So to recap - </a:t>
            </a:r>
          </a:p>
          <a:p>
            <a:pPr lvl="0"/>
            <a:r>
              <a:rPr lang="en-AU" sz="1200" kern="1200" dirty="0">
                <a:solidFill>
                  <a:schemeClr val="tx1"/>
                </a:solidFill>
                <a:effectLst/>
                <a:latin typeface="+mn-lt"/>
                <a:ea typeface="+mn-ea"/>
                <a:cs typeface="+mn-cs"/>
              </a:rPr>
              <a:t>Carl has selected the appropriate jurisdiction for his claim, the County Court of Victoria</a:t>
            </a:r>
          </a:p>
          <a:p>
            <a:pPr lvl="0"/>
            <a:r>
              <a:rPr lang="en-AU" sz="1200" kern="1200" dirty="0">
                <a:solidFill>
                  <a:schemeClr val="tx1"/>
                </a:solidFill>
                <a:effectLst/>
                <a:latin typeface="+mn-lt"/>
                <a:ea typeface="+mn-ea"/>
                <a:cs typeface="+mn-cs"/>
              </a:rPr>
              <a:t>We are preparing for trial</a:t>
            </a:r>
          </a:p>
          <a:p>
            <a:pPr lvl="0"/>
            <a:r>
              <a:rPr lang="en-AU" sz="1200" kern="1200" dirty="0">
                <a:solidFill>
                  <a:schemeClr val="tx1"/>
                </a:solidFill>
                <a:effectLst/>
                <a:latin typeface="+mn-lt"/>
                <a:ea typeface="+mn-ea"/>
                <a:cs typeface="+mn-cs"/>
              </a:rPr>
              <a:t>During the course of this litigation process, we will be mindful of the Court Rules and Practice Notes </a:t>
            </a: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Types of hearings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the County Court of Victoria and the Supreme Court of Victoria, a civil trial may be held before a judge or a jury as the decision maker in relation to findings of fault and remedies. </a:t>
            </a:r>
          </a:p>
          <a:p>
            <a:r>
              <a:rPr lang="en-AU" sz="1200" kern="1200" dirty="0">
                <a:solidFill>
                  <a:schemeClr val="tx1"/>
                </a:solidFill>
                <a:effectLst/>
                <a:latin typeface="+mn-lt"/>
                <a:ea typeface="+mn-ea"/>
                <a:cs typeface="+mn-cs"/>
              </a:rPr>
              <a:t>Trials by jury or judge alone each have their own unique benefits, and require a strategic consideration of the case, particularly where complex issues of evidence or politically sensitive matters are involved. </a:t>
            </a:r>
          </a:p>
          <a:p>
            <a:r>
              <a:rPr lang="en-AU" sz="1200" kern="1200" dirty="0">
                <a:solidFill>
                  <a:schemeClr val="tx1"/>
                </a:solidFill>
                <a:effectLst/>
                <a:latin typeface="+mn-lt"/>
                <a:ea typeface="+mn-ea"/>
                <a:cs typeface="+mn-cs"/>
              </a:rPr>
              <a:t>All parties have the right to a jury trial. Where the parties do not agree, and one party wishes to have a jury trial but the other party does not, the party who does not want a trial by jury must persuade the court to allow the trial to be heard by a judge alone.</a:t>
            </a:r>
          </a:p>
          <a:p>
            <a:r>
              <a:rPr lang="en-AU" sz="1200" kern="1200" dirty="0">
                <a:solidFill>
                  <a:schemeClr val="tx1"/>
                </a:solidFill>
                <a:effectLst/>
                <a:latin typeface="+mn-lt"/>
                <a:ea typeface="+mn-ea"/>
                <a:cs typeface="+mn-cs"/>
              </a:rPr>
              <a:t>This involves a tactical or forensic decision in litigating a matter - one which may require legal advice.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After investigating Carl Coaster's claim, we find some evidence that Carl’s a bit of a shady character, he’s been prosecuted for dishonesty offences before and Workcover fraud. We've formed a view that his evidence may not be considered favourably once he is cross-examined. In these circumstances, you may seek to proceed with a jury.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Now as a matter progresses, and before the trial commences, there are a variety of other types of interlocutory hearings, for example, mentions and directions hearings. These are provided for in a court's general powers to control the conduct of proceedings. Since the COVID-19 crisis, many courts are continuing to run some matters, particularly directions hearing, virtually using technology such as Zoom and Webex.</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 directions hearing may be listed to determine a timetable prior to trial or if there are interlocutory disputes about issues like discovery or pleadings. For example, Carl may think the Department hasn’t handed over all of its training material in discovery. </a:t>
            </a:r>
          </a:p>
          <a:p>
            <a:pPr marL="0" indent="0">
              <a:buFont typeface="Arial" panose="020B0604020202020204" pitchFamily="34" charset="0"/>
              <a:buNone/>
            </a:pPr>
            <a:endParaRPr lang="en-AU" b="0" i="0" dirty="0"/>
          </a:p>
        </p:txBody>
      </p:sp>
      <p:sp>
        <p:nvSpPr>
          <p:cNvPr id="4" name="Slide Number Placeholder 3"/>
          <p:cNvSpPr>
            <a:spLocks noGrp="1"/>
          </p:cNvSpPr>
          <p:nvPr>
            <p:ph type="sldNum" sz="quarter" idx="10"/>
          </p:nvPr>
        </p:nvSpPr>
        <p:spPr/>
        <p:txBody>
          <a:bodyPr/>
          <a:lstStyle/>
          <a:p>
            <a:fld id="{9A73BD39-F619-48EB-8955-B1C157CB8D29}" type="slidenum">
              <a:rPr lang="en-AU" smtClean="0"/>
              <a:t>13</a:t>
            </a:fld>
            <a:endParaRPr lang="en-AU"/>
          </a:p>
        </p:txBody>
      </p:sp>
    </p:spTree>
    <p:extLst>
      <p:ext uri="{BB962C8B-B14F-4D97-AF65-F5344CB8AC3E}">
        <p14:creationId xmlns:p14="http://schemas.microsoft.com/office/powerpoint/2010/main" val="4213559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kern="1200" dirty="0">
                <a:solidFill>
                  <a:schemeClr val="tx1"/>
                </a:solidFill>
                <a:effectLst/>
                <a:latin typeface="+mn-lt"/>
                <a:ea typeface="+mn-ea"/>
                <a:cs typeface="+mn-cs"/>
              </a:rPr>
              <a:t>Laura</a:t>
            </a:r>
          </a:p>
          <a:p>
            <a:endParaRPr lang="en-AU" sz="1200" b="1" i="0" kern="1200" dirty="0">
              <a:solidFill>
                <a:schemeClr val="tx1"/>
              </a:solidFill>
              <a:effectLst/>
              <a:latin typeface="+mn-lt"/>
              <a:ea typeface="+mn-ea"/>
              <a:cs typeface="+mn-cs"/>
            </a:endParaRPr>
          </a:p>
          <a:p>
            <a:r>
              <a:rPr lang="en-AU" sz="1200" b="1" i="1" kern="1200" dirty="0">
                <a:solidFill>
                  <a:schemeClr val="tx1"/>
                </a:solidFill>
                <a:effectLst/>
                <a:latin typeface="+mn-lt"/>
                <a:ea typeface="+mn-ea"/>
                <a:cs typeface="+mn-cs"/>
              </a:rPr>
              <a:t>Background </a:t>
            </a: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courts have clearly stated that government litigants are expected to meet high standards of conduct when involved in litigation, without necessarily identifying what the model litigant standard requires in any particular situation beyond a general requirement of fairness and fair play.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concept of the State as a 'model litigant' was described by the Chief Justice of the High Court in in the 1912 case of </a:t>
            </a:r>
            <a:r>
              <a:rPr lang="en-AU" sz="1200" i="1" kern="1200" dirty="0">
                <a:solidFill>
                  <a:schemeClr val="tx1"/>
                </a:solidFill>
                <a:effectLst/>
                <a:latin typeface="+mn-lt"/>
                <a:ea typeface="+mn-ea"/>
                <a:cs typeface="+mn-cs"/>
              </a:rPr>
              <a:t>Melbourne Steamship Co Ltd v Morehead </a:t>
            </a:r>
            <a:r>
              <a:rPr lang="en-AU" sz="1200" kern="1200" dirty="0">
                <a:solidFill>
                  <a:schemeClr val="tx1"/>
                </a:solidFill>
                <a:effectLst/>
                <a:latin typeface="+mn-lt"/>
                <a:ea typeface="+mn-ea"/>
                <a:cs typeface="+mn-cs"/>
              </a:rPr>
              <a:t>as: </a:t>
            </a:r>
            <a:r>
              <a:rPr lang="en-AU" sz="1200" i="1" kern="1200" dirty="0">
                <a:solidFill>
                  <a:schemeClr val="tx1"/>
                </a:solidFill>
                <a:effectLst/>
                <a:latin typeface="+mn-lt"/>
                <a:ea typeface="+mn-ea"/>
                <a:cs typeface="+mn-cs"/>
              </a:rPr>
              <a:t>"[T]he old-fashioned, traditional and almost instinctive, standard of fair play to be observed by the Crown in dealing with subjects".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That is, there is an expectation that the government will maintain the highest standards, deal honestly and fairly with their citizens through the litigation process, and act as the moral standard for other litigants.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These expectations are enshrined in Victoria's Model Litigant Guidelines which were formalised in 2001. The purpose of the Guidelines is the same as it was back in 1912, that is, to act honestly, fairly and in accordance with the highest professional standards. </a:t>
            </a:r>
          </a:p>
          <a:p>
            <a:r>
              <a:rPr lang="en-AU" sz="1200" kern="1200" dirty="0">
                <a:solidFill>
                  <a:schemeClr val="tx1"/>
                </a:solidFill>
                <a:effectLst/>
                <a:latin typeface="+mn-lt"/>
                <a:ea typeface="+mn-ea"/>
                <a:cs typeface="+mn-cs"/>
              </a:rPr>
              <a:t> </a:t>
            </a:r>
          </a:p>
          <a:p>
            <a:r>
              <a:rPr lang="en-AU" sz="1200" b="1" i="1" kern="1200" dirty="0">
                <a:solidFill>
                  <a:schemeClr val="tx1"/>
                </a:solidFill>
                <a:effectLst/>
                <a:latin typeface="+mn-lt"/>
                <a:ea typeface="+mn-ea"/>
                <a:cs typeface="+mn-cs"/>
              </a:rPr>
              <a:t>Rationale for the guidelines</a:t>
            </a: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Rationales for the guidelines include:</a:t>
            </a:r>
          </a:p>
          <a:p>
            <a:pPr lvl="0"/>
            <a:r>
              <a:rPr lang="en-AU" sz="1200" kern="1200" dirty="0">
                <a:solidFill>
                  <a:schemeClr val="tx1"/>
                </a:solidFill>
                <a:effectLst/>
                <a:latin typeface="+mn-lt"/>
                <a:ea typeface="+mn-ea"/>
                <a:cs typeface="+mn-cs"/>
              </a:rPr>
              <a:t>The inherent power of government;</a:t>
            </a:r>
          </a:p>
          <a:p>
            <a:pPr lvl="0"/>
            <a:r>
              <a:rPr lang="en-AU" sz="1200" kern="1200" dirty="0">
                <a:solidFill>
                  <a:schemeClr val="tx1"/>
                </a:solidFill>
                <a:effectLst/>
                <a:latin typeface="+mn-lt"/>
                <a:ea typeface="+mn-ea"/>
                <a:cs typeface="+mn-cs"/>
              </a:rPr>
              <a:t>the requirement that Government should act in the public interest;</a:t>
            </a:r>
          </a:p>
          <a:p>
            <a:pPr lvl="0"/>
            <a:r>
              <a:rPr lang="en-AU" sz="1200" kern="1200" dirty="0">
                <a:solidFill>
                  <a:schemeClr val="tx1"/>
                </a:solidFill>
                <a:effectLst/>
                <a:latin typeface="+mn-lt"/>
                <a:ea typeface="+mn-ea"/>
                <a:cs typeface="+mn-cs"/>
              </a:rPr>
              <a:t>the fact that Government is well resourced, and is a frequent litigant; and</a:t>
            </a:r>
          </a:p>
          <a:p>
            <a:pPr lvl="0"/>
            <a:r>
              <a:rPr lang="en-AU" sz="1200" kern="1200" dirty="0">
                <a:solidFill>
                  <a:schemeClr val="tx1"/>
                </a:solidFill>
                <a:effectLst/>
                <a:latin typeface="+mn-lt"/>
                <a:ea typeface="+mn-ea"/>
                <a:cs typeface="+mn-cs"/>
              </a:rPr>
              <a:t>that Government should be a role-model for proper conduct.</a:t>
            </a:r>
          </a:p>
          <a:p>
            <a:r>
              <a:rPr lang="en-AU" sz="1200" kern="1200" dirty="0">
                <a:solidFill>
                  <a:schemeClr val="tx1"/>
                </a:solidFill>
                <a:effectLst/>
                <a:latin typeface="+mn-lt"/>
                <a:ea typeface="+mn-ea"/>
                <a:cs typeface="+mn-cs"/>
              </a:rPr>
              <a:t> </a:t>
            </a:r>
          </a:p>
          <a:p>
            <a:r>
              <a:rPr lang="en-AU" sz="1200" b="1" i="1" kern="1200" dirty="0">
                <a:solidFill>
                  <a:schemeClr val="tx1"/>
                </a:solidFill>
                <a:effectLst/>
                <a:latin typeface="+mn-lt"/>
                <a:ea typeface="+mn-ea"/>
                <a:cs typeface="+mn-cs"/>
              </a:rPr>
              <a:t>What are they?</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model litigant guidelines are an ethical and fairness proposition.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core principles of the guidelines are:</a:t>
            </a:r>
          </a:p>
          <a:p>
            <a:pPr lvl="0"/>
            <a:r>
              <a:rPr lang="en-AU" sz="1200" kern="1200" dirty="0">
                <a:solidFill>
                  <a:schemeClr val="tx1"/>
                </a:solidFill>
                <a:effectLst/>
                <a:latin typeface="+mn-lt"/>
                <a:ea typeface="+mn-ea"/>
                <a:cs typeface="+mn-cs"/>
              </a:rPr>
              <a:t>acting honestly, consistently, and fairly in the handling of claims and litigation brought by or against the State or an agency;</a:t>
            </a:r>
          </a:p>
          <a:p>
            <a:pPr lvl="0"/>
            <a:r>
              <a:rPr lang="en-AU" sz="1200" kern="1200" dirty="0">
                <a:solidFill>
                  <a:schemeClr val="tx1"/>
                </a:solidFill>
                <a:effectLst/>
                <a:latin typeface="+mn-lt"/>
                <a:ea typeface="+mn-ea"/>
                <a:cs typeface="+mn-cs"/>
              </a:rPr>
              <a:t>dealing with claims promptly and not causing unnecessary delay;</a:t>
            </a:r>
          </a:p>
          <a:p>
            <a:pPr lvl="0"/>
            <a:r>
              <a:rPr lang="en-AU" sz="1200" kern="1200" dirty="0">
                <a:solidFill>
                  <a:schemeClr val="tx1"/>
                </a:solidFill>
                <a:effectLst/>
                <a:latin typeface="+mn-lt"/>
                <a:ea typeface="+mn-ea"/>
                <a:cs typeface="+mn-cs"/>
              </a:rPr>
              <a:t>making an early assessment of the State's prospects of success in legal proceedings and the State's potential liability in claims against it;</a:t>
            </a:r>
          </a:p>
          <a:p>
            <a:pPr lvl="0"/>
            <a:r>
              <a:rPr lang="en-AU" sz="1200" kern="1200" dirty="0">
                <a:solidFill>
                  <a:schemeClr val="tx1"/>
                </a:solidFill>
                <a:effectLst/>
                <a:latin typeface="+mn-lt"/>
                <a:ea typeface="+mn-ea"/>
                <a:cs typeface="+mn-cs"/>
              </a:rPr>
              <a:t>paying legitimate claims without litigation including making partial settlements of claims or interim payments, where it is clear that liability is at least as much as the amount paid;</a:t>
            </a:r>
          </a:p>
          <a:p>
            <a:pPr lvl="0"/>
            <a:r>
              <a:rPr lang="en-AU" sz="1200" kern="1200" dirty="0">
                <a:solidFill>
                  <a:schemeClr val="tx1"/>
                </a:solidFill>
                <a:effectLst/>
                <a:latin typeface="+mn-lt"/>
                <a:ea typeface="+mn-ea"/>
                <a:cs typeface="+mn-cs"/>
              </a:rPr>
              <a:t>narrowing the issues in dispute, including by participating in alternative dispute resolution (</a:t>
            </a:r>
            <a:r>
              <a:rPr lang="en-AU" sz="1200" b="1" kern="1200" dirty="0">
                <a:solidFill>
                  <a:schemeClr val="tx1"/>
                </a:solidFill>
                <a:effectLst/>
                <a:latin typeface="+mn-lt"/>
                <a:ea typeface="+mn-ea"/>
                <a:cs typeface="+mn-cs"/>
              </a:rPr>
              <a:t>ADR</a:t>
            </a:r>
            <a:r>
              <a:rPr lang="en-AU" sz="1200" kern="1200" dirty="0">
                <a:solidFill>
                  <a:schemeClr val="tx1"/>
                </a:solidFill>
                <a:effectLst/>
                <a:latin typeface="+mn-lt"/>
                <a:ea typeface="+mn-ea"/>
                <a:cs typeface="+mn-cs"/>
              </a:rPr>
              <a:t>) processes or settlement negotiations; </a:t>
            </a:r>
          </a:p>
          <a:p>
            <a:pPr lvl="0"/>
            <a:r>
              <a:rPr lang="en-AU" sz="1200" kern="1200" dirty="0">
                <a:solidFill>
                  <a:schemeClr val="tx1"/>
                </a:solidFill>
                <a:effectLst/>
                <a:latin typeface="+mn-lt"/>
                <a:ea typeface="+mn-ea"/>
                <a:cs typeface="+mn-cs"/>
              </a:rPr>
              <a:t>keeping the costs of litigation to a minimum including by:</a:t>
            </a:r>
          </a:p>
          <a:p>
            <a:pPr lvl="1"/>
            <a:r>
              <a:rPr lang="en-AU" sz="1200" kern="1200" dirty="0">
                <a:solidFill>
                  <a:schemeClr val="tx1"/>
                </a:solidFill>
                <a:effectLst/>
                <a:latin typeface="+mn-lt"/>
                <a:ea typeface="+mn-ea"/>
                <a:cs typeface="+mn-cs"/>
              </a:rPr>
              <a:t>not requiring the other party to prove a matter which the State or the agency knows to be true;</a:t>
            </a:r>
          </a:p>
          <a:p>
            <a:pPr lvl="1"/>
            <a:r>
              <a:rPr lang="en-AU" sz="1200" kern="1200" dirty="0">
                <a:solidFill>
                  <a:schemeClr val="tx1"/>
                </a:solidFill>
                <a:effectLst/>
                <a:latin typeface="+mn-lt"/>
                <a:ea typeface="+mn-ea"/>
                <a:cs typeface="+mn-cs"/>
              </a:rPr>
              <a:t>not contesting liability if the State or the agency believes that the main dispute is about quantum;</a:t>
            </a:r>
          </a:p>
          <a:p>
            <a:pPr lvl="1"/>
            <a:r>
              <a:rPr lang="en-AU" sz="1200" kern="1200" dirty="0">
                <a:solidFill>
                  <a:schemeClr val="tx1"/>
                </a:solidFill>
                <a:effectLst/>
                <a:latin typeface="+mn-lt"/>
                <a:ea typeface="+mn-ea"/>
                <a:cs typeface="+mn-cs"/>
              </a:rPr>
              <a:t>taking such steps, if any, as are reasonable to resolve such matters as may be resolved by agreement and to clarify and narrow the remaining issues in dispute; and</a:t>
            </a:r>
          </a:p>
          <a:p>
            <a:pPr lvl="1"/>
            <a:r>
              <a:rPr lang="en-AU" sz="1200" kern="1200" dirty="0">
                <a:solidFill>
                  <a:schemeClr val="tx1"/>
                </a:solidFill>
                <a:effectLst/>
                <a:latin typeface="+mn-lt"/>
                <a:ea typeface="+mn-ea"/>
                <a:cs typeface="+mn-cs"/>
              </a:rPr>
              <a:t>monitoring the progress of the litigation and, where appropriate, attempting to resolve the litigation, including by settlement offers, offers of compromise and ADR; </a:t>
            </a:r>
          </a:p>
          <a:p>
            <a:pPr lvl="0"/>
            <a:r>
              <a:rPr lang="en-AU" sz="1200" kern="1200" dirty="0">
                <a:solidFill>
                  <a:schemeClr val="tx1"/>
                </a:solidFill>
                <a:effectLst/>
                <a:latin typeface="+mn-lt"/>
                <a:ea typeface="+mn-ea"/>
                <a:cs typeface="+mn-cs"/>
              </a:rPr>
              <a:t>not taking advantage of a claimant who lacks the resources to litigate a legitimate claim;</a:t>
            </a:r>
          </a:p>
          <a:p>
            <a:pPr lvl="0"/>
            <a:r>
              <a:rPr lang="en-AU" sz="1200" kern="1200" dirty="0">
                <a:solidFill>
                  <a:schemeClr val="tx1"/>
                </a:solidFill>
                <a:effectLst/>
                <a:latin typeface="+mn-lt"/>
                <a:ea typeface="+mn-ea"/>
                <a:cs typeface="+mn-cs"/>
              </a:rPr>
              <a:t>not relying on a merely technical defence against a claim; </a:t>
            </a:r>
          </a:p>
          <a:p>
            <a:pPr lvl="0"/>
            <a:r>
              <a:rPr lang="en-AU" sz="1200" kern="1200" dirty="0">
                <a:solidFill>
                  <a:schemeClr val="tx1"/>
                </a:solidFill>
                <a:effectLst/>
                <a:latin typeface="+mn-lt"/>
                <a:ea typeface="+mn-ea"/>
                <a:cs typeface="+mn-cs"/>
              </a:rPr>
              <a:t>not undertaking and pursuing appeals unless there are reasonable prospects for success or the appeal is otherwise justified in the public interest; and </a:t>
            </a:r>
          </a:p>
          <a:p>
            <a:pPr lvl="0"/>
            <a:r>
              <a:rPr lang="en-AU" sz="1200" kern="1200" dirty="0">
                <a:solidFill>
                  <a:schemeClr val="tx1"/>
                </a:solidFill>
                <a:effectLst/>
                <a:latin typeface="+mn-lt"/>
                <a:ea typeface="+mn-ea"/>
                <a:cs typeface="+mn-cs"/>
              </a:rPr>
              <a:t>consider apologising where the State is aware that its representatives have acted wrongfully or improperly.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Coming back to Carl Coaster and his claim against the Department of Roller Coaster Regulation and Ferris Wheel Affairs.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While investigating Carl's claim, the Department becomes aware of a very similar claim by Carrie Ousel several years ago. The Department were concerned about negative media attention, so they settled Carrie's claim swiftly.  At the time of her claim, the Outback Orbiter ride was already under public scrutiny due to recent safety incidents, and local media had begun reporting on alleged regulatory failures by the Department.</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Concerned about mounting public criticism and reputational damage, the Department made the strategic decision to settle Carrie's claim swiftly and quietly, offering a substantial sum without admitting liability. Internal correspondence reveals the motivation for the quick resolution was to prevent further media coverage, not necessarily a genuine assessment of the merits of her claim.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Carl's claim is almost identical to Carrie's. He alleges the same safety defect and similar injuries. However, this time, media interest is minimal, and the matter is not in the public eye.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In contrast to Carrie’s claim, the Department decides to vigorously defend Carl’s claim, denying liability, challenging Carl’s evidence, and even delaying disclosure of maintenance reports that could support his case. The Department insists Carl’s injuries were caused by user error and not a systemic failure of the ride. Carl is forced to pursue costly litigation, enduring procedural delays and aggressive legal tactics.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This pattern of conduct suggests that the Department's approach to claims is influenced not by the merits or facts of the case, but by external factors, particularly media scrutiny and reputational concerns. While Carrie received a prompt settlement due to public pressure, Carl is met with resistance simply because his case lacks public visibility.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This inconsistency suggests that the Department is not acting in accordance with its obligation to treat all claimants </a:t>
            </a:r>
            <a:r>
              <a:rPr lang="en-AU" sz="1200" b="1" kern="1200" dirty="0">
                <a:solidFill>
                  <a:schemeClr val="tx1"/>
                </a:solidFill>
                <a:effectLst/>
                <a:latin typeface="+mn-lt"/>
                <a:ea typeface="+mn-ea"/>
                <a:cs typeface="+mn-cs"/>
              </a:rPr>
              <a:t>fairly, honestly, and consistently</a:t>
            </a:r>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This conduct could also be a breach of the Department's model litigant obligations to</a:t>
            </a:r>
            <a:r>
              <a:rPr lang="en-AU" sz="1200" b="1" kern="1200" dirty="0">
                <a:solidFill>
                  <a:schemeClr val="tx1"/>
                </a:solidFill>
                <a:effectLst/>
                <a:latin typeface="+mn-lt"/>
                <a:ea typeface="+mn-ea"/>
                <a:cs typeface="+mn-cs"/>
              </a:rPr>
              <a:t> deal with claims promptly </a:t>
            </a:r>
            <a:r>
              <a:rPr lang="en-AU" sz="1200" kern="1200" dirty="0">
                <a:solidFill>
                  <a:schemeClr val="tx1"/>
                </a:solidFill>
                <a:effectLst/>
                <a:latin typeface="+mn-lt"/>
                <a:ea typeface="+mn-ea"/>
                <a:cs typeface="+mn-cs"/>
              </a:rPr>
              <a:t>and </a:t>
            </a:r>
            <a:r>
              <a:rPr lang="en-AU" sz="1200" b="1" kern="1200" dirty="0">
                <a:solidFill>
                  <a:schemeClr val="tx1"/>
                </a:solidFill>
                <a:effectLst/>
                <a:latin typeface="+mn-lt"/>
                <a:ea typeface="+mn-ea"/>
                <a:cs typeface="+mn-cs"/>
              </a:rPr>
              <a:t>make an early assessment of a litigant's prospects of success</a:t>
            </a:r>
            <a:r>
              <a:rPr lang="en-AU" sz="1200" kern="1200" dirty="0">
                <a:solidFill>
                  <a:schemeClr val="tx1"/>
                </a:solidFill>
                <a:effectLst/>
                <a:latin typeface="+mn-lt"/>
                <a:ea typeface="+mn-ea"/>
                <a:cs typeface="+mn-cs"/>
              </a:rPr>
              <a:t>, to </a:t>
            </a:r>
            <a:r>
              <a:rPr lang="en-AU" sz="1200" b="1" kern="1200" dirty="0">
                <a:solidFill>
                  <a:schemeClr val="tx1"/>
                </a:solidFill>
                <a:effectLst/>
                <a:latin typeface="+mn-lt"/>
                <a:ea typeface="+mn-ea"/>
                <a:cs typeface="+mn-cs"/>
              </a:rPr>
              <a:t>pay legitimate claims without litigation</a:t>
            </a:r>
            <a:r>
              <a:rPr lang="en-AU" sz="1200" kern="1200" dirty="0">
                <a:solidFill>
                  <a:schemeClr val="tx1"/>
                </a:solidFill>
                <a:effectLst/>
                <a:latin typeface="+mn-lt"/>
                <a:ea typeface="+mn-ea"/>
                <a:cs typeface="+mn-cs"/>
              </a:rPr>
              <a:t>, and to </a:t>
            </a:r>
            <a:r>
              <a:rPr lang="en-AU" sz="1200" b="1" kern="1200" dirty="0">
                <a:solidFill>
                  <a:schemeClr val="tx1"/>
                </a:solidFill>
                <a:effectLst/>
                <a:latin typeface="+mn-lt"/>
                <a:ea typeface="+mn-ea"/>
                <a:cs typeface="+mn-cs"/>
              </a:rPr>
              <a:t>consider alternative dispute resolution options</a:t>
            </a:r>
            <a:r>
              <a:rPr lang="en-AU" sz="1200" kern="1200" dirty="0">
                <a:solidFill>
                  <a:schemeClr val="tx1"/>
                </a:solidFill>
                <a:effectLst/>
                <a:latin typeface="+mn-lt"/>
                <a:ea typeface="+mn-ea"/>
                <a:cs typeface="+mn-cs"/>
              </a:rPr>
              <a:t>.  </a:t>
            </a:r>
          </a:p>
          <a:p>
            <a:endParaRPr lang="en-AU" sz="1800" b="1" dirty="0">
              <a:effectLst/>
              <a:latin typeface="Segoe UI" panose="020B0502040204020203" pitchFamily="34" charset="0"/>
              <a:ea typeface="Segoe UI" panose="020B0502040204020203"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A73BD39-F619-48EB-8955-B1C157CB8D29}" type="slidenum">
              <a:rPr lang="en-AU" smtClean="0"/>
              <a:t>14</a:t>
            </a:fld>
            <a:endParaRPr lang="en-AU"/>
          </a:p>
        </p:txBody>
      </p:sp>
    </p:spTree>
    <p:extLst>
      <p:ext uri="{BB962C8B-B14F-4D97-AF65-F5344CB8AC3E}">
        <p14:creationId xmlns:p14="http://schemas.microsoft.com/office/powerpoint/2010/main" val="356248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dirty="0">
                <a:effectLst/>
                <a:latin typeface="Segoe UI" panose="020B0502040204020203" pitchFamily="34" charset="0"/>
                <a:ea typeface="Segoe UI" panose="020B0502040204020203" pitchFamily="34" charset="0"/>
                <a:cs typeface="Times New Roman" panose="02020603050405020304" pitchFamily="18" charset="0"/>
              </a:rPr>
              <a:t>Laura</a:t>
            </a:r>
            <a:endParaRPr lang="en-AU" sz="1800" b="0" dirty="0">
              <a:effectLst/>
              <a:latin typeface="Segoe UI" panose="020B0502040204020203" pitchFamily="34" charset="0"/>
              <a:ea typeface="Segoe UI" panose="020B0502040204020203" pitchFamily="34" charset="0"/>
              <a:cs typeface="Times New Roman" panose="02020603050405020304" pitchFamily="18" charset="0"/>
            </a:endParaRPr>
          </a:p>
          <a:p>
            <a:endParaRPr lang="en-AU" sz="1800" b="0" dirty="0">
              <a:effectLst/>
              <a:latin typeface="Segoe UI" panose="020B0502040204020203" pitchFamily="34" charset="0"/>
              <a:ea typeface="Segoe UI" panose="020B0502040204020203" pitchFamily="34" charset="0"/>
              <a:cs typeface="Times New Roman" panose="02020603050405020304" pitchFamily="18" charset="0"/>
            </a:endParaRPr>
          </a:p>
          <a:p>
            <a:r>
              <a:rPr lang="en-AU" sz="1200" kern="1200" dirty="0">
                <a:solidFill>
                  <a:schemeClr val="tx1"/>
                </a:solidFill>
                <a:effectLst/>
                <a:latin typeface="+mn-lt"/>
                <a:ea typeface="+mn-ea"/>
                <a:cs typeface="+mn-cs"/>
              </a:rPr>
              <a:t>Let's assume that after months of frustration with Shonky Solicitors’ delays and poor communication, Carl Coaster decides to represent himself in his claim against the Department of Roller Coaster Regulation. Carl has no legal training, limited resources, and is unfamiliar with court procedure.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Despite knowing that Carl is now self-represented and lacks legal resources, the Department proceeds to serve Carl with a massive, unfiltered document dump—thousands of pages of technical maintenance records, engineering reports, internal correspondence, and procedural manuals spanning over a decade.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documents are provided without an index, explanation, or clarification as to which materials are relevant to Carl’s claim. Many of the files are in non-searchable PDF format and include jargon-heavy or redacted content, making them difficult to interpret without expert knowledge.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When Carl requests clarification or assistance to identify which documents relate to the safety issue at the heart of his claim, the Department refuses, stating that they have complied with their disclosure obligations and that it is Carl’s responsibility to review the material.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Department, as a public body and model litigant, has a positive duty </a:t>
            </a:r>
            <a:r>
              <a:rPr lang="en-AU" sz="1200" b="1" kern="1200" dirty="0">
                <a:solidFill>
                  <a:schemeClr val="tx1"/>
                </a:solidFill>
                <a:effectLst/>
                <a:latin typeface="+mn-lt"/>
                <a:ea typeface="+mn-ea"/>
                <a:cs typeface="+mn-cs"/>
              </a:rPr>
              <a:t>not to take advantage of claimants who lack resources</a:t>
            </a:r>
            <a:r>
              <a:rPr lang="en-AU" sz="1200" kern="1200" dirty="0">
                <a:solidFill>
                  <a:schemeClr val="tx1"/>
                </a:solidFill>
                <a:effectLst/>
                <a:latin typeface="+mn-lt"/>
                <a:ea typeface="+mn-ea"/>
                <a:cs typeface="+mn-cs"/>
              </a:rPr>
              <a:t>—especially self-represented litigants. This includes avoiding tactics that are oppressive or unfair, particularly when used against a layperson.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However, this does not mean that the Model Litigant guidelines require government lawyers to give up when challenged, concede or prevent the government from acting firmly and properly to protect its interests. The guidelines do not prevent the government from seeking costs, moving to strike out claims, relying on claims of legal professional privilege or requiring litigants to comply with procedural requirements. </a:t>
            </a:r>
          </a:p>
          <a:p>
            <a:r>
              <a:rPr lang="en-AU" sz="1200" kern="1200" dirty="0">
                <a:solidFill>
                  <a:schemeClr val="tx1"/>
                </a:solidFill>
                <a:effectLst/>
                <a:latin typeface="+mn-lt"/>
                <a:ea typeface="+mn-ea"/>
                <a:cs typeface="+mn-cs"/>
              </a:rPr>
              <a:t> </a:t>
            </a:r>
          </a:p>
          <a:p>
            <a:r>
              <a:rPr lang="en-AU" sz="1200" b="1" i="1" kern="1200" dirty="0">
                <a:solidFill>
                  <a:schemeClr val="tx1"/>
                </a:solidFill>
                <a:effectLst/>
                <a:latin typeface="+mn-lt"/>
                <a:ea typeface="+mn-ea"/>
                <a:cs typeface="+mn-cs"/>
              </a:rPr>
              <a:t>Dealing with self-represented litigants</a:t>
            </a: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Guidelines should be front of mind when dealing with a self-represented litigant or a party who is disadvantaged (perhaps due to a lack of resources). We should be respectful, supportive and informative so as to avoid or mitigate a self-represented party’s confusion or anxiety. However, it is of course important to maintain boundaries and make it clear to the self-represented party the extent to which you can help or advise them.</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Some tips when dealing with self-represented litigants:</a:t>
            </a:r>
          </a:p>
          <a:p>
            <a:pPr lvl="0"/>
            <a:r>
              <a:rPr lang="en-AU" sz="1200" kern="1200" dirty="0">
                <a:solidFill>
                  <a:schemeClr val="tx1"/>
                </a:solidFill>
                <a:effectLst/>
                <a:latin typeface="+mn-lt"/>
                <a:ea typeface="+mn-ea"/>
                <a:cs typeface="+mn-cs"/>
              </a:rPr>
              <a:t>Confirm that you are not their lawyer and can’t give them legal advice:</a:t>
            </a:r>
          </a:p>
          <a:p>
            <a:pPr lvl="0"/>
            <a:r>
              <a:rPr lang="en-AU" sz="1200" kern="1200" dirty="0">
                <a:solidFill>
                  <a:schemeClr val="tx1"/>
                </a:solidFill>
                <a:effectLst/>
                <a:latin typeface="+mn-lt"/>
                <a:ea typeface="+mn-ea"/>
                <a:cs typeface="+mn-cs"/>
              </a:rPr>
              <a:t>Make it clear that you act for your client and will act in their best interests;</a:t>
            </a:r>
          </a:p>
          <a:p>
            <a:pPr lvl="0"/>
            <a:r>
              <a:rPr lang="en-AU" sz="1200" kern="1200" dirty="0">
                <a:solidFill>
                  <a:schemeClr val="tx1"/>
                </a:solidFill>
                <a:effectLst/>
                <a:latin typeface="+mn-lt"/>
                <a:ea typeface="+mn-ea"/>
                <a:cs typeface="+mn-cs"/>
              </a:rPr>
              <a:t>Make it clear that any communications with you are not confidential and may be communicated to your client and to the court; and</a:t>
            </a:r>
          </a:p>
          <a:p>
            <a:pPr lvl="0"/>
            <a:r>
              <a:rPr lang="en-AU" sz="1200" kern="1200" dirty="0">
                <a:solidFill>
                  <a:schemeClr val="tx1"/>
                </a:solidFill>
                <a:effectLst/>
                <a:latin typeface="+mn-lt"/>
                <a:ea typeface="+mn-ea"/>
                <a:cs typeface="+mn-cs"/>
              </a:rPr>
              <a:t>Suggest that they seek independent legal advice, as soon as possible.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It's also often appropriate to put your communications to a self-represented litigant in writing so that they can refer back to what you have said.  This also helps to protect yourself in case they claim that ‘government lawyer told me X’.</a:t>
            </a:r>
          </a:p>
          <a:p>
            <a:endParaRPr lang="en-AU" sz="1800" b="1" dirty="0">
              <a:effectLst/>
              <a:latin typeface="Segoe UI" panose="020B0502040204020203" pitchFamily="34" charset="0"/>
              <a:ea typeface="Segoe UI" panose="020B0502040204020203"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A73BD39-F619-48EB-8955-B1C157CB8D29}" type="slidenum">
              <a:rPr lang="en-AU" smtClean="0"/>
              <a:t>15</a:t>
            </a:fld>
            <a:endParaRPr lang="en-AU"/>
          </a:p>
        </p:txBody>
      </p:sp>
    </p:spTree>
    <p:extLst>
      <p:ext uri="{BB962C8B-B14F-4D97-AF65-F5344CB8AC3E}">
        <p14:creationId xmlns:p14="http://schemas.microsoft.com/office/powerpoint/2010/main" val="2980627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83358-E98A-9E0C-C6AB-6B77B8FC0E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512036-C3C1-29C0-3246-1EEE664815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1CF56B-53F9-082A-99BA-42F3CC3A2038}"/>
              </a:ext>
            </a:extLst>
          </p:cNvPr>
          <p:cNvSpPr>
            <a:spLocks noGrp="1"/>
          </p:cNvSpPr>
          <p:nvPr>
            <p:ph type="body" idx="1"/>
          </p:nvPr>
        </p:nvSpPr>
        <p:spPr/>
        <p:txBody>
          <a:bodyPr/>
          <a:lstStyle/>
          <a:p>
            <a:r>
              <a:rPr lang="en-AU" sz="1800" b="1" dirty="0">
                <a:effectLst/>
                <a:latin typeface="Segoe UI" panose="020B0502040204020203" pitchFamily="34" charset="0"/>
                <a:ea typeface="Segoe UI" panose="020B0502040204020203" pitchFamily="34" charset="0"/>
                <a:cs typeface="Times New Roman" panose="02020603050405020304" pitchFamily="18" charset="0"/>
              </a:rPr>
              <a:t>Laura</a:t>
            </a:r>
            <a:endParaRPr lang="en-AU" sz="1800" b="0" dirty="0">
              <a:effectLst/>
              <a:latin typeface="Segoe UI" panose="020B0502040204020203" pitchFamily="34" charset="0"/>
              <a:ea typeface="Segoe UI" panose="020B0502040204020203" pitchFamily="34" charset="0"/>
              <a:cs typeface="Times New Roman" panose="02020603050405020304" pitchFamily="18" charset="0"/>
            </a:endParaRPr>
          </a:p>
          <a:p>
            <a:endParaRPr lang="en-AU" sz="1800" b="0" dirty="0">
              <a:effectLst/>
              <a:latin typeface="Segoe UI" panose="020B0502040204020203" pitchFamily="34" charset="0"/>
              <a:ea typeface="Segoe UI" panose="020B0502040204020203" pitchFamily="34" charset="0"/>
              <a:cs typeface="Times New Roman" panose="02020603050405020304" pitchFamily="18" charset="0"/>
            </a:endParaRPr>
          </a:p>
          <a:p>
            <a:r>
              <a:rPr lang="en-GB" sz="1200" kern="1200" dirty="0">
                <a:solidFill>
                  <a:schemeClr val="tx1"/>
                </a:solidFill>
                <a:effectLst/>
                <a:latin typeface="+mn-lt"/>
                <a:ea typeface="+mn-ea"/>
                <a:cs typeface="+mn-cs"/>
              </a:rPr>
              <a:t>Let's quickly refresh in terms of the key points</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model litigant guidelines apply to the State, its departments and agencies</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They apply before, during and after proceedings; and</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They apply to all forms of legal proceedings and not just civil litigation.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worth noting that there is significant overlap between these guidelines and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Court practice and procedure,</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Civil Procedure Act 2010, which we will come to discuss shortly; and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solicitor's ethical obligations</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example, </a:t>
            </a:r>
            <a:r>
              <a:rPr lang="en-AU" sz="1200" kern="1200" dirty="0">
                <a:solidFill>
                  <a:schemeClr val="tx1"/>
                </a:solidFill>
                <a:effectLst/>
                <a:latin typeface="+mn-lt"/>
                <a:ea typeface="+mn-ea"/>
                <a:cs typeface="+mn-cs"/>
              </a:rPr>
              <a:t>if a lawyer misuses information that has been inadvertently disclosed to them this would be a breach of professional ethical rules and a breach of the model litigant guidelines.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That said, the model litigant guidelines do arguably go beyond the obligations imposed on private litigants, especially:</a:t>
            </a:r>
          </a:p>
          <a:p>
            <a:r>
              <a:rPr lang="en-AU" sz="1200" kern="1200" dirty="0">
                <a:solidFill>
                  <a:schemeClr val="tx1"/>
                </a:solidFill>
                <a:effectLst/>
                <a:latin typeface="+mn-lt"/>
                <a:ea typeface="+mn-ea"/>
                <a:cs typeface="+mn-cs"/>
              </a:rPr>
              <a:t>	- obligation to act consistently</a:t>
            </a:r>
          </a:p>
          <a:p>
            <a:r>
              <a:rPr lang="en-AU" sz="1200" kern="1200" dirty="0">
                <a:solidFill>
                  <a:schemeClr val="tx1"/>
                </a:solidFill>
                <a:effectLst/>
                <a:latin typeface="+mn-lt"/>
                <a:ea typeface="+mn-ea"/>
                <a:cs typeface="+mn-cs"/>
              </a:rPr>
              <a:t>	- not to rely on technical arguments</a:t>
            </a:r>
          </a:p>
          <a:p>
            <a:r>
              <a:rPr lang="en-AU" sz="1200" kern="1200" dirty="0">
                <a:solidFill>
                  <a:schemeClr val="tx1"/>
                </a:solidFill>
                <a:effectLst/>
                <a:latin typeface="+mn-lt"/>
                <a:ea typeface="+mn-ea"/>
                <a:cs typeface="+mn-cs"/>
              </a:rPr>
              <a:t>	- not to take advantage of impecunious claimant</a:t>
            </a:r>
          </a:p>
          <a:p>
            <a:r>
              <a:rPr lang="en-AU" sz="1200" kern="1200" dirty="0">
                <a:solidFill>
                  <a:schemeClr val="tx1"/>
                </a:solidFill>
                <a:effectLst/>
                <a:latin typeface="+mn-lt"/>
                <a:ea typeface="+mn-ea"/>
                <a:cs typeface="+mn-cs"/>
              </a:rPr>
              <a:t>	- to consider apologising</a:t>
            </a:r>
          </a:p>
          <a:p>
            <a:endParaRPr lang="en-AU"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F067373-74B5-5310-24CC-64A3DDA3BA91}"/>
              </a:ext>
            </a:extLst>
          </p:cNvPr>
          <p:cNvSpPr>
            <a:spLocks noGrp="1"/>
          </p:cNvSpPr>
          <p:nvPr>
            <p:ph type="sldNum" sz="quarter" idx="10"/>
          </p:nvPr>
        </p:nvSpPr>
        <p:spPr/>
        <p:txBody>
          <a:bodyPr/>
          <a:lstStyle/>
          <a:p>
            <a:fld id="{9A73BD39-F619-48EB-8955-B1C157CB8D29}" type="slidenum">
              <a:rPr lang="en-AU" smtClean="0"/>
              <a:t>16</a:t>
            </a:fld>
            <a:endParaRPr lang="en-AU"/>
          </a:p>
        </p:txBody>
      </p:sp>
    </p:spTree>
    <p:extLst>
      <p:ext uri="{BB962C8B-B14F-4D97-AF65-F5344CB8AC3E}">
        <p14:creationId xmlns:p14="http://schemas.microsoft.com/office/powerpoint/2010/main" val="3889437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AED72-0530-0536-839A-ED7996791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504D2-A6BF-B0E4-3436-F789D4688D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61E23E-BB09-0561-BAF9-1B86C1EE2E9C}"/>
              </a:ext>
            </a:extLst>
          </p:cNvPr>
          <p:cNvSpPr>
            <a:spLocks noGrp="1"/>
          </p:cNvSpPr>
          <p:nvPr>
            <p:ph type="body" idx="1"/>
          </p:nvPr>
        </p:nvSpPr>
        <p:spPr/>
        <p:txBody>
          <a:bodyPr/>
          <a:lstStyle/>
          <a:p>
            <a:r>
              <a:rPr lang="en-AU" sz="1800" b="1" dirty="0"/>
              <a:t>Eleni </a:t>
            </a:r>
            <a:endParaRPr lang="en-AU" sz="1800" b="0" dirty="0"/>
          </a:p>
          <a:p>
            <a:endParaRPr lang="en-AU" sz="1800" b="0" dirty="0"/>
          </a:p>
          <a:p>
            <a:r>
              <a:rPr lang="en-AU" sz="1200" kern="1200" dirty="0">
                <a:solidFill>
                  <a:schemeClr val="tx1"/>
                </a:solidFill>
                <a:effectLst/>
                <a:latin typeface="+mn-lt"/>
                <a:ea typeface="+mn-ea"/>
                <a:cs typeface="+mn-cs"/>
              </a:rPr>
              <a:t>In Victoria, the conduct of civil litigants is regulated by the </a:t>
            </a:r>
            <a:r>
              <a:rPr lang="en-AU" sz="1200" i="1" kern="1200" dirty="0">
                <a:solidFill>
                  <a:schemeClr val="tx1"/>
                </a:solidFill>
                <a:effectLst/>
                <a:latin typeface="+mn-lt"/>
                <a:ea typeface="+mn-ea"/>
                <a:cs typeface="+mn-cs"/>
              </a:rPr>
              <a:t>Civil Procedure Act 2010 </a:t>
            </a:r>
            <a:r>
              <a:rPr lang="en-AU" sz="1200" kern="1200" dirty="0">
                <a:solidFill>
                  <a:schemeClr val="tx1"/>
                </a:solidFill>
                <a:effectLst/>
                <a:latin typeface="+mn-lt"/>
                <a:ea typeface="+mn-ea"/>
                <a:cs typeface="+mn-cs"/>
              </a:rPr>
              <a:t>(Vic).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Specifically, under section 10 of the CPA, a party to a proceeding is subject to a set of overarching obligations, those obligations of which are contained within Part 2.3 of the Act.</a:t>
            </a: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i="1" kern="1200" dirty="0">
                <a:solidFill>
                  <a:schemeClr val="tx1"/>
                </a:solidFill>
                <a:effectLst/>
                <a:latin typeface="+mn-lt"/>
                <a:ea typeface="+mn-ea"/>
                <a:cs typeface="+mn-cs"/>
              </a:rPr>
              <a:t>Why is the behaviour of litigants involved in civil litigation in Victorian Courts regulated?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reason why this occurs is articulated by the Overarching Purpose of the Act, which is to assist with </a:t>
            </a:r>
            <a:r>
              <a:rPr lang="en-AU" sz="1200" i="1" kern="1200" dirty="0">
                <a:solidFill>
                  <a:schemeClr val="tx1"/>
                </a:solidFill>
                <a:effectLst/>
                <a:latin typeface="+mn-lt"/>
                <a:ea typeface="+mn-ea"/>
                <a:cs typeface="+mn-cs"/>
              </a:rPr>
              <a:t>the just, timely, efficient and cost-effective resolution </a:t>
            </a:r>
            <a:r>
              <a:rPr lang="en-AU" sz="1200" kern="1200" dirty="0">
                <a:solidFill>
                  <a:schemeClr val="tx1"/>
                </a:solidFill>
                <a:effectLst/>
                <a:latin typeface="+mn-lt"/>
                <a:ea typeface="+mn-ea"/>
                <a:cs typeface="+mn-cs"/>
              </a:rPr>
              <a:t>of the real issues in dispute in a civil proceeding.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Attorney‑General’s second reading speech to the CPA, highlighted the court’s role in encouraging lawyers to work towards resolving disputes, rather than “</a:t>
            </a:r>
            <a:r>
              <a:rPr lang="en-AU" sz="1200" i="1" kern="1200" dirty="0">
                <a:solidFill>
                  <a:schemeClr val="tx1"/>
                </a:solidFill>
                <a:effectLst/>
                <a:latin typeface="+mn-lt"/>
                <a:ea typeface="+mn-ea"/>
                <a:cs typeface="+mn-cs"/>
              </a:rPr>
              <a:t>attempting to win at all costs</a:t>
            </a:r>
            <a:r>
              <a:rPr lang="en-AU" sz="1200" kern="1200" dirty="0">
                <a:solidFill>
                  <a:schemeClr val="tx1"/>
                </a:solidFill>
                <a:effectLst/>
                <a:latin typeface="+mn-lt"/>
                <a:ea typeface="+mn-ea"/>
                <a:cs typeface="+mn-cs"/>
              </a:rPr>
              <a:t>“.</a:t>
            </a:r>
          </a:p>
          <a:p>
            <a:r>
              <a:rPr lang="en-AU" sz="1200" kern="1200" dirty="0">
                <a:solidFill>
                  <a:schemeClr val="tx1"/>
                </a:solidFill>
                <a:effectLst/>
                <a:latin typeface="+mn-lt"/>
                <a:ea typeface="+mn-ea"/>
                <a:cs typeface="+mn-cs"/>
              </a:rPr>
              <a:t> </a:t>
            </a:r>
          </a:p>
          <a:p>
            <a:r>
              <a:rPr lang="en-AU" sz="1200" b="1" i="1" kern="1200" dirty="0">
                <a:solidFill>
                  <a:schemeClr val="tx1"/>
                </a:solidFill>
                <a:effectLst/>
                <a:latin typeface="+mn-lt"/>
                <a:ea typeface="+mn-ea"/>
                <a:cs typeface="+mn-cs"/>
              </a:rPr>
              <a:t>How is the behaviour regulated by the Civil Procedure Act? </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By imposing a paramount duty to the Court on each person to whom the Overarching Obligations apply. This involves furthering the administration of justice in relation to any civil proceeding in which that person is involved. </a:t>
            </a:r>
          </a:p>
          <a:p>
            <a:pPr lvl="0"/>
            <a:r>
              <a:rPr lang="en-AU" sz="1200" kern="1200" dirty="0">
                <a:solidFill>
                  <a:schemeClr val="tx1"/>
                </a:solidFill>
                <a:effectLst/>
                <a:latin typeface="+mn-lt"/>
                <a:ea typeface="+mn-ea"/>
                <a:cs typeface="+mn-cs"/>
              </a:rPr>
              <a:t>By imposing a set of “Overarching Obligations” on all parties to a proceeding.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There is overlap between model litigant guidelines and the Civil Procedure Act. In so far as by the operation of the overarching obligations, all litigants are </a:t>
            </a:r>
            <a:r>
              <a:rPr lang="en-AU" sz="1200" u="sng" kern="1200" dirty="0">
                <a:solidFill>
                  <a:schemeClr val="tx1"/>
                </a:solidFill>
                <a:effectLst/>
                <a:latin typeface="+mn-lt"/>
                <a:ea typeface="+mn-ea"/>
                <a:cs typeface="+mn-cs"/>
              </a:rPr>
              <a:t>broadly speaking</a:t>
            </a:r>
            <a:r>
              <a:rPr lang="en-AU" sz="1200" kern="1200" dirty="0">
                <a:solidFill>
                  <a:schemeClr val="tx1"/>
                </a:solidFill>
                <a:effectLst/>
                <a:latin typeface="+mn-lt"/>
                <a:ea typeface="+mn-ea"/>
                <a:cs typeface="+mn-cs"/>
              </a:rPr>
              <a:t>, under the similar obligations as a model litigant.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Let's move on to the first aspect, being the paramount duty to the Court</a:t>
            </a:r>
          </a:p>
          <a:p>
            <a:endParaRPr lang="en-AU" sz="1800" b="1" dirty="0"/>
          </a:p>
          <a:p>
            <a:endParaRPr lang="en-AU" sz="1800" b="1" dirty="0">
              <a:effectLst/>
              <a:latin typeface="Segoe UI" panose="020B0502040204020203" pitchFamily="34" charset="0"/>
              <a:ea typeface="Segoe UI" panose="020B0502040204020203"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B8A2945-6510-2CC8-6F74-64D81F0DA82C}"/>
              </a:ext>
            </a:extLst>
          </p:cNvPr>
          <p:cNvSpPr>
            <a:spLocks noGrp="1"/>
          </p:cNvSpPr>
          <p:nvPr>
            <p:ph type="sldNum" sz="quarter" idx="10"/>
          </p:nvPr>
        </p:nvSpPr>
        <p:spPr/>
        <p:txBody>
          <a:bodyPr/>
          <a:lstStyle/>
          <a:p>
            <a:fld id="{9A73BD39-F619-48EB-8955-B1C157CB8D29}" type="slidenum">
              <a:rPr lang="en-AU" smtClean="0"/>
              <a:t>17</a:t>
            </a:fld>
            <a:endParaRPr lang="en-AU"/>
          </a:p>
        </p:txBody>
      </p:sp>
    </p:spTree>
    <p:extLst>
      <p:ext uri="{BB962C8B-B14F-4D97-AF65-F5344CB8AC3E}">
        <p14:creationId xmlns:p14="http://schemas.microsoft.com/office/powerpoint/2010/main" val="2018440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dirty="0">
                <a:effectLst/>
                <a:latin typeface="Segoe UI" panose="020B0502040204020203" pitchFamily="34" charset="0"/>
                <a:ea typeface="Segoe UI" panose="020B0502040204020203" pitchFamily="34" charset="0"/>
                <a:cs typeface="Times New Roman" panose="02020603050405020304" pitchFamily="18" charset="0"/>
              </a:rPr>
              <a:t>Eleni </a:t>
            </a:r>
          </a:p>
          <a:p>
            <a:endParaRPr lang="en-AU" sz="1800" b="1" dirty="0">
              <a:effectLst/>
              <a:latin typeface="Segoe UI" panose="020B0502040204020203" pitchFamily="34" charset="0"/>
              <a:ea typeface="Segoe UI" panose="020B0502040204020203" pitchFamily="34" charset="0"/>
              <a:cs typeface="Times New Roman" panose="02020603050405020304" pitchFamily="18" charset="0"/>
            </a:endParaRPr>
          </a:p>
          <a:p>
            <a:r>
              <a:rPr lang="en-AU" sz="1200" kern="1200" dirty="0">
                <a:solidFill>
                  <a:schemeClr val="tx1"/>
                </a:solidFill>
                <a:effectLst/>
                <a:latin typeface="+mn-lt"/>
                <a:ea typeface="+mn-ea"/>
                <a:cs typeface="+mn-cs"/>
              </a:rPr>
              <a:t>Starting with the paramount duty. The paramount duty is set out in s 16 of the CPA as follows: </a:t>
            </a:r>
          </a:p>
          <a:p>
            <a:r>
              <a:rPr lang="en-AU" sz="1200"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Each person to whom the overarching obligations apply has a paramount duty to the court to further the administration of justice in relation to any civil proceeding in which that person is involved, including, but not limited to -</a:t>
            </a: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(a)	Any interlocutory application or interlocutory proceeding; </a:t>
            </a: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(b)	Any appeal from an order or a judgement in a civil proceeding; </a:t>
            </a: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(c)	Any appropriate dispute resolution undertaken in relation to a civil proceeding</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This paramount duty means little without being informed by the 10 specific overarching obligations that we will now discuss.</a:t>
            </a:r>
          </a:p>
        </p:txBody>
      </p:sp>
      <p:sp>
        <p:nvSpPr>
          <p:cNvPr id="4" name="Slide Number Placeholder 3"/>
          <p:cNvSpPr>
            <a:spLocks noGrp="1"/>
          </p:cNvSpPr>
          <p:nvPr>
            <p:ph type="sldNum" sz="quarter" idx="10"/>
          </p:nvPr>
        </p:nvSpPr>
        <p:spPr/>
        <p:txBody>
          <a:bodyPr/>
          <a:lstStyle/>
          <a:p>
            <a:fld id="{9A73BD39-F619-48EB-8955-B1C157CB8D29}" type="slidenum">
              <a:rPr lang="en-AU" smtClean="0"/>
              <a:t>18</a:t>
            </a:fld>
            <a:endParaRPr lang="en-AU"/>
          </a:p>
        </p:txBody>
      </p:sp>
    </p:spTree>
    <p:extLst>
      <p:ext uri="{BB962C8B-B14F-4D97-AF65-F5344CB8AC3E}">
        <p14:creationId xmlns:p14="http://schemas.microsoft.com/office/powerpoint/2010/main" val="4098728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dirty="0">
                <a:effectLst/>
                <a:latin typeface="Segoe UI" panose="020B0502040204020203" pitchFamily="34" charset="0"/>
                <a:ea typeface="Segoe UI" panose="020B0502040204020203" pitchFamily="34" charset="0"/>
                <a:cs typeface="Times New Roman" panose="02020603050405020304" pitchFamily="18" charset="0"/>
              </a:rPr>
              <a:t>Eleni</a:t>
            </a:r>
            <a:endParaRPr lang="en-AU" sz="1800" b="0" dirty="0">
              <a:effectLst/>
              <a:latin typeface="Segoe UI" panose="020B0502040204020203" pitchFamily="34" charset="0"/>
              <a:ea typeface="Segoe UI" panose="020B0502040204020203" pitchFamily="34" charset="0"/>
              <a:cs typeface="Times New Roman" panose="02020603050405020304" pitchFamily="18" charset="0"/>
            </a:endParaRPr>
          </a:p>
          <a:p>
            <a:endParaRPr lang="en-AU" sz="1800" b="0" dirty="0">
              <a:effectLst/>
              <a:latin typeface="Segoe UI" panose="020B0502040204020203" pitchFamily="34" charset="0"/>
              <a:ea typeface="Segoe UI" panose="020B0502040204020203" pitchFamily="34" charset="0"/>
              <a:cs typeface="Times New Roman" panose="02020603050405020304" pitchFamily="18" charset="0"/>
            </a:endParaRPr>
          </a:p>
          <a:p>
            <a:r>
              <a:rPr lang="en-AU" sz="1200" b="1" i="1" kern="1200" dirty="0">
                <a:solidFill>
                  <a:schemeClr val="tx1"/>
                </a:solidFill>
                <a:effectLst/>
                <a:latin typeface="+mn-lt"/>
                <a:ea typeface="+mn-ea"/>
                <a:cs typeface="+mn-cs"/>
              </a:rPr>
              <a:t>Overarching Obligations</a:t>
            </a:r>
            <a:r>
              <a:rPr lang="en-AU" sz="1200"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overarching obligations are contained within Part 2.3 of the CPA. It is important to note that </a:t>
            </a:r>
            <a:r>
              <a:rPr lang="en-AU" sz="1200" i="1" kern="1200" dirty="0">
                <a:solidFill>
                  <a:schemeClr val="tx1"/>
                </a:solidFill>
                <a:effectLst/>
                <a:latin typeface="+mn-lt"/>
                <a:ea typeface="+mn-ea"/>
                <a:cs typeface="+mn-cs"/>
              </a:rPr>
              <a:t>"subject to the paramount duty, the overarching obligations prevail over any legal obligation, contractual obligation or other obligation which a person to whom the overarching obligations apply may have, to the extent that the obligations are inconsistent." </a:t>
            </a:r>
            <a:r>
              <a:rPr lang="en-AU" sz="1200" kern="1200" dirty="0">
                <a:solidFill>
                  <a:schemeClr val="tx1"/>
                </a:solidFill>
                <a:effectLst/>
                <a:latin typeface="+mn-lt"/>
                <a:ea typeface="+mn-ea"/>
                <a:cs typeface="+mn-cs"/>
              </a:rPr>
              <a:t>(s 12)</a:t>
            </a:r>
          </a:p>
          <a:p>
            <a:r>
              <a:rPr lang="en-AU" sz="1200"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party to a civil proceeding must:</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Act honestly at all times in relation to a civil proceeding (s 17)</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A breach of this obligation in section 17 will occur if someone acts knowing or believing what they say is false. This obligation is ongoing throughout a proceeding.</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Not make any claim or make a response to any claim in a civil proceeding that is frivolous, vexatious, an abuse of process, or does not, on the factual material available at the time of the claim, have a proper basis (s 18);</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Section 18 requires that a claim or response to a claim has a proper basis which is assessed on the factual and legal material available to the person making the claim or response.</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This obligation can be discharged at the time of making the claim/responding to the claim, and for the State this means filing a proper basis certificate The term </a:t>
            </a:r>
            <a:r>
              <a:rPr lang="en-AU" sz="1200" i="1" kern="1200" dirty="0">
                <a:solidFill>
                  <a:schemeClr val="tx1"/>
                </a:solidFill>
                <a:effectLst/>
                <a:latin typeface="+mn-lt"/>
                <a:ea typeface="+mn-ea"/>
                <a:cs typeface="+mn-cs"/>
              </a:rPr>
              <a:t>claim </a:t>
            </a:r>
            <a:r>
              <a:rPr lang="en-AU" sz="1200" kern="1200" dirty="0">
                <a:solidFill>
                  <a:schemeClr val="tx1"/>
                </a:solidFill>
                <a:effectLst/>
                <a:latin typeface="+mn-lt"/>
                <a:ea typeface="+mn-ea"/>
                <a:cs typeface="+mn-cs"/>
              </a:rPr>
              <a:t>includes an interlocutory application.</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Not take any step in connection with any claim in a civil proceeding unless it is reasonably believed that the step is necessary to facilitate the resolution or determination of the proceeding (s 19).</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The purpose of section 19 has been said to avoid undue delay and expense.</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For example, filing lengthy subpoenas that appeared unsustainable at first instance, without any attempts to engage in discussions, can amount to breach of section 19. This occurred in a case where, after objections were filed in response to the lengthy subpoenas, the subpoenas were eventually withdrawn after long delays.</a:t>
            </a:r>
            <a:r>
              <a:rPr lang="en-AU" sz="1200" kern="1200" baseline="300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rPr>
              <a:t>Cooperate with the parties to a civil proceeding and the court in connection with the conduct of that proceeding (s 20)</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Section 20 applies both to interlocutory and substantive proceedings and requires cooperation in a meaningful way.</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The court must look at the entirety of a party's conduct when assessing if there is breach.</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Unduly technical and costly disputes about non-essential issues should be avoided.</a:t>
            </a: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rPr>
              <a:t>Not engage in conduct which is misleading or deceptive, or likely to mislead or deceive (s 21)</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Section 21 adopts the wording of s 18 of the </a:t>
            </a:r>
            <a:r>
              <a:rPr lang="en-AU" sz="1200" i="1" kern="1200" dirty="0">
                <a:solidFill>
                  <a:schemeClr val="tx1"/>
                </a:solidFill>
                <a:effectLst/>
                <a:latin typeface="+mn-lt"/>
                <a:ea typeface="+mn-ea"/>
                <a:cs typeface="+mn-cs"/>
              </a:rPr>
              <a:t>Australian Consumer Law. </a:t>
            </a:r>
            <a:r>
              <a:rPr lang="en-AU" sz="1200" kern="1200" dirty="0">
                <a:solidFill>
                  <a:schemeClr val="tx1"/>
                </a:solidFill>
                <a:effectLst/>
                <a:latin typeface="+mn-lt"/>
                <a:ea typeface="+mn-ea"/>
                <a:cs typeface="+mn-cs"/>
              </a:rPr>
              <a:t>However, it does not create a cause of action but rather it establishes a norm of conduct in a civil proceeding. It focuses on the conduct of a person subject to the overarching obligation and is concerned with whether that conduct misled or was likely to mislead the court or a party in a civil proceeding. This section does not focus on the intention or recklessness of the individual but, rather, it is tested objectively, whether the conduct induces or is capable of inducing error.</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Use reasonable endeavours to resolve a dispute by agreement between the persons in dispute including appropriate dispute resolution, unless it is not in the interests of justice to do so, or the dispute is of such a nature that only judicial determination is appropriate (s 22)</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Whilst the State needs to be reasonable, the State can reject proposals made by a self-represented plaintiff without contravening section 22, in circumstances where the plaintiff is uncompromising and demanding.</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If a dispute cannot be resolved wholly by agreement, use reasonable endeavours to resolve by agreement any issues in dispute which can be resolved in that way, and narrow the scope of the remaining issues in dispute, unless it is not in the interests of justice to do so, or the dispute is of such a nature that only judicial determination is appropriate (s 23);</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For example, a belated attempt to narrow the issues in dispute may still lead to indemnity costs orders if a party hasn't been acting in the spirit of s 23.</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Use reasonable endeavours to ensure that legal costs and other costs incurred in connection with the civil proceeding are reasonable and proportionate to the complexity or importance of the issues in dispute, and the amount in dispute (s 24);</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Courts will adopt a flexible test when applying section 24 by weighing the legal costs expended against the complexity and importance of the issues and amount in dispute. Section 24 imposes a continuing obligation and requires that lawyers regularly examine whether costs are proportionate.</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Use reasonable endeavours in connection with the civil proceeding to act promptly and minimise delay, for the purpose of ensuring the prompt conduct of a civil proceeding (s 25)</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The following factors will be considered when determining whether section 25 has been breached:</a:t>
            </a:r>
          </a:p>
          <a:p>
            <a:pPr lvl="0"/>
            <a:r>
              <a:rPr lang="en-AU" sz="1200" kern="1200" dirty="0">
                <a:solidFill>
                  <a:schemeClr val="tx1"/>
                </a:solidFill>
                <a:effectLst/>
                <a:latin typeface="+mn-lt"/>
                <a:ea typeface="+mn-ea"/>
                <a:cs typeface="+mn-cs"/>
              </a:rPr>
              <a:t>the length of delay;</a:t>
            </a:r>
          </a:p>
          <a:p>
            <a:pPr lvl="0"/>
            <a:r>
              <a:rPr lang="en-AU" sz="1200" kern="1200" dirty="0">
                <a:solidFill>
                  <a:schemeClr val="tx1"/>
                </a:solidFill>
                <a:effectLst/>
                <a:latin typeface="+mn-lt"/>
                <a:ea typeface="+mn-ea"/>
                <a:cs typeface="+mn-cs"/>
              </a:rPr>
              <a:t>any explanation offered for the delay;</a:t>
            </a:r>
          </a:p>
          <a:p>
            <a:pPr lvl="0"/>
            <a:r>
              <a:rPr lang="en-AU" sz="1200" kern="1200" dirty="0">
                <a:solidFill>
                  <a:schemeClr val="tx1"/>
                </a:solidFill>
                <a:effectLst/>
                <a:latin typeface="+mn-lt"/>
                <a:ea typeface="+mn-ea"/>
                <a:cs typeface="+mn-cs"/>
              </a:rPr>
              <a:t>any steps taken during the period of delay to progress the matter; and</a:t>
            </a:r>
          </a:p>
          <a:p>
            <a:pPr lvl="0"/>
            <a:r>
              <a:rPr lang="en-AU" sz="1200" kern="1200" dirty="0">
                <a:solidFill>
                  <a:schemeClr val="tx1"/>
                </a:solidFill>
                <a:effectLst/>
                <a:latin typeface="+mn-lt"/>
                <a:ea typeface="+mn-ea"/>
                <a:cs typeface="+mn-cs"/>
              </a:rPr>
              <a:t>whether such steps were timely and reasonable.</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Disclose to each party, at the earliest reasonable time after becoming aware of the existence of the document or such other time as a court may direct, the existence of all documents that are, or have been, in that person's possession, custody or control of which the person is aware and which they consider, or ought reasonably to consider, are critical to the resolution of the dispute (s 26).  This does not extend to documents that are protected from disclosure on the grounds of privilege or under any Act or other law.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In section 26 the concept of "critical documents" is intended to capture a group of documents considerably narrower than those required to be discovered under ordinary discovery obligations. Often these critical documents, if you have located them, will be referenced in the State's defence and will be provided to the Plaintiff upon request.</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This section, probably much more so than the other sections of the CPA, comes up fairly often in the work we do. </a:t>
            </a:r>
            <a:r>
              <a:rPr lang="en-GB" sz="1200" kern="1200" dirty="0">
                <a:solidFill>
                  <a:schemeClr val="tx1"/>
                </a:solidFill>
                <a:effectLst/>
                <a:latin typeface="+mn-lt"/>
                <a:ea typeface="+mn-ea"/>
                <a:cs typeface="+mn-cs"/>
              </a:rPr>
              <a:t>There are occasions in early stages of proceedings where the plaintiff will request critical documents from the State pursuant to section 26 of the CPA, and we will consider and assess those requests. Or, the state may hand over critical documents to try and push the matter towards an early resolution.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b="1" i="1" kern="1200" dirty="0">
                <a:solidFill>
                  <a:schemeClr val="tx1"/>
                </a:solidFill>
                <a:effectLst/>
                <a:latin typeface="+mn-lt"/>
                <a:ea typeface="+mn-ea"/>
                <a:cs typeface="+mn-cs"/>
              </a:rPr>
              <a:t>Comparison between the model litigant guidelines and the CPA</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Some of the CPA obligations are analogous to model litigant obligations, though there are a number of obligations in the guidelines which are not reflected in the CPA obligations.  For example: </a:t>
            </a:r>
          </a:p>
          <a:p>
            <a:pPr lvl="0"/>
            <a:r>
              <a:rPr lang="en-AU" sz="1200" kern="1200" dirty="0">
                <a:solidFill>
                  <a:schemeClr val="tx1"/>
                </a:solidFill>
                <a:effectLst/>
                <a:latin typeface="+mn-lt"/>
                <a:ea typeface="+mn-ea"/>
                <a:cs typeface="+mn-cs"/>
              </a:rPr>
              <a:t>Act fairly.</a:t>
            </a:r>
          </a:p>
          <a:p>
            <a:pPr lvl="0"/>
            <a:r>
              <a:rPr lang="en-AU" sz="1200" kern="1200" dirty="0">
                <a:solidFill>
                  <a:schemeClr val="tx1"/>
                </a:solidFill>
                <a:effectLst/>
                <a:latin typeface="+mn-lt"/>
                <a:ea typeface="+mn-ea"/>
                <a:cs typeface="+mn-cs"/>
              </a:rPr>
              <a:t>Act consistently.</a:t>
            </a:r>
          </a:p>
          <a:p>
            <a:pPr lvl="0"/>
            <a:r>
              <a:rPr lang="en-AU" sz="1200" kern="1200" dirty="0">
                <a:solidFill>
                  <a:schemeClr val="tx1"/>
                </a:solidFill>
                <a:effectLst/>
                <a:latin typeface="+mn-lt"/>
                <a:ea typeface="+mn-ea"/>
                <a:cs typeface="+mn-cs"/>
              </a:rPr>
              <a:t>Make an early assessment.</a:t>
            </a:r>
          </a:p>
          <a:p>
            <a:pPr lvl="0"/>
            <a:r>
              <a:rPr lang="en-AU" sz="1200" kern="1200" dirty="0">
                <a:solidFill>
                  <a:schemeClr val="tx1"/>
                </a:solidFill>
                <a:effectLst/>
                <a:latin typeface="+mn-lt"/>
                <a:ea typeface="+mn-ea"/>
                <a:cs typeface="+mn-cs"/>
              </a:rPr>
              <a:t>Pay legitimate claims without litigation.</a:t>
            </a:r>
          </a:p>
          <a:p>
            <a:pPr lvl="0"/>
            <a:r>
              <a:rPr lang="en-AU" sz="1200" kern="1200" dirty="0">
                <a:solidFill>
                  <a:schemeClr val="tx1"/>
                </a:solidFill>
                <a:effectLst/>
                <a:latin typeface="+mn-lt"/>
                <a:ea typeface="+mn-ea"/>
                <a:cs typeface="+mn-cs"/>
              </a:rPr>
              <a:t>When participating in ADR or settlement negotiations, ensure that as far as practicable the representatives of the State or the agency:</a:t>
            </a:r>
          </a:p>
          <a:p>
            <a:pPr lvl="1"/>
            <a:r>
              <a:rPr lang="en-AU" sz="1200" kern="1200" dirty="0">
                <a:solidFill>
                  <a:schemeClr val="tx1"/>
                </a:solidFill>
                <a:effectLst/>
                <a:latin typeface="+mn-lt"/>
                <a:ea typeface="+mn-ea"/>
                <a:cs typeface="+mn-cs"/>
              </a:rPr>
              <a:t>have authority to settle the matter so as to facilitate appropriate and timely resolution; and</a:t>
            </a:r>
          </a:p>
          <a:p>
            <a:pPr lvl="1"/>
            <a:r>
              <a:rPr lang="en-AU" sz="1200" kern="1200" dirty="0">
                <a:solidFill>
                  <a:schemeClr val="tx1"/>
                </a:solidFill>
                <a:effectLst/>
                <a:latin typeface="+mn-lt"/>
                <a:ea typeface="+mn-ea"/>
                <a:cs typeface="+mn-cs"/>
              </a:rPr>
              <a:t>participate fully and effectively.</a:t>
            </a:r>
          </a:p>
          <a:p>
            <a:pPr lvl="0"/>
            <a:r>
              <a:rPr lang="en-AU" sz="1200" kern="1200" dirty="0">
                <a:solidFill>
                  <a:schemeClr val="tx1"/>
                </a:solidFill>
                <a:effectLst/>
                <a:latin typeface="+mn-lt"/>
                <a:ea typeface="+mn-ea"/>
                <a:cs typeface="+mn-cs"/>
              </a:rPr>
              <a:t>Do not rely on technical arguments unless the State's or the agency's interests would be prejudiced by the failure to comply with a particular requirement.</a:t>
            </a:r>
          </a:p>
          <a:p>
            <a:pPr lvl="0"/>
            <a:r>
              <a:rPr lang="en-AU" sz="1200" kern="1200" dirty="0">
                <a:solidFill>
                  <a:schemeClr val="tx1"/>
                </a:solidFill>
                <a:effectLst/>
                <a:latin typeface="+mn-lt"/>
                <a:ea typeface="+mn-ea"/>
                <a:cs typeface="+mn-cs"/>
              </a:rPr>
              <a:t>Do not take advantage of a claimant who lacks the resources to litigate a legitimate claim.</a:t>
            </a:r>
          </a:p>
          <a:p>
            <a:pPr lvl="0"/>
            <a:r>
              <a:rPr lang="en-AU" sz="1200" kern="1200" dirty="0">
                <a:solidFill>
                  <a:schemeClr val="tx1"/>
                </a:solidFill>
                <a:effectLst/>
                <a:latin typeface="+mn-lt"/>
                <a:ea typeface="+mn-ea"/>
                <a:cs typeface="+mn-cs"/>
              </a:rPr>
              <a:t>Do not undertake and pursue appeals unless the State or the agency believes that it has reasonable prospects for success or the appeal is otherwise justified in the public interest.</a:t>
            </a:r>
          </a:p>
          <a:p>
            <a:pPr lvl="0"/>
            <a:r>
              <a:rPr lang="en-AU" sz="1200" kern="1200" dirty="0">
                <a:solidFill>
                  <a:schemeClr val="tx1"/>
                </a:solidFill>
                <a:effectLst/>
                <a:latin typeface="+mn-lt"/>
                <a:ea typeface="+mn-ea"/>
                <a:cs typeface="+mn-cs"/>
              </a:rPr>
              <a:t>Consider apologising.</a:t>
            </a:r>
          </a:p>
          <a:p>
            <a:r>
              <a:rPr lang="en-AU" sz="1200" kern="1200" dirty="0">
                <a:solidFill>
                  <a:schemeClr val="tx1"/>
                </a:solidFill>
                <a:effectLst/>
                <a:latin typeface="+mn-lt"/>
                <a:ea typeface="+mn-ea"/>
                <a:cs typeface="+mn-cs"/>
              </a:rPr>
              <a:t>The additional matters which are included in the guidelines are aimed more at good governance and administration than the conduct of the State in the courts.</a:t>
            </a:r>
          </a:p>
          <a:p>
            <a:endParaRPr lang="en-AU" sz="1200" b="1" i="1" kern="1200" dirty="0">
              <a:solidFill>
                <a:schemeClr val="tx1"/>
              </a:solidFill>
              <a:effectLst/>
              <a:latin typeface="+mn-lt"/>
              <a:ea typeface="+mn-ea"/>
              <a:cs typeface="+mn-cs"/>
            </a:endParaRPr>
          </a:p>
          <a:p>
            <a:r>
              <a:rPr lang="en-AU" sz="1200" b="1" i="1" kern="1200" dirty="0">
                <a:solidFill>
                  <a:schemeClr val="tx1"/>
                </a:solidFill>
                <a:effectLst/>
                <a:latin typeface="+mn-lt"/>
                <a:ea typeface="+mn-ea"/>
                <a:cs typeface="+mn-cs"/>
              </a:rPr>
              <a:t>Obligations found only in the CPA</a:t>
            </a:r>
          </a:p>
          <a:p>
            <a:r>
              <a:rPr lang="en-AU" sz="1200" kern="1200" dirty="0">
                <a:solidFill>
                  <a:schemeClr val="tx1"/>
                </a:solidFill>
                <a:effectLst/>
                <a:latin typeface="+mn-lt"/>
                <a:ea typeface="+mn-ea"/>
                <a:cs typeface="+mn-cs"/>
              </a:rPr>
              <a:t>Conversely, the CPA has a number of obligations which are not included in the guidelines (though the obligations would be implied for a model litigant):</a:t>
            </a:r>
          </a:p>
          <a:p>
            <a:pPr lvl="0"/>
            <a:r>
              <a:rPr lang="en-AU" sz="1200" kern="1200" dirty="0">
                <a:solidFill>
                  <a:schemeClr val="tx1"/>
                </a:solidFill>
                <a:effectLst/>
                <a:latin typeface="+mn-lt"/>
                <a:ea typeface="+mn-ea"/>
                <a:cs typeface="+mn-cs"/>
              </a:rPr>
              <a:t>A paramount duty to the court to further the administration of justice (s 16).</a:t>
            </a:r>
          </a:p>
          <a:p>
            <a:pPr lvl="0"/>
            <a:r>
              <a:rPr lang="en-AU" sz="1200" kern="1200" dirty="0">
                <a:solidFill>
                  <a:schemeClr val="tx1"/>
                </a:solidFill>
                <a:effectLst/>
                <a:latin typeface="+mn-lt"/>
                <a:ea typeface="+mn-ea"/>
                <a:cs typeface="+mn-cs"/>
              </a:rPr>
              <a:t>To cooperate in the conduct of civil proceedings (s 20).</a:t>
            </a:r>
          </a:p>
          <a:p>
            <a:pPr lvl="0"/>
            <a:r>
              <a:rPr lang="en-AU" sz="1200" kern="1200" dirty="0">
                <a:solidFill>
                  <a:schemeClr val="tx1"/>
                </a:solidFill>
                <a:effectLst/>
                <a:latin typeface="+mn-lt"/>
                <a:ea typeface="+mn-ea"/>
                <a:cs typeface="+mn-cs"/>
              </a:rPr>
              <a:t>Not to mislead or deceive (s 21).</a:t>
            </a:r>
          </a:p>
          <a:p>
            <a:pPr lvl="0"/>
            <a:r>
              <a:rPr lang="en-AU" sz="1200" kern="1200" dirty="0">
                <a:solidFill>
                  <a:schemeClr val="tx1"/>
                </a:solidFill>
                <a:effectLst/>
                <a:latin typeface="+mn-lt"/>
                <a:ea typeface="+mn-ea"/>
                <a:cs typeface="+mn-cs"/>
              </a:rPr>
              <a:t>To disclose the existence of documents (s 26).</a:t>
            </a:r>
          </a:p>
          <a:p>
            <a:endParaRPr lang="en-AU" sz="1800" b="0" dirty="0">
              <a:effectLst/>
              <a:latin typeface="Segoe UI" panose="020B0502040204020203" pitchFamily="34" charset="0"/>
              <a:ea typeface="Segoe UI" panose="020B0502040204020203"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A73BD39-F619-48EB-8955-B1C157CB8D29}" type="slidenum">
              <a:rPr lang="en-AU" smtClean="0"/>
              <a:t>19</a:t>
            </a:fld>
            <a:endParaRPr lang="en-AU"/>
          </a:p>
        </p:txBody>
      </p:sp>
    </p:spTree>
    <p:extLst>
      <p:ext uri="{BB962C8B-B14F-4D97-AF65-F5344CB8AC3E}">
        <p14:creationId xmlns:p14="http://schemas.microsoft.com/office/powerpoint/2010/main" val="2318347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0" dirty="0"/>
              <a:t>Eleni</a:t>
            </a:r>
          </a:p>
          <a:p>
            <a:endParaRPr lang="en-AU" i="0" dirty="0"/>
          </a:p>
          <a:p>
            <a:pPr rtl="0"/>
            <a:r>
              <a:rPr lang="en-AU" sz="1200" kern="1200" dirty="0">
                <a:solidFill>
                  <a:schemeClr val="tx1"/>
                </a:solidFill>
                <a:effectLst/>
                <a:latin typeface="+mn-lt"/>
                <a:ea typeface="+mn-ea"/>
                <a:cs typeface="+mn-cs"/>
              </a:rPr>
              <a:t>Before we delve further into our slides – </a:t>
            </a:r>
          </a:p>
          <a:p>
            <a:pPr rtl="0"/>
            <a:endParaRPr lang="en-AU" sz="1200" kern="1200" dirty="0">
              <a:solidFill>
                <a:schemeClr val="tx1"/>
              </a:solidFill>
              <a:effectLst/>
              <a:latin typeface="+mn-lt"/>
              <a:ea typeface="+mn-ea"/>
              <a:cs typeface="+mn-cs"/>
            </a:endParaRPr>
          </a:p>
          <a:p>
            <a:pPr rtl="0"/>
            <a:r>
              <a:rPr lang="en-AU" sz="1200" kern="1200" dirty="0">
                <a:solidFill>
                  <a:schemeClr val="tx1"/>
                </a:solidFill>
                <a:effectLst/>
                <a:latin typeface="+mn-lt"/>
                <a:ea typeface="+mn-ea"/>
                <a:cs typeface="+mn-cs"/>
              </a:rPr>
              <a:t>We would like to acknowledge the Traditional Custodians of country and their connections to land, sea and community. We pay our respects to their elders past and present.</a:t>
            </a:r>
          </a:p>
          <a:p>
            <a:endParaRPr lang="en-AU"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3BD39-F619-48EB-8955-B1C157CB8D2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966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45D20-6924-9959-54CF-D8104A9762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FBC53C-A234-BF5F-7C84-32788F4091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3FB64E-A3A5-59B4-E064-89C703D10719}"/>
              </a:ext>
            </a:extLst>
          </p:cNvPr>
          <p:cNvSpPr>
            <a:spLocks noGrp="1"/>
          </p:cNvSpPr>
          <p:nvPr>
            <p:ph type="body" idx="1"/>
          </p:nvPr>
        </p:nvSpPr>
        <p:spPr/>
        <p:txBody>
          <a:bodyPr/>
          <a:lstStyle/>
          <a:p>
            <a:r>
              <a:rPr lang="en-AU" sz="1800" b="1" dirty="0"/>
              <a:t>Eleni</a:t>
            </a:r>
          </a:p>
          <a:p>
            <a:endParaRPr lang="en-AU" sz="1800" b="1" dirty="0"/>
          </a:p>
          <a:p>
            <a:r>
              <a:rPr lang="en-AU" sz="1800" b="1" dirty="0"/>
              <a:t>When do the Overarching</a:t>
            </a:r>
            <a:r>
              <a:rPr lang="en-AU" sz="1800" b="1" baseline="0" dirty="0"/>
              <a:t> Obligations apply? </a:t>
            </a:r>
          </a:p>
          <a:p>
            <a:endParaRPr lang="en-AU" sz="1800" baseline="0" dirty="0"/>
          </a:p>
          <a:p>
            <a:r>
              <a:rPr lang="en-AU" sz="1800" baseline="0" dirty="0"/>
              <a:t>In short, at all times during the conduct of a litigation. </a:t>
            </a:r>
          </a:p>
          <a:p>
            <a:endParaRPr lang="en-AU" sz="1800" baseline="0" dirty="0"/>
          </a:p>
          <a:p>
            <a:r>
              <a:rPr lang="en-AU" sz="1800" baseline="0" dirty="0"/>
              <a:t>So that means the overarching obligations apply throughout the litigation and can include, and are not limited to, any interlocutory application or proceeding, any appeal from an order or a judgment in a civil proceeding; and any dispute resolution undertaken in relation to a civil proceeding. </a:t>
            </a:r>
          </a:p>
          <a:p>
            <a:endParaRPr lang="en-AU" sz="1800" baseline="0" dirty="0"/>
          </a:p>
          <a:p>
            <a:r>
              <a:rPr lang="en-AU" sz="1200" kern="1200" dirty="0">
                <a:solidFill>
                  <a:schemeClr val="tx1"/>
                </a:solidFill>
                <a:effectLst/>
                <a:latin typeface="+mn-lt"/>
                <a:ea typeface="+mn-ea"/>
                <a:cs typeface="+mn-cs"/>
              </a:rPr>
              <a:t>You should also be aware that some of the Courts’ practice notes refer to the overarching obligations.  For example, the </a:t>
            </a:r>
            <a:r>
              <a:rPr lang="en-AU" sz="1200" i="1" kern="1200" dirty="0">
                <a:solidFill>
                  <a:schemeClr val="tx1"/>
                </a:solidFill>
                <a:effectLst/>
                <a:latin typeface="+mn-lt"/>
                <a:ea typeface="+mn-ea"/>
                <a:cs typeface="+mn-cs"/>
              </a:rPr>
              <a:t>Supreme Court’s Practice note on Technology in Civil litigation</a:t>
            </a:r>
            <a:r>
              <a:rPr lang="en-AU" sz="1200" kern="1200" dirty="0">
                <a:solidFill>
                  <a:schemeClr val="tx1"/>
                </a:solidFill>
                <a:effectLst/>
                <a:latin typeface="+mn-lt"/>
                <a:ea typeface="+mn-ea"/>
                <a:cs typeface="+mn-cs"/>
              </a:rPr>
              <a:t> notes that “</a:t>
            </a:r>
            <a:r>
              <a:rPr lang="en-AU" sz="1200" i="1" kern="1200" dirty="0">
                <a:solidFill>
                  <a:schemeClr val="tx1"/>
                </a:solidFill>
                <a:effectLst/>
                <a:latin typeface="+mn-lt"/>
                <a:ea typeface="+mn-ea"/>
                <a:cs typeface="+mn-cs"/>
              </a:rPr>
              <a:t>an unreasonable failure to cooperate in the use of technology which occasions additional costs will constitute a breach of the Overarching obligations of the parties”</a:t>
            </a:r>
            <a:r>
              <a:rPr lang="en-AU" sz="1200" kern="1200" dirty="0">
                <a:solidFill>
                  <a:schemeClr val="tx1"/>
                </a:solidFill>
                <a:effectLst/>
                <a:latin typeface="+mn-lt"/>
                <a:ea typeface="+mn-ea"/>
                <a:cs typeface="+mn-cs"/>
              </a:rPr>
              <a:t>.</a:t>
            </a:r>
            <a:endParaRPr lang="en-AU" sz="1800" dirty="0"/>
          </a:p>
          <a:p>
            <a:endParaRPr lang="en-AU" sz="18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47AC4A1-C566-6188-2892-78A62FD9B27C}"/>
              </a:ext>
            </a:extLst>
          </p:cNvPr>
          <p:cNvSpPr>
            <a:spLocks noGrp="1"/>
          </p:cNvSpPr>
          <p:nvPr>
            <p:ph type="sldNum" sz="quarter" idx="10"/>
          </p:nvPr>
        </p:nvSpPr>
        <p:spPr/>
        <p:txBody>
          <a:bodyPr/>
          <a:lstStyle/>
          <a:p>
            <a:fld id="{9A73BD39-F619-48EB-8955-B1C157CB8D29}" type="slidenum">
              <a:rPr lang="en-AU" smtClean="0"/>
              <a:t>20</a:t>
            </a:fld>
            <a:endParaRPr lang="en-AU"/>
          </a:p>
        </p:txBody>
      </p:sp>
    </p:spTree>
    <p:extLst>
      <p:ext uri="{BB962C8B-B14F-4D97-AF65-F5344CB8AC3E}">
        <p14:creationId xmlns:p14="http://schemas.microsoft.com/office/powerpoint/2010/main" val="1218636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b="1" dirty="0"/>
              <a:t>Laura</a:t>
            </a:r>
            <a:endParaRPr lang="en-AU" sz="1100" b="0" dirty="0"/>
          </a:p>
          <a:p>
            <a:endParaRPr lang="en-AU" sz="1100" b="0" dirty="0"/>
          </a:p>
          <a:p>
            <a:r>
              <a:rPr lang="en-AU" sz="1200" b="1" kern="1200" dirty="0">
                <a:solidFill>
                  <a:schemeClr val="tx1"/>
                </a:solidFill>
                <a:effectLst/>
                <a:latin typeface="+mn-lt"/>
                <a:ea typeface="+mn-ea"/>
                <a:cs typeface="+mn-cs"/>
              </a:rPr>
              <a:t>Consequences of non-compliance with Guidelines and Overarching Obligations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courts will enforce the CPA overarching obligations as well as the Model Litigant guidelines, pursuant to their inherent powers to control the judicial processes of the court and to supervise and discipline legal practitioners as officers of the court (s 28 CPA).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breach of the overarching obligation to the COURT is considered contempt.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If there has been non-compliance with the CPA or Model Litigant Guidelines, examples of the exercise of these powers to respond to that non-compliance include:</a:t>
            </a:r>
          </a:p>
          <a:p>
            <a:pPr lvl="0"/>
            <a:r>
              <a:rPr lang="en-AU" sz="1200" kern="1200" dirty="0">
                <a:solidFill>
                  <a:schemeClr val="tx1"/>
                </a:solidFill>
                <a:effectLst/>
                <a:latin typeface="+mn-lt"/>
                <a:ea typeface="+mn-ea"/>
                <a:cs typeface="+mn-cs"/>
              </a:rPr>
              <a:t>making a special cost order for breach of the duty; </a:t>
            </a:r>
          </a:p>
          <a:p>
            <a:pPr lvl="0"/>
            <a:r>
              <a:rPr lang="en-AU" sz="1200" kern="1200" dirty="0">
                <a:solidFill>
                  <a:schemeClr val="tx1"/>
                </a:solidFill>
                <a:effectLst/>
                <a:latin typeface="+mn-lt"/>
                <a:ea typeface="+mn-ea"/>
                <a:cs typeface="+mn-cs"/>
              </a:rPr>
              <a:t>potentially, staying proceedings until a breach of the duty is remedied or striking out a claim;</a:t>
            </a:r>
          </a:p>
          <a:p>
            <a:pPr lvl="0"/>
            <a:r>
              <a:rPr lang="en-AU" sz="1200" kern="1200" dirty="0">
                <a:solidFill>
                  <a:schemeClr val="tx1"/>
                </a:solidFill>
                <a:effectLst/>
                <a:latin typeface="+mn-lt"/>
                <a:ea typeface="+mn-ea"/>
                <a:cs typeface="+mn-cs"/>
              </a:rPr>
              <a:t>potentially, on appeal, where a breach of the duty has resulted in a miscarriage of justice, ordering a retrial;</a:t>
            </a:r>
          </a:p>
          <a:p>
            <a:pPr lvl="0"/>
            <a:r>
              <a:rPr lang="en-AU" sz="1200" kern="1200" dirty="0">
                <a:solidFill>
                  <a:schemeClr val="tx1"/>
                </a:solidFill>
                <a:effectLst/>
                <a:latin typeface="+mn-lt"/>
                <a:ea typeface="+mn-ea"/>
                <a:cs typeface="+mn-cs"/>
              </a:rPr>
              <a:t>making referrals to the legal services board.</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An </a:t>
            </a:r>
            <a:r>
              <a:rPr lang="en-AU" sz="1200" b="1" kern="1200" dirty="0">
                <a:solidFill>
                  <a:schemeClr val="tx1"/>
                </a:solidFill>
                <a:effectLst/>
                <a:latin typeface="+mn-lt"/>
                <a:ea typeface="+mn-ea"/>
                <a:cs typeface="+mn-cs"/>
              </a:rPr>
              <a:t>example </a:t>
            </a:r>
            <a:r>
              <a:rPr lang="en-AU" sz="1200" kern="1200" dirty="0">
                <a:solidFill>
                  <a:schemeClr val="tx1"/>
                </a:solidFill>
                <a:effectLst/>
                <a:latin typeface="+mn-lt"/>
                <a:ea typeface="+mn-ea"/>
                <a:cs typeface="+mn-cs"/>
              </a:rPr>
              <a:t>of the application of the overarching obligations can be found in the Court of Appeal decision of </a:t>
            </a:r>
            <a:r>
              <a:rPr lang="en-AU" sz="1200" i="1" kern="1200" dirty="0">
                <a:solidFill>
                  <a:schemeClr val="tx1"/>
                </a:solidFill>
                <a:effectLst/>
                <a:latin typeface="+mn-lt"/>
                <a:ea typeface="+mn-ea"/>
                <a:cs typeface="+mn-cs"/>
              </a:rPr>
              <a:t>Yara Australia Pty Ltd v Oswal </a:t>
            </a:r>
            <a:r>
              <a:rPr lang="en-AU" sz="1200" kern="1200" dirty="0">
                <a:solidFill>
                  <a:schemeClr val="tx1"/>
                </a:solidFill>
                <a:effectLst/>
                <a:latin typeface="+mn-lt"/>
                <a:ea typeface="+mn-ea"/>
                <a:cs typeface="+mn-cs"/>
              </a:rPr>
              <a:t>[2013] VSCA 337.</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The case included an application for leave to appeal against orders regarding security for costs for each party ranging between $20,000 and $80,000. Legal representation of the parties in the application comprised 5 senior counsel, 6 juniors and 5 firms of solicitors, who collectively provided the Court with 6 application folders running to over 2,700 pages.</a:t>
            </a:r>
          </a:p>
          <a:p>
            <a:pPr lvl="0"/>
            <a:r>
              <a:rPr lang="en-AU" sz="1200" kern="1200" dirty="0">
                <a:solidFill>
                  <a:schemeClr val="tx1"/>
                </a:solidFill>
                <a:effectLst/>
                <a:latin typeface="+mn-lt"/>
                <a:ea typeface="+mn-ea"/>
                <a:cs typeface="+mn-cs"/>
              </a:rPr>
              <a:t>The Court refused the application and sought submissions under section 29(2)(b) of the CPA as to whether any party had contravened their overarching obligations by </a:t>
            </a:r>
            <a:r>
              <a:rPr lang="en-AU" sz="1200" kern="1200" dirty="0" err="1">
                <a:solidFill>
                  <a:schemeClr val="tx1"/>
                </a:solidFill>
                <a:effectLst/>
                <a:latin typeface="+mn-lt"/>
                <a:ea typeface="+mn-ea"/>
                <a:cs typeface="+mn-cs"/>
              </a:rPr>
              <a:t>failingto</a:t>
            </a:r>
            <a:r>
              <a:rPr lang="en-AU" sz="1200" kern="1200" dirty="0">
                <a:solidFill>
                  <a:schemeClr val="tx1"/>
                </a:solidFill>
                <a:effectLst/>
                <a:latin typeface="+mn-lt"/>
                <a:ea typeface="+mn-ea"/>
                <a:cs typeface="+mn-cs"/>
              </a:rPr>
              <a:t> use reasonable endeavours to ensure that costs incurred were reasonable and proportionate.</a:t>
            </a:r>
          </a:p>
          <a:p>
            <a:pPr lvl="0"/>
            <a:r>
              <a:rPr lang="en-AU" sz="1200" kern="1200" dirty="0">
                <a:solidFill>
                  <a:schemeClr val="tx1"/>
                </a:solidFill>
                <a:effectLst/>
                <a:latin typeface="+mn-lt"/>
                <a:ea typeface="+mn-ea"/>
                <a:cs typeface="+mn-cs"/>
              </a:rPr>
              <a:t>The Court accepted that it was appropriate for each party to be represented by counsel, as each applicant had distinct interests. However, the Court ruled that the legal</a:t>
            </a:r>
          </a:p>
          <a:p>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practitioners had breached their overarching obligation under s 24 of the CPA because they had filed excessive material in the court books.</a:t>
            </a:r>
          </a:p>
          <a:p>
            <a:pPr lvl="0"/>
            <a:r>
              <a:rPr lang="en-AU" sz="1200" kern="1200" dirty="0">
                <a:solidFill>
                  <a:schemeClr val="tx1"/>
                </a:solidFill>
                <a:effectLst/>
                <a:latin typeface="+mn-lt"/>
                <a:ea typeface="+mn-ea"/>
                <a:cs typeface="+mn-cs"/>
              </a:rPr>
              <a:t>Solicitors were ordered to indemnify their clients for half of the respondent's costs and were unable to charge their clients for half the costs incurred in preparing the excessive material.</a:t>
            </a:r>
          </a:p>
          <a:p>
            <a:pPr lvl="0"/>
            <a:r>
              <a:rPr lang="en-AU" sz="1200" kern="1200" dirty="0">
                <a:solidFill>
                  <a:schemeClr val="tx1"/>
                </a:solidFill>
                <a:effectLst/>
                <a:latin typeface="+mn-lt"/>
                <a:ea typeface="+mn-ea"/>
                <a:cs typeface="+mn-cs"/>
              </a:rPr>
              <a:t>The Court noted that there will be a prima facie case that the overarching obligations have been breached where a large volume of material is provided that is unnecessary and excessive.</a:t>
            </a:r>
          </a:p>
          <a:p>
            <a:pPr lvl="0"/>
            <a:r>
              <a:rPr lang="en-AU" sz="1200" kern="1200" dirty="0">
                <a:solidFill>
                  <a:schemeClr val="tx1"/>
                </a:solidFill>
                <a:effectLst/>
                <a:latin typeface="+mn-lt"/>
                <a:ea typeface="+mn-ea"/>
                <a:cs typeface="+mn-cs"/>
              </a:rPr>
              <a:t>The Court looked to the intention of the CPA to model the behaviours of litigants:</a:t>
            </a:r>
          </a:p>
          <a:p>
            <a:r>
              <a:rPr lang="en-AU" sz="1200" kern="1200" dirty="0">
                <a:solidFill>
                  <a:schemeClr val="tx1"/>
                </a:solidFill>
                <a:effectLst/>
                <a:latin typeface="+mn-lt"/>
                <a:ea typeface="+mn-ea"/>
                <a:cs typeface="+mn-cs"/>
              </a:rPr>
              <a:t>"The Act's objective is the reform of the culture of unnecessary expenditure on civil litigation. Parliament has unintended that this reform can only be achieved by holding parties to account for undesirable civil litigation practices that are unfortunately too common. The Court was burdened with excessive material. The applicants and the respondents were burdened with the costs of that material. There has been a breach of the overarching obligation to ensure the costs are reasonable and proportionate by including in the application books voluminous material that was extraneous or repetitious and excessive."</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It was noted that practitioners will be required to take steps necessary to comply with their overarching obligations, even when those actions are in conflict with their client's instructions.</a:t>
            </a:r>
          </a:p>
          <a:p>
            <a:r>
              <a:rPr lang="en-AU" sz="1200" i="1" kern="1200" dirty="0">
                <a:solidFill>
                  <a:schemeClr val="tx1"/>
                </a:solidFill>
                <a:effectLst/>
                <a:latin typeface="+mn-lt"/>
                <a:ea typeface="+mn-ea"/>
                <a:cs typeface="+mn-cs"/>
              </a:rPr>
              <a:t>Impact of the decision</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The Court commented that the sanction provisions in the CPA had been under-utilised, which was surprising given the length of time the CPA had been in force.</a:t>
            </a:r>
          </a:p>
          <a:p>
            <a:pPr lvl="0"/>
            <a:r>
              <a:rPr lang="en-AU" sz="1200" kern="1200" dirty="0">
                <a:solidFill>
                  <a:schemeClr val="tx1"/>
                </a:solidFill>
                <a:effectLst/>
                <a:latin typeface="+mn-lt"/>
                <a:ea typeface="+mn-ea"/>
                <a:cs typeface="+mn-cs"/>
              </a:rPr>
              <a:t>This decision guides practitioners as to the scope of the overarching obligations, and reminds judicial officers of their obligation under the CPA to more actively case manage the use of excessive material resources, as well as compliance with the overarching obligations more generally.</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We note that where there is a failure by the practitioner to use reasonable endeavours to comply with the overarching obligations, it will be no answer that the practitioner acted upon the explicit and informed instructions of the client.  Also, a sanction may be imposed where, contrary to s 13(3)(b), the legal practitioner acts on the instruction of his or her client in breach of the overarching obligations.</a:t>
            </a:r>
            <a:r>
              <a:rPr lang="en-AU" sz="1200" b="1" kern="1200" dirty="0">
                <a:solidFill>
                  <a:schemeClr val="tx1"/>
                </a:solidFill>
                <a:effectLst/>
                <a:latin typeface="+mn-lt"/>
                <a:ea typeface="+mn-ea"/>
                <a:cs typeface="+mn-cs"/>
              </a:rPr>
              <a:t> </a:t>
            </a:r>
            <a:endParaRPr lang="en-AU" sz="1100" dirty="0"/>
          </a:p>
          <a:p>
            <a:endParaRPr lang="en-AU" sz="1800" b="1" dirty="0">
              <a:effectLst/>
              <a:latin typeface="Segoe UI" panose="020B0502040204020203" pitchFamily="34" charset="0"/>
              <a:ea typeface="Segoe UI" panose="020B0502040204020203"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A73BD39-F619-48EB-8955-B1C157CB8D29}" type="slidenum">
              <a:rPr lang="en-AU" smtClean="0"/>
              <a:t>21</a:t>
            </a:fld>
            <a:endParaRPr lang="en-AU"/>
          </a:p>
        </p:txBody>
      </p:sp>
    </p:spTree>
    <p:extLst>
      <p:ext uri="{BB962C8B-B14F-4D97-AF65-F5344CB8AC3E}">
        <p14:creationId xmlns:p14="http://schemas.microsoft.com/office/powerpoint/2010/main" val="1711607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6932B-F4AF-2EB7-AA43-CBC029E703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BF4CBE-F7DA-FC20-6464-42720A838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EAF812-E152-9096-66DE-542CF5CB2061}"/>
              </a:ext>
            </a:extLst>
          </p:cNvPr>
          <p:cNvSpPr>
            <a:spLocks noGrp="1"/>
          </p:cNvSpPr>
          <p:nvPr>
            <p:ph type="body" idx="1"/>
          </p:nvPr>
        </p:nvSpPr>
        <p:spPr/>
        <p:txBody>
          <a:bodyPr/>
          <a:lstStyle/>
          <a:p>
            <a:r>
              <a:rPr lang="en-AU" b="1" baseline="0" dirty="0"/>
              <a:t>Laura</a:t>
            </a:r>
          </a:p>
          <a:p>
            <a:endParaRPr lang="en-AU" baseline="0" dirty="0"/>
          </a:p>
          <a:p>
            <a:r>
              <a:rPr lang="en-AU" sz="1200" b="1" i="1" kern="1200" dirty="0">
                <a:solidFill>
                  <a:schemeClr val="tx1"/>
                </a:solidFill>
                <a:effectLst/>
                <a:latin typeface="+mn-lt"/>
                <a:ea typeface="+mn-ea"/>
                <a:cs typeface="+mn-cs"/>
              </a:rPr>
              <a:t>What happens if the guidelines are breached?</a:t>
            </a:r>
          </a:p>
          <a:p>
            <a:r>
              <a:rPr lang="en-AU" sz="1200" kern="1200" dirty="0">
                <a:solidFill>
                  <a:schemeClr val="tx1"/>
                </a:solidFill>
                <a:effectLst/>
                <a:latin typeface="+mn-lt"/>
                <a:ea typeface="+mn-ea"/>
                <a:cs typeface="+mn-cs"/>
              </a:rPr>
              <a:t>The Attorney-General supervises adherence to the guidelines as both First Law Officer and as the Minister responsible for the Legal Services Panel Contract. For panel firms, complaints about compliance with the guidelines are dealt with under the terms of the Panel Contract.</a:t>
            </a:r>
          </a:p>
          <a:p>
            <a:r>
              <a:rPr lang="en-AU" sz="1200" kern="1200" dirty="0">
                <a:solidFill>
                  <a:schemeClr val="tx1"/>
                </a:solidFill>
                <a:effectLst/>
                <a:latin typeface="+mn-lt"/>
                <a:ea typeface="+mn-ea"/>
                <a:cs typeface="+mn-cs"/>
              </a:rPr>
              <a:t> </a:t>
            </a:r>
          </a:p>
          <a:p>
            <a:r>
              <a:rPr lang="en-AU" sz="1200" i="1" kern="1200" dirty="0">
                <a:solidFill>
                  <a:schemeClr val="tx1"/>
                </a:solidFill>
                <a:effectLst/>
                <a:latin typeface="+mn-lt"/>
                <a:ea typeface="+mn-ea"/>
                <a:cs typeface="+mn-cs"/>
              </a:rPr>
              <a:t>Process</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A complaint is made of breach of the guidelines (which can be from a party, a judge, government agencies, etc).</a:t>
            </a:r>
          </a:p>
          <a:p>
            <a:pPr lvl="0"/>
            <a:r>
              <a:rPr lang="en-AU" sz="1200" kern="1200" dirty="0">
                <a:solidFill>
                  <a:schemeClr val="tx1"/>
                </a:solidFill>
                <a:effectLst/>
                <a:latin typeface="+mn-lt"/>
                <a:ea typeface="+mn-ea"/>
                <a:cs typeface="+mn-cs"/>
              </a:rPr>
              <a:t>The complaint is referred to the Attorney-General.</a:t>
            </a:r>
          </a:p>
          <a:p>
            <a:pPr lvl="0"/>
            <a:r>
              <a:rPr lang="en-AU" sz="1200" kern="1200" dirty="0">
                <a:solidFill>
                  <a:schemeClr val="tx1"/>
                </a:solidFill>
                <a:effectLst/>
                <a:latin typeface="+mn-lt"/>
                <a:ea typeface="+mn-ea"/>
                <a:cs typeface="+mn-cs"/>
              </a:rPr>
              <a:t>Where there appears to be some basis for the allegation (i.e. it is not frivolous), then it would usually be referred to the VGSO for advice as to the merits of the claim. If the complaint relates to the conduct by the VGSO, then it would be referred to Crown Counsel for advice.</a:t>
            </a:r>
          </a:p>
          <a:p>
            <a:pPr lvl="0"/>
            <a:r>
              <a:rPr lang="en-AU" sz="1200" kern="1200" dirty="0">
                <a:solidFill>
                  <a:schemeClr val="tx1"/>
                </a:solidFill>
                <a:effectLst/>
                <a:latin typeface="+mn-lt"/>
                <a:ea typeface="+mn-ea"/>
                <a:cs typeface="+mn-cs"/>
              </a:rPr>
              <a:t>VGSO/Crown Counsel would usually investigate the matter and provide advice to the AG as to the merits of the complaint and options for further action.</a:t>
            </a:r>
          </a:p>
          <a:p>
            <a:r>
              <a:rPr lang="en-AU" sz="1200" kern="1200" dirty="0">
                <a:solidFill>
                  <a:schemeClr val="tx1"/>
                </a:solidFill>
                <a:effectLst/>
                <a:latin typeface="+mn-lt"/>
                <a:ea typeface="+mn-ea"/>
                <a:cs typeface="+mn-cs"/>
              </a:rPr>
              <a:t>Under the Panel arrangements, panel members are required to report quarterly on compliance with model litigant obligations.</a:t>
            </a:r>
          </a:p>
          <a:p>
            <a:r>
              <a:rPr lang="en-GB" sz="1200" b="1"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Consequences of not complying</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Some consequences of non-compliance with the Guidelines include judicial and public criticism, as well as personal consequences as a lawyer:</a:t>
            </a:r>
          </a:p>
          <a:p>
            <a:r>
              <a:rPr lang="en-AU" sz="1200" kern="1200" dirty="0">
                <a:solidFill>
                  <a:schemeClr val="tx1"/>
                </a:solidFill>
                <a:effectLst/>
                <a:latin typeface="+mn-lt"/>
                <a:ea typeface="+mn-ea"/>
                <a:cs typeface="+mn-cs"/>
              </a:rPr>
              <a:t> </a:t>
            </a:r>
          </a:p>
          <a:p>
            <a:pPr lvl="0"/>
            <a:r>
              <a:rPr lang="en-AU" sz="1200" b="1" kern="1200" dirty="0">
                <a:solidFill>
                  <a:schemeClr val="tx1"/>
                </a:solidFill>
                <a:effectLst/>
                <a:latin typeface="+mn-lt"/>
                <a:ea typeface="+mn-ea"/>
                <a:cs typeface="+mn-cs"/>
              </a:rPr>
              <a:t>Judicial: </a:t>
            </a:r>
            <a:r>
              <a:rPr lang="en-AU" sz="1200" kern="1200" dirty="0">
                <a:solidFill>
                  <a:schemeClr val="tx1"/>
                </a:solidFill>
                <a:effectLst/>
                <a:latin typeface="+mn-lt"/>
                <a:ea typeface="+mn-ea"/>
                <a:cs typeface="+mn-cs"/>
              </a:rPr>
              <a:t>In respect of judicial consequences, as we will discuss a bit later, there is significant overlap between the Guidelines and the CPA. So, if you're not complying with the guidelines, you're likely not complying with the CPA, and may be subject to adverse judicial consequences that I will touch on a bit later.</a:t>
            </a:r>
          </a:p>
          <a:p>
            <a:r>
              <a:rPr lang="en-AU" sz="1200" kern="1200" dirty="0">
                <a:solidFill>
                  <a:schemeClr val="tx1"/>
                </a:solidFill>
                <a:effectLst/>
                <a:latin typeface="+mn-lt"/>
                <a:ea typeface="+mn-ea"/>
                <a:cs typeface="+mn-cs"/>
              </a:rPr>
              <a:t> </a:t>
            </a:r>
          </a:p>
          <a:p>
            <a:pPr lvl="0"/>
            <a:r>
              <a:rPr lang="en-AU" sz="1200" b="1" kern="1200" dirty="0">
                <a:solidFill>
                  <a:schemeClr val="tx1"/>
                </a:solidFill>
                <a:effectLst/>
                <a:latin typeface="+mn-lt"/>
                <a:ea typeface="+mn-ea"/>
                <a:cs typeface="+mn-cs"/>
              </a:rPr>
              <a:t>Reputational: </a:t>
            </a:r>
            <a:r>
              <a:rPr lang="en-AU" sz="1200" kern="1200" dirty="0">
                <a:solidFill>
                  <a:schemeClr val="tx1"/>
                </a:solidFill>
                <a:effectLst/>
                <a:latin typeface="+mn-lt"/>
                <a:ea typeface="+mn-ea"/>
                <a:cs typeface="+mn-cs"/>
              </a:rPr>
              <a:t>In respect of reputational consequences, as a result of the high standards placed on government when involved in litigation, the Court and the media and the public can be quite critical of the way the government handled the matter and this can cause serious damage to the lawyers personal reputation and the government.  </a:t>
            </a:r>
          </a:p>
          <a:p>
            <a:r>
              <a:rPr lang="en-AU" sz="1200" kern="1200" dirty="0">
                <a:solidFill>
                  <a:schemeClr val="tx1"/>
                </a:solidFill>
                <a:effectLst/>
                <a:latin typeface="+mn-lt"/>
                <a:ea typeface="+mn-ea"/>
                <a:cs typeface="+mn-cs"/>
              </a:rPr>
              <a:t> </a:t>
            </a:r>
          </a:p>
          <a:p>
            <a:pPr lvl="0"/>
            <a:r>
              <a:rPr lang="en-AU" sz="1200" b="1" kern="1200" dirty="0">
                <a:solidFill>
                  <a:schemeClr val="tx1"/>
                </a:solidFill>
                <a:effectLst/>
                <a:latin typeface="+mn-lt"/>
                <a:ea typeface="+mn-ea"/>
                <a:cs typeface="+mn-cs"/>
              </a:rPr>
              <a:t>Personal: </a:t>
            </a:r>
            <a:r>
              <a:rPr lang="en-AU" sz="1200" kern="1200" dirty="0">
                <a:solidFill>
                  <a:schemeClr val="tx1"/>
                </a:solidFill>
                <a:effectLst/>
                <a:latin typeface="+mn-lt"/>
                <a:ea typeface="+mn-ea"/>
                <a:cs typeface="+mn-cs"/>
              </a:rPr>
              <a:t>In respect of personal consequences, public servants found to have breached model litigant obligations could also be in breach of public sector values or the Code of Conduct and potentially subject to disciplinary action.</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What may constitute a breach of the model litigant guidelines?  Let’s consider a couple of decisions</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Unfortunately we don't have time to discuss the specifics of each of the matters on the slides.  However, we will briefly discuss the key principles.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In the 2019 decision of </a:t>
            </a:r>
            <a:r>
              <a:rPr lang="en-AU" sz="1200" i="1" kern="1200" dirty="0">
                <a:solidFill>
                  <a:schemeClr val="tx1"/>
                </a:solidFill>
                <a:effectLst/>
                <a:latin typeface="+mn-lt"/>
                <a:ea typeface="+mn-ea"/>
                <a:cs typeface="+mn-cs"/>
              </a:rPr>
              <a:t>Kheir v Secretary to the Department of Justice and Regulation (</a:t>
            </a:r>
            <a:r>
              <a:rPr lang="en-US" sz="1200" i="1" kern="1200" dirty="0">
                <a:solidFill>
                  <a:schemeClr val="tx1"/>
                </a:solidFill>
                <a:effectLst/>
                <a:latin typeface="+mn-lt"/>
                <a:ea typeface="+mn-ea"/>
                <a:cs typeface="+mn-cs"/>
              </a:rPr>
              <a:t>Kheir v Secretary to Department of Justice and Regulation [2019] </a:t>
            </a:r>
            <a:r>
              <a:rPr lang="en-US" sz="1200" i="1" kern="1200" dirty="0" err="1">
                <a:solidFill>
                  <a:schemeClr val="tx1"/>
                </a:solidFill>
                <a:effectLst/>
                <a:latin typeface="+mn-lt"/>
                <a:ea typeface="+mn-ea"/>
                <a:cs typeface="+mn-cs"/>
              </a:rPr>
              <a:t>VSC</a:t>
            </a:r>
            <a:r>
              <a:rPr lang="en-US" sz="1200" i="1" kern="1200" dirty="0">
                <a:solidFill>
                  <a:schemeClr val="tx1"/>
                </a:solidFill>
                <a:effectLst/>
                <a:latin typeface="+mn-lt"/>
                <a:ea typeface="+mn-ea"/>
                <a:cs typeface="+mn-cs"/>
              </a:rPr>
              <a:t> 76</a:t>
            </a:r>
            <a:r>
              <a:rPr lang="en-AU" sz="1200" i="1" kern="1200" dirty="0">
                <a:solidFill>
                  <a:schemeClr val="tx1"/>
                </a:solidFill>
                <a:effectLst/>
                <a:latin typeface="+mn-lt"/>
                <a:ea typeface="+mn-ea"/>
                <a:cs typeface="+mn-cs"/>
              </a:rPr>
              <a:t>)</a:t>
            </a:r>
            <a:r>
              <a:rPr lang="en-AU" sz="1200" kern="1200" dirty="0">
                <a:solidFill>
                  <a:schemeClr val="tx1"/>
                </a:solidFill>
                <a:effectLst/>
                <a:latin typeface="+mn-lt"/>
                <a:ea typeface="+mn-ea"/>
                <a:cs typeface="+mn-cs"/>
              </a:rPr>
              <a:t>, the Honourable Justice Richards found that the State's delay in accepting a reasonable offer by the plaintiff did not meet the standard required of a model litigant.  In that matter, the Court ordered costs to be paid by the State after the date of the plaintiff's offer on an indemnity basis.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In the 2015 decision of </a:t>
            </a:r>
            <a:r>
              <a:rPr lang="en-AU" sz="1200" i="1" kern="1200" dirty="0">
                <a:solidFill>
                  <a:schemeClr val="tx1"/>
                </a:solidFill>
                <a:effectLst/>
                <a:latin typeface="+mn-lt"/>
                <a:ea typeface="+mn-ea"/>
                <a:cs typeface="+mn-cs"/>
              </a:rPr>
              <a:t>Naumovski &amp; Ors v </a:t>
            </a:r>
            <a:r>
              <a:rPr lang="en-AU" sz="1200" i="1" kern="1200" dirty="0" err="1">
                <a:solidFill>
                  <a:schemeClr val="tx1"/>
                </a:solidFill>
                <a:effectLst/>
                <a:latin typeface="+mn-lt"/>
                <a:ea typeface="+mn-ea"/>
                <a:cs typeface="+mn-cs"/>
              </a:rPr>
              <a:t>Ugrinovski</a:t>
            </a:r>
            <a:r>
              <a:rPr lang="en-AU" sz="1200" i="1" kern="1200" dirty="0">
                <a:solidFill>
                  <a:schemeClr val="tx1"/>
                </a:solidFill>
                <a:effectLst/>
                <a:latin typeface="+mn-lt"/>
                <a:ea typeface="+mn-ea"/>
                <a:cs typeface="+mn-cs"/>
              </a:rPr>
              <a:t> &amp; Ors (Naumovski &amp; Ors v </a:t>
            </a:r>
            <a:r>
              <a:rPr lang="en-AU" sz="1200" i="1" kern="1200" dirty="0" err="1">
                <a:solidFill>
                  <a:schemeClr val="tx1"/>
                </a:solidFill>
                <a:effectLst/>
                <a:latin typeface="+mn-lt"/>
                <a:ea typeface="+mn-ea"/>
                <a:cs typeface="+mn-cs"/>
              </a:rPr>
              <a:t>Ugrinovski</a:t>
            </a:r>
            <a:r>
              <a:rPr lang="en-AU" sz="1200" i="1" kern="1200" dirty="0">
                <a:solidFill>
                  <a:schemeClr val="tx1"/>
                </a:solidFill>
                <a:effectLst/>
                <a:latin typeface="+mn-lt"/>
                <a:ea typeface="+mn-ea"/>
                <a:cs typeface="+mn-cs"/>
              </a:rPr>
              <a:t> &amp; Ors [2015] </a:t>
            </a:r>
            <a:r>
              <a:rPr lang="en-AU" sz="1200" i="1" kern="1200" dirty="0" err="1">
                <a:solidFill>
                  <a:schemeClr val="tx1"/>
                </a:solidFill>
                <a:effectLst/>
                <a:latin typeface="+mn-lt"/>
                <a:ea typeface="+mn-ea"/>
                <a:cs typeface="+mn-cs"/>
              </a:rPr>
              <a:t>VSC</a:t>
            </a:r>
            <a:r>
              <a:rPr lang="en-AU" sz="1200" i="1" kern="1200" dirty="0">
                <a:solidFill>
                  <a:schemeClr val="tx1"/>
                </a:solidFill>
                <a:effectLst/>
                <a:latin typeface="+mn-lt"/>
                <a:ea typeface="+mn-ea"/>
                <a:cs typeface="+mn-cs"/>
              </a:rPr>
              <a:t> 49</a:t>
            </a:r>
            <a:r>
              <a:rPr lang="en-AU" sz="1200" kern="1200" dirty="0">
                <a:solidFill>
                  <a:schemeClr val="tx1"/>
                </a:solidFill>
                <a:effectLst/>
                <a:latin typeface="+mn-lt"/>
                <a:ea typeface="+mn-ea"/>
                <a:cs typeface="+mn-cs"/>
              </a:rPr>
              <a:t>), the plaintiffs were ordered to pay the first Defendant's and a third party’s costs of their objections to the subpoenas issued to them on an indemnity basis.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Court found that the plaintiffs breached s 19 of the CPA, being the overarching obligation to only take steps to resolve or determining the dispute. The plaintiffs issued the subpoenas in circumstances where they could not have considered that such a step was necessary to facilitate the resolution or determination of the proceeding.  They were very broad in scope.  The significant amendment to the subpoenas, followed by the issuing party’s consent and subsequent withdrawal of the subpoenas was evidence of their breach of s 19 of the CPA.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plaintiffs' conduct of failing to engage with solicitors retained by the 3</a:t>
            </a:r>
            <a:r>
              <a:rPr lang="en-AU" sz="1200" kern="1200" baseline="30000" dirty="0">
                <a:solidFill>
                  <a:schemeClr val="tx1"/>
                </a:solidFill>
                <a:effectLst/>
                <a:latin typeface="+mn-lt"/>
                <a:ea typeface="+mn-ea"/>
                <a:cs typeface="+mn-cs"/>
              </a:rPr>
              <a:t>rd</a:t>
            </a:r>
            <a:r>
              <a:rPr lang="en-AU" sz="1200" kern="1200" dirty="0">
                <a:solidFill>
                  <a:schemeClr val="tx1"/>
                </a:solidFill>
                <a:effectLst/>
                <a:latin typeface="+mn-lt"/>
                <a:ea typeface="+mn-ea"/>
                <a:cs typeface="+mn-cs"/>
              </a:rPr>
              <a:t> party who had been issued with a subpoena amounted to a breach of s 20 of the CPA, being the overarching obligation to cooperate in the conduct of civil procedure.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Last, the Court found that the plaintiffs' conduct in connection with the subpoenas had also resulted in breaches of the overarching obligation to narrow the issues in dispute, being s 23 of the CPA, and the overarching obligation to ensure costs are reasonable and proportionate, being s 24 of the CPA.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In the 2010 decision of </a:t>
            </a:r>
            <a:r>
              <a:rPr lang="en-AU" sz="1200" i="1" kern="1200" dirty="0">
                <a:solidFill>
                  <a:schemeClr val="tx1"/>
                </a:solidFill>
                <a:effectLst/>
                <a:latin typeface="+mn-lt"/>
                <a:ea typeface="+mn-ea"/>
                <a:cs typeface="+mn-cs"/>
              </a:rPr>
              <a:t>Morley v ASIC (</a:t>
            </a:r>
            <a:r>
              <a:rPr lang="en-US" sz="1200" i="1" kern="1200" dirty="0">
                <a:solidFill>
                  <a:schemeClr val="tx1"/>
                </a:solidFill>
                <a:effectLst/>
                <a:latin typeface="+mn-lt"/>
                <a:ea typeface="+mn-ea"/>
                <a:cs typeface="+mn-cs"/>
              </a:rPr>
              <a:t>Morley v Australian Security and Investments Commission (Matter No 2009/00298408) (2010) 274 </a:t>
            </a:r>
            <a:r>
              <a:rPr lang="en-US" sz="1200" i="1" kern="1200" dirty="0" err="1">
                <a:solidFill>
                  <a:schemeClr val="tx1"/>
                </a:solidFill>
                <a:effectLst/>
                <a:latin typeface="+mn-lt"/>
                <a:ea typeface="+mn-ea"/>
                <a:cs typeface="+mn-cs"/>
              </a:rPr>
              <a:t>ALR</a:t>
            </a:r>
            <a:r>
              <a:rPr lang="en-US" sz="1200" i="1" kern="1200" dirty="0">
                <a:solidFill>
                  <a:schemeClr val="tx1"/>
                </a:solidFill>
                <a:effectLst/>
                <a:latin typeface="+mn-lt"/>
                <a:ea typeface="+mn-ea"/>
                <a:cs typeface="+mn-cs"/>
              </a:rPr>
              <a:t> 205</a:t>
            </a:r>
            <a:r>
              <a:rPr lang="en-AU" sz="1200" i="1" kern="1200" dirty="0">
                <a:solidFill>
                  <a:schemeClr val="tx1"/>
                </a:solidFill>
                <a:effectLst/>
                <a:latin typeface="+mn-lt"/>
                <a:ea typeface="+mn-ea"/>
                <a:cs typeface="+mn-cs"/>
              </a:rPr>
              <a:t>)</a:t>
            </a:r>
            <a:r>
              <a:rPr lang="en-AU" sz="1200" kern="1200" dirty="0">
                <a:solidFill>
                  <a:schemeClr val="tx1"/>
                </a:solidFill>
                <a:effectLst/>
                <a:latin typeface="+mn-lt"/>
                <a:ea typeface="+mn-ea"/>
                <a:cs typeface="+mn-cs"/>
              </a:rPr>
              <a:t>, the NSW Court of Appeal found that the failure to call a witness could constitute a breach of the obligation of fairness.  This was in the context of ASIC having failed to call as a witness a solicitor who had acted for the company the subject of the dispute in issue and attended the meeting, which was central to the evidence in the proceeding.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In that matter, the Court also found that the State cannot take advantage of another party’s failure to call a material witness to an issue which they themselves have identified as being central to the proceedings, especially when the other side has no legal representation.</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Practical tips</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Minimising costs and delays is paramount – so consider the use of agreed statements of facts to enable the court to only deal with the legal issues in dispute.</a:t>
            </a:r>
          </a:p>
          <a:p>
            <a:pPr lvl="0"/>
            <a:r>
              <a:rPr lang="en-AU" sz="1200" kern="1200" dirty="0">
                <a:solidFill>
                  <a:schemeClr val="tx1"/>
                </a:solidFill>
                <a:effectLst/>
                <a:latin typeface="+mn-lt"/>
                <a:ea typeface="+mn-ea"/>
                <a:cs typeface="+mn-cs"/>
              </a:rPr>
              <a:t>If an opposing party fails to raise a critical issue, it is incumbent upon the model litigant to raise it even if it is adverse to its case.  </a:t>
            </a:r>
          </a:p>
          <a:p>
            <a:pPr lvl="0"/>
            <a:r>
              <a:rPr lang="en-AU" sz="1200" kern="1200" dirty="0">
                <a:solidFill>
                  <a:schemeClr val="tx1"/>
                </a:solidFill>
                <a:effectLst/>
                <a:latin typeface="+mn-lt"/>
                <a:ea typeface="+mn-ea"/>
                <a:cs typeface="+mn-cs"/>
              </a:rPr>
              <a:t>Pay special attention to cases involving unrepresented litigants.  Lawyers for the Crown should be respectful, supportive and informative so as to avoid or mitigate a self-represented party’s confusion or anxiety. </a:t>
            </a:r>
          </a:p>
        </p:txBody>
      </p:sp>
      <p:sp>
        <p:nvSpPr>
          <p:cNvPr id="4" name="Slide Number Placeholder 3">
            <a:extLst>
              <a:ext uri="{FF2B5EF4-FFF2-40B4-BE49-F238E27FC236}">
                <a16:creationId xmlns:a16="http://schemas.microsoft.com/office/drawing/2014/main" id="{DF87B4C1-92BC-CA4C-71F2-1028CE54A9C6}"/>
              </a:ext>
            </a:extLst>
          </p:cNvPr>
          <p:cNvSpPr>
            <a:spLocks noGrp="1"/>
          </p:cNvSpPr>
          <p:nvPr>
            <p:ph type="sldNum" sz="quarter" idx="10"/>
          </p:nvPr>
        </p:nvSpPr>
        <p:spPr/>
        <p:txBody>
          <a:bodyPr/>
          <a:lstStyle/>
          <a:p>
            <a:fld id="{9A73BD39-F619-48EB-8955-B1C157CB8D29}" type="slidenum">
              <a:rPr lang="en-AU" smtClean="0"/>
              <a:t>22</a:t>
            </a:fld>
            <a:endParaRPr lang="en-AU"/>
          </a:p>
        </p:txBody>
      </p:sp>
    </p:spTree>
    <p:extLst>
      <p:ext uri="{BB962C8B-B14F-4D97-AF65-F5344CB8AC3E}">
        <p14:creationId xmlns:p14="http://schemas.microsoft.com/office/powerpoint/2010/main" val="667499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6EC0F-5EBB-A0C3-9C84-91013E7504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E21E8F-9B20-B697-7D11-0617A6358F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A1EAA-2AFF-9398-BEB1-78545DBBBA88}"/>
              </a:ext>
            </a:extLst>
          </p:cNvPr>
          <p:cNvSpPr>
            <a:spLocks noGrp="1"/>
          </p:cNvSpPr>
          <p:nvPr>
            <p:ph type="body" idx="1"/>
          </p:nvPr>
        </p:nvSpPr>
        <p:spPr/>
        <p:txBody>
          <a:bodyPr/>
          <a:lstStyle/>
          <a:p>
            <a:pPr lvl="0"/>
            <a:r>
              <a:rPr lang="en-AU" sz="1200" b="1" kern="1200" dirty="0">
                <a:solidFill>
                  <a:schemeClr val="tx1"/>
                </a:solidFill>
                <a:effectLst/>
                <a:latin typeface="+mn-lt"/>
                <a:ea typeface="+mn-ea"/>
                <a:cs typeface="+mn-cs"/>
              </a:rPr>
              <a:t>Eleni</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Litigation between government entities should be avoided wherever possible as it undermines public faith in Government.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The Model Litigant Guidelines provide that where Victorian Government departments or agencies are involved in a dispute they are expected to adhere to the </a:t>
            </a:r>
            <a:r>
              <a:rPr lang="en-AU" sz="1200" b="1" kern="1200" dirty="0">
                <a:solidFill>
                  <a:schemeClr val="tx1"/>
                </a:solidFill>
                <a:effectLst/>
                <a:latin typeface="+mn-lt"/>
                <a:ea typeface="+mn-ea"/>
                <a:cs typeface="+mn-cs"/>
              </a:rPr>
              <a:t>‘Cabinet Guidelines </a:t>
            </a:r>
            <a:r>
              <a:rPr lang="en-AU" sz="1200" b="1" i="1" kern="1200" dirty="0">
                <a:solidFill>
                  <a:schemeClr val="tx1"/>
                </a:solidFill>
                <a:effectLst/>
                <a:latin typeface="+mn-lt"/>
                <a:ea typeface="+mn-ea"/>
                <a:cs typeface="+mn-cs"/>
              </a:rPr>
              <a:t>for the conduct of disputes between different public sector bodies within the State of Victoria’</a:t>
            </a:r>
            <a:r>
              <a:rPr lang="en-AU" sz="1200" i="1" kern="1200" dirty="0">
                <a:solidFill>
                  <a:schemeClr val="tx1"/>
                </a:solidFill>
                <a:effectLst/>
                <a:latin typeface="+mn-lt"/>
                <a:ea typeface="+mn-ea"/>
                <a:cs typeface="+mn-cs"/>
              </a:rPr>
              <a:t>, approved by Cabinet on 11 February 2008.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You can obtain the Guidelines from the Department of Premier and Cabinet, the Office of General Counsel of the Department of Justice and Community Safety, or the VGSO.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The guidelines apply to all Public Sector Bodies - defined in section 4 of the Public Administration Act as:</a:t>
            </a:r>
          </a:p>
          <a:p>
            <a:r>
              <a:rPr lang="en-AU" sz="1200" kern="1200" dirty="0">
                <a:solidFill>
                  <a:schemeClr val="tx1"/>
                </a:solidFill>
                <a:effectLst/>
                <a:latin typeface="+mn-lt"/>
                <a:ea typeface="+mn-ea"/>
                <a:cs typeface="+mn-cs"/>
              </a:rPr>
              <a:t> </a:t>
            </a:r>
          </a:p>
          <a:p>
            <a:pPr lvl="0"/>
            <a:r>
              <a:rPr lang="en-AU" sz="1200" b="1" kern="1200" dirty="0">
                <a:solidFill>
                  <a:schemeClr val="tx1"/>
                </a:solidFill>
                <a:effectLst/>
                <a:latin typeface="+mn-lt"/>
                <a:ea typeface="+mn-ea"/>
                <a:cs typeface="+mn-cs"/>
              </a:rPr>
              <a:t>Public </a:t>
            </a:r>
            <a:r>
              <a:rPr lang="en-AU" sz="1200" b="1" u="sng" kern="1200" dirty="0">
                <a:solidFill>
                  <a:schemeClr val="tx1"/>
                </a:solidFill>
                <a:effectLst/>
                <a:latin typeface="+mn-lt"/>
                <a:ea typeface="+mn-ea"/>
                <a:cs typeface="+mn-cs"/>
              </a:rPr>
              <a:t>service</a:t>
            </a:r>
            <a:r>
              <a:rPr lang="en-AU" sz="1200" b="1" kern="1200" dirty="0">
                <a:solidFill>
                  <a:schemeClr val="tx1"/>
                </a:solidFill>
                <a:effectLst/>
                <a:latin typeface="+mn-lt"/>
                <a:ea typeface="+mn-ea"/>
                <a:cs typeface="+mn-cs"/>
              </a:rPr>
              <a:t> body</a:t>
            </a:r>
            <a:r>
              <a:rPr lang="en-AU" sz="1200" kern="1200" dirty="0">
                <a:solidFill>
                  <a:schemeClr val="tx1"/>
                </a:solidFill>
                <a:effectLst/>
                <a:latin typeface="+mn-lt"/>
                <a:ea typeface="+mn-ea"/>
                <a:cs typeface="+mn-cs"/>
              </a:rPr>
              <a:t> </a:t>
            </a:r>
            <a:r>
              <a:rPr lang="en-AU" sz="1200" i="1" kern="1200" dirty="0">
                <a:solidFill>
                  <a:schemeClr val="tx1"/>
                </a:solidFill>
                <a:effectLst/>
                <a:latin typeface="+mn-lt"/>
                <a:ea typeface="+mn-ea"/>
                <a:cs typeface="+mn-cs"/>
              </a:rPr>
              <a:t>(such as a Department, an Administrative Office or the Victorian Public Sector Commission)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b="1" kern="1200" dirty="0">
                <a:solidFill>
                  <a:schemeClr val="tx1"/>
                </a:solidFill>
                <a:effectLst/>
                <a:latin typeface="+mn-lt"/>
                <a:ea typeface="+mn-ea"/>
                <a:cs typeface="+mn-cs"/>
              </a:rPr>
              <a:t>Public entity </a:t>
            </a:r>
            <a:r>
              <a:rPr lang="en-AU" sz="1200" i="1" kern="1200" dirty="0">
                <a:solidFill>
                  <a:schemeClr val="tx1"/>
                </a:solidFill>
                <a:effectLst/>
                <a:latin typeface="+mn-lt"/>
                <a:ea typeface="+mn-ea"/>
                <a:cs typeface="+mn-cs"/>
              </a:rPr>
              <a:t>(a body that is established under an Act or the Corporations Act or by the Governor in Council or the Minister and has a PUBLIC FUNCTION</a:t>
            </a:r>
            <a:r>
              <a:rPr lang="en-AU" sz="1200" kern="1200" dirty="0">
                <a:solidFill>
                  <a:schemeClr val="tx1"/>
                </a:solidFill>
                <a:effectLst/>
                <a:latin typeface="+mn-lt"/>
                <a:ea typeface="+mn-ea"/>
                <a:cs typeface="+mn-cs"/>
              </a:rPr>
              <a:t> (e.g. Ambulance Victoria, TAC)</a:t>
            </a:r>
          </a:p>
          <a:p>
            <a:r>
              <a:rPr lang="en-AU" sz="1200" kern="1200" dirty="0">
                <a:solidFill>
                  <a:schemeClr val="tx1"/>
                </a:solidFill>
                <a:effectLst/>
                <a:latin typeface="+mn-lt"/>
                <a:ea typeface="+mn-ea"/>
                <a:cs typeface="+mn-cs"/>
              </a:rPr>
              <a:t> </a:t>
            </a:r>
          </a:p>
          <a:p>
            <a:pPr lvl="0"/>
            <a:r>
              <a:rPr lang="en-AU" sz="1200" b="1" kern="1200" dirty="0">
                <a:solidFill>
                  <a:schemeClr val="tx1"/>
                </a:solidFill>
                <a:effectLst/>
                <a:latin typeface="+mn-lt"/>
                <a:ea typeface="+mn-ea"/>
                <a:cs typeface="+mn-cs"/>
              </a:rPr>
              <a:t>Special body (</a:t>
            </a:r>
            <a:r>
              <a:rPr lang="en-AU" sz="1200" kern="1200" dirty="0">
                <a:solidFill>
                  <a:schemeClr val="tx1"/>
                </a:solidFill>
                <a:effectLst/>
                <a:latin typeface="+mn-lt"/>
                <a:ea typeface="+mn-ea"/>
                <a:cs typeface="+mn-cs"/>
              </a:rPr>
              <a:t>Examples include</a:t>
            </a:r>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IBAC, Commission for Children &amp; Health Complaints Commissioner)</a:t>
            </a:r>
          </a:p>
          <a:p>
            <a:endParaRPr lang="en-AU" b="1" dirty="0"/>
          </a:p>
          <a:p>
            <a:endParaRPr lang="en-AU" dirty="0"/>
          </a:p>
          <a:p>
            <a:pPr lvl="0"/>
            <a:r>
              <a:rPr lang="en-AU" sz="1200" kern="1200" dirty="0">
                <a:solidFill>
                  <a:schemeClr val="tx1"/>
                </a:solidFill>
                <a:effectLst/>
                <a:latin typeface="+mn-lt"/>
                <a:ea typeface="+mn-ea"/>
                <a:cs typeface="+mn-cs"/>
              </a:rPr>
              <a:t>To ensure that public sector bodies take all possible steps to resolve a matter without resorting to civil proceedings, the Guidelines provide that a series of steps should be taken. Those steps are set in the flowchart on this slide.</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If you can't resolve a dispute by following the steps in the flowchart, inform the Secretary of Dept of Premier &amp; Cabinet (</a:t>
            </a:r>
            <a:r>
              <a:rPr lang="en-AU" sz="1200" b="1" kern="1200" dirty="0" err="1">
                <a:solidFill>
                  <a:schemeClr val="tx1"/>
                </a:solidFill>
                <a:effectLst/>
                <a:latin typeface="+mn-lt"/>
                <a:ea typeface="+mn-ea"/>
                <a:cs typeface="+mn-cs"/>
              </a:rPr>
              <a:t>DPC</a:t>
            </a:r>
            <a:r>
              <a:rPr lang="en-AU" sz="1200" kern="1200" dirty="0">
                <a:solidFill>
                  <a:schemeClr val="tx1"/>
                </a:solidFill>
                <a:effectLst/>
                <a:latin typeface="+mn-lt"/>
                <a:ea typeface="+mn-ea"/>
                <a:cs typeface="+mn-cs"/>
              </a:rPr>
              <a:t>) and the Secretary of the relevant Departments.</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It's worth noting that there are memorandums of understanding between many public sector bodies to aid in the efficient resolution of disputes between bodies. </a:t>
            </a:r>
          </a:p>
          <a:p>
            <a:pPr lvl="0"/>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An example:  TAC vs </a:t>
            </a:r>
            <a:r>
              <a:rPr lang="en-AU" sz="1200" b="1" kern="1200" dirty="0" err="1">
                <a:solidFill>
                  <a:schemeClr val="tx1"/>
                </a:solidFill>
                <a:effectLst/>
                <a:latin typeface="+mn-lt"/>
                <a:ea typeface="+mn-ea"/>
                <a:cs typeface="+mn-cs"/>
              </a:rPr>
              <a:t>Worksafe</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One example of this is the Dispute Management Protocol between TAC and WorkSafe that has been in operation from 2016.  This applies when TAC and WorkSafe are both named as separate defendants and is designed to aid the efficient resolution of disputes between them - for instance where a plaintiff brings a claim for damages in respect of a transport accident in the course of his employment.  </a:t>
            </a: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lvl="0"/>
            <a:r>
              <a:rPr lang="en-AU" sz="1200" i="1" kern="1200" baseline="0" dirty="0">
                <a:solidFill>
                  <a:schemeClr val="tx1"/>
                </a:solidFill>
                <a:effectLst/>
                <a:latin typeface="+mn-lt"/>
                <a:ea typeface="+mn-ea"/>
                <a:cs typeface="+mn-cs"/>
              </a:rPr>
              <a:t>The Dispute Management Protocol focuses on open communication and agreeing contribution early.  If contribution can't be agreed, it should not affect the ability to resolve a plaintiff's claim.  In those circs, they agree 50/50 and then try to resolve within 14 days.  If not possible, the dispute is referred to arbitration.  The parties will be bound by the arbitrator's decision. </a:t>
            </a:r>
            <a:endParaRPr lang="en-AU" dirty="0"/>
          </a:p>
        </p:txBody>
      </p:sp>
      <p:sp>
        <p:nvSpPr>
          <p:cNvPr id="4" name="Slide Number Placeholder 3">
            <a:extLst>
              <a:ext uri="{FF2B5EF4-FFF2-40B4-BE49-F238E27FC236}">
                <a16:creationId xmlns:a16="http://schemas.microsoft.com/office/drawing/2014/main" id="{0838E354-B436-169B-A41A-FA05FF6BCB4C}"/>
              </a:ext>
            </a:extLst>
          </p:cNvPr>
          <p:cNvSpPr>
            <a:spLocks noGrp="1"/>
          </p:cNvSpPr>
          <p:nvPr>
            <p:ph type="sldNum" sz="quarter" idx="10"/>
          </p:nvPr>
        </p:nvSpPr>
        <p:spPr/>
        <p:txBody>
          <a:bodyPr/>
          <a:lstStyle/>
          <a:p>
            <a:fld id="{9A73BD39-F619-48EB-8955-B1C157CB8D29}" type="slidenum">
              <a:rPr lang="en-AU" smtClean="0"/>
              <a:t>23</a:t>
            </a:fld>
            <a:endParaRPr lang="en-AU"/>
          </a:p>
        </p:txBody>
      </p:sp>
    </p:spTree>
    <p:extLst>
      <p:ext uri="{BB962C8B-B14F-4D97-AF65-F5344CB8AC3E}">
        <p14:creationId xmlns:p14="http://schemas.microsoft.com/office/powerpoint/2010/main" val="730478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0" dirty="0"/>
              <a:t>Eleni and Laura</a:t>
            </a:r>
          </a:p>
        </p:txBody>
      </p:sp>
      <p:sp>
        <p:nvSpPr>
          <p:cNvPr id="4" name="Slide Number Placeholder 3"/>
          <p:cNvSpPr>
            <a:spLocks noGrp="1"/>
          </p:cNvSpPr>
          <p:nvPr>
            <p:ph type="sldNum" sz="quarter" idx="10"/>
          </p:nvPr>
        </p:nvSpPr>
        <p:spPr/>
        <p:txBody>
          <a:bodyPr/>
          <a:lstStyle/>
          <a:p>
            <a:fld id="{9A73BD39-F619-48EB-8955-B1C157CB8D29}" type="slidenum">
              <a:rPr lang="en-AU" smtClean="0"/>
              <a:t>24</a:t>
            </a:fld>
            <a:endParaRPr lang="en-AU"/>
          </a:p>
        </p:txBody>
      </p:sp>
    </p:spTree>
    <p:extLst>
      <p:ext uri="{BB962C8B-B14F-4D97-AF65-F5344CB8AC3E}">
        <p14:creationId xmlns:p14="http://schemas.microsoft.com/office/powerpoint/2010/main" val="3442543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There's a number of steps in civil litigation, and various ways a proceeding can unfold. We don't have time to speak to all of the steps today - this session is just a high-level overview of some of the key steps. We do have quite a bit to get through, but if you have any questions at any time, please feel free to raise your hand.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3BD39-F619-48EB-8955-B1C157CB8D2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285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PLEADINGS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Starting at the beginning of the litigation process, Mr Coaster has commenced his claim by serving a writ on the Department of Rollercoaster Regulation and Ferris Wheel Affairs, which is </a:t>
            </a:r>
            <a:r>
              <a:rPr lang="en-GB" sz="1200" kern="1200" dirty="0">
                <a:solidFill>
                  <a:schemeClr val="tx1"/>
                </a:solidFill>
                <a:effectLst/>
                <a:latin typeface="+mn-lt"/>
                <a:ea typeface="+mn-ea"/>
                <a:cs typeface="+mn-cs"/>
              </a:rPr>
              <a:t>accompanied by a statement of claim setting out, paragraph by paragraph, his allegations against the State.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Notice of Appearance</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as the State, will need to file a Notice of Appearance within 10 days of service of the writ. This is essentially an indication to the Court and the plaintiff that you intend to respond to the allegations, and it identifies who is acting on behalf of the State.</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this case, as Mr Coaster filed his writ and statement of claim at the same time, the filing of a Notice of Appearance will start the 30 day timeframe for the State to file its Defence. What that means practically is if you're served with a writ and a statement of claim at the same time, you're better off filing your notice of appearance on the 10th day, because it buys you a little bit more time to file your defence.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Interrogating the Writ and Jury Notice</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very important when you receive a writ to look at it closely.  In particular make sure the date that the writ was filed with the Court is within 12 months of the date that it has been served on the State, otherwise it becomes stale and the State may need to file a conditional notice of appearance.</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Make sure to also check on the last page of the writ what mode of trial the plaintiff has selected. As Laura mentioned in Part 1, a plaintiff can either select a trial by judge and jury, or a trial by judge alone. If the plaintiff has selected judge alone, the proceeding will go ahead as a judge alone trial unless the State indicates that they wish to have a jury by filing a jury notice within 10 days of the notice of appearance. If you don't file a jury notice in time, you will completely miss out on a jury, so it's a very important deadline to be mindful of. </a:t>
            </a:r>
            <a:endParaRPr lang="en-AU" sz="1200" kern="1200" dirty="0">
              <a:solidFill>
                <a:schemeClr val="tx1"/>
              </a:solidFill>
              <a:effectLst/>
              <a:latin typeface="+mn-lt"/>
              <a:ea typeface="+mn-ea"/>
              <a:cs typeface="+mn-cs"/>
            </a:endParaRPr>
          </a:p>
          <a:p>
            <a:r>
              <a:rPr lang="en-GB" sz="1800" dirty="0">
                <a:effectLst/>
                <a:latin typeface="Segoe UI" panose="020B0502040204020203" pitchFamily="34" charset="0"/>
                <a:ea typeface="Calibri" panose="020F0502020204030204" pitchFamily="34" charset="0"/>
                <a:cs typeface="Times New Roman" panose="02020603050405020304" pitchFamily="18" charset="0"/>
              </a:rPr>
              <a:t> </a:t>
            </a:r>
            <a:endParaRPr lang="en-AU" sz="1800" dirty="0">
              <a:effectLst/>
              <a:latin typeface="Segoe UI" panose="020B0502040204020203"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AU" b="0" i="0" dirty="0"/>
          </a:p>
        </p:txBody>
      </p:sp>
      <p:sp>
        <p:nvSpPr>
          <p:cNvPr id="4" name="Slide Number Placeholder 3"/>
          <p:cNvSpPr>
            <a:spLocks noGrp="1"/>
          </p:cNvSpPr>
          <p:nvPr>
            <p:ph type="sldNum" sz="quarter" idx="10"/>
          </p:nvPr>
        </p:nvSpPr>
        <p:spPr/>
        <p:txBody>
          <a:bodyPr/>
          <a:lstStyle/>
          <a:p>
            <a:fld id="{9A73BD39-F619-48EB-8955-B1C157CB8D29}" type="slidenum">
              <a:rPr lang="en-AU" smtClean="0"/>
              <a:t>26</a:t>
            </a:fld>
            <a:endParaRPr lang="en-AU"/>
          </a:p>
        </p:txBody>
      </p:sp>
    </p:spTree>
    <p:extLst>
      <p:ext uri="{BB962C8B-B14F-4D97-AF65-F5344CB8AC3E}">
        <p14:creationId xmlns:p14="http://schemas.microsoft.com/office/powerpoint/2010/main" val="1368494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Defence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Once you've filed your notice of appearance and you've considered whether or not to file a jury notice then your next step is to prepare the State's defence. This is generally due 30 days from filing a notice of appearance. Under the Victoria Police Act, this time period is actually extended to 60 days.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It's important to file your defence on</a:t>
            </a:r>
            <a:r>
              <a:rPr lang="en-GB" sz="1200" b="1" kern="1200" dirty="0">
                <a:solidFill>
                  <a:schemeClr val="tx1"/>
                </a:solidFill>
                <a:effectLst/>
                <a:latin typeface="+mn-lt"/>
                <a:ea typeface="+mn-ea"/>
                <a:cs typeface="+mn-cs"/>
              </a:rPr>
              <a:t> time</a:t>
            </a:r>
            <a:r>
              <a:rPr lang="en-GB" sz="1200" kern="1200" dirty="0">
                <a:solidFill>
                  <a:schemeClr val="tx1"/>
                </a:solidFill>
                <a:effectLst/>
                <a:latin typeface="+mn-lt"/>
                <a:ea typeface="+mn-ea"/>
                <a:cs typeface="+mn-cs"/>
              </a:rPr>
              <a:t> otherwise the plaintiff can seek default judgement against you. That said, there are times where it's appropriate to request an extension from the plaintiff. It’s best to request this as soon as you know that an extension is required and provide a brief reason for the extension.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Meagan explained, it is not uncommon working in government that you come across self-represented litigants who are suing the State. In our experience, the statements of claim we receive from self-represented litigants are sometimes quite difficult to understand, which makes it challenging for the State to put on a meaningful Defence. In those cases, it's sometimes appropriate to write back to the plaintiff explaining the defects in their claim and requesting that they fix the defects before the State files its Defence.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So, </a:t>
            </a:r>
            <a:r>
              <a:rPr lang="en-GB" sz="1200" b="1" kern="1200" dirty="0">
                <a:solidFill>
                  <a:schemeClr val="tx1"/>
                </a:solidFill>
                <a:effectLst/>
                <a:latin typeface="+mn-lt"/>
                <a:ea typeface="+mn-ea"/>
                <a:cs typeface="+mn-cs"/>
              </a:rPr>
              <a:t>preparing the State's defence</a:t>
            </a:r>
            <a:r>
              <a:rPr lang="en-GB" sz="1200" kern="1200" dirty="0">
                <a:solidFill>
                  <a:schemeClr val="tx1"/>
                </a:solidFill>
                <a:effectLst/>
                <a:latin typeface="+mn-lt"/>
                <a:ea typeface="+mn-ea"/>
                <a:cs typeface="+mn-cs"/>
              </a:rPr>
              <a:t> is an incredibly important step because it essentially creates the scope of what the issues in dispute are.</a:t>
            </a:r>
            <a:r>
              <a:rPr lang="en-GB" sz="1200" b="1" kern="1200" dirty="0">
                <a:solidFill>
                  <a:schemeClr val="tx1"/>
                </a:solidFill>
                <a:effectLst/>
                <a:latin typeface="+mn-lt"/>
                <a:ea typeface="+mn-ea"/>
                <a:cs typeface="+mn-cs"/>
              </a:rPr>
              <a:t> Order 13 </a:t>
            </a:r>
            <a:r>
              <a:rPr lang="en-GB" sz="1200" kern="1200" dirty="0">
                <a:solidFill>
                  <a:schemeClr val="tx1"/>
                </a:solidFill>
                <a:effectLst/>
                <a:latin typeface="+mn-lt"/>
                <a:ea typeface="+mn-ea"/>
                <a:cs typeface="+mn-cs"/>
              </a:rPr>
              <a:t>of the relevant court rules sets out the formal requirements for pleadings, which is a useful starting point - but briefly, when you're preparing a defence, for each paragraph or allegation that the plaintiff puts to the State, you will either admit it, not admit it, or deny it, and you need a proper basis to make those admissions, non-admissions and denials.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It's really important to talk to all relevant personnel in your Department at the very start of the proceeding about what information they have that can assist you in preparing the State's defence. Ask them for people that you should be speaking to and ask them for any documents that they may have that are relevant to the claim. For example, in this case, you would look into obtaining all relevant documents about the Outback Orbiter, including any safety audits, incident reports and approved training materials. This will also make the discovery process much easier down the track when you're required to hand over that material, which Laura will discuss shortly.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But, setting yourself up well at an early stage through the defence drafting process will help you adopt a strategic mind-set moving forward. Say, for example, if during your investigations you uncover that this might be a very risky case for the State to defend, then you might think about making a settlement offer to try and resolve the claim at an early stage.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Overarching obligations and proper basis certificate</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Very briefly, when the State files its Defence, it also needs to be accompanied by two other documents - the first being an overarching obligations certificate, which is usually personally signed by a senior officer of the Department, and indicates that the Department understands the overarching obligations in the </a:t>
            </a:r>
            <a:r>
              <a:rPr lang="en-GB" sz="1200" i="1" kern="1200" dirty="0">
                <a:solidFill>
                  <a:schemeClr val="tx1"/>
                </a:solidFill>
                <a:effectLst/>
                <a:latin typeface="+mn-lt"/>
                <a:ea typeface="+mn-ea"/>
                <a:cs typeface="+mn-cs"/>
              </a:rPr>
              <a:t>Civil Procedure Act</a:t>
            </a:r>
            <a:r>
              <a:rPr lang="en-GB" sz="1200" kern="1200" dirty="0">
                <a:solidFill>
                  <a:schemeClr val="tx1"/>
                </a:solidFill>
                <a:effectLst/>
                <a:latin typeface="+mn-lt"/>
                <a:ea typeface="+mn-ea"/>
                <a:cs typeface="+mn-cs"/>
              </a:rPr>
              <a:t> on how they should be conducting themselves during the litigation process.</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second is a proper basis certificate, which is signed by the lawyers to certify that each allegation of fact in the State's Defence has a proper basis, each denial has a proper basis, and there is a proper basis for each non admission. </a:t>
            </a:r>
            <a:endParaRPr lang="en-AU" sz="1200" kern="1200" dirty="0">
              <a:solidFill>
                <a:schemeClr val="tx1"/>
              </a:solidFill>
              <a:effectLst/>
              <a:latin typeface="+mn-lt"/>
              <a:ea typeface="+mn-ea"/>
              <a:cs typeface="+mn-cs"/>
            </a:endParaRPr>
          </a:p>
          <a:p>
            <a:pPr marL="0" indent="0">
              <a:buFont typeface="Arial" panose="020B0604020202020204" pitchFamily="34" charset="0"/>
              <a:buNone/>
            </a:pPr>
            <a:endParaRPr lang="en-AU" b="0" i="0" dirty="0"/>
          </a:p>
        </p:txBody>
      </p:sp>
      <p:sp>
        <p:nvSpPr>
          <p:cNvPr id="4" name="Slide Number Placeholder 3"/>
          <p:cNvSpPr>
            <a:spLocks noGrp="1"/>
          </p:cNvSpPr>
          <p:nvPr>
            <p:ph type="sldNum" sz="quarter" idx="10"/>
          </p:nvPr>
        </p:nvSpPr>
        <p:spPr/>
        <p:txBody>
          <a:bodyPr/>
          <a:lstStyle/>
          <a:p>
            <a:fld id="{9A73BD39-F619-48EB-8955-B1C157CB8D29}" type="slidenum">
              <a:rPr lang="en-AU" smtClean="0"/>
              <a:t>27</a:t>
            </a:fld>
            <a:endParaRPr lang="en-AU"/>
          </a:p>
        </p:txBody>
      </p:sp>
    </p:spTree>
    <p:extLst>
      <p:ext uri="{BB962C8B-B14F-4D97-AF65-F5344CB8AC3E}">
        <p14:creationId xmlns:p14="http://schemas.microsoft.com/office/powerpoint/2010/main" val="39935775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mn-lt"/>
                <a:ea typeface="+mn-ea"/>
                <a:cs typeface="+mn-cs"/>
              </a:rPr>
              <a:t>In civil litigation, discovery is the compulsory disclosure process whereby parties are required to disclose to each other documents in their custody, power or control that are relevant to the issues in dispute.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This process ensures that both sides have access to the necessary information to prepare their cases and promotes a fair trial.</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Discovery is one of the most important and time consuming steps in the process.  And government discovery brings all manner of challenges and considerations you may not previously have had to consider for private clients.</a:t>
            </a:r>
          </a:p>
          <a:p>
            <a:endParaRPr lang="en-AU" sz="1000" b="1" dirty="0"/>
          </a:p>
          <a:p>
            <a:endParaRPr lang="en-AU" sz="1000" b="0" i="1" dirty="0"/>
          </a:p>
          <a:p>
            <a:endParaRPr lang="en-AU" sz="1000" dirty="0"/>
          </a:p>
          <a:p>
            <a:pPr marL="0" indent="0">
              <a:buFont typeface="Arial" panose="020B0604020202020204" pitchFamily="34" charset="0"/>
              <a:buNone/>
            </a:pPr>
            <a:endParaRPr lang="en-AU" b="0" i="0" dirty="0"/>
          </a:p>
        </p:txBody>
      </p:sp>
      <p:sp>
        <p:nvSpPr>
          <p:cNvPr id="4" name="Slide Number Placeholder 3"/>
          <p:cNvSpPr>
            <a:spLocks noGrp="1"/>
          </p:cNvSpPr>
          <p:nvPr>
            <p:ph type="sldNum" sz="quarter" idx="10"/>
          </p:nvPr>
        </p:nvSpPr>
        <p:spPr/>
        <p:txBody>
          <a:bodyPr/>
          <a:lstStyle/>
          <a:p>
            <a:fld id="{9A73BD39-F619-48EB-8955-B1C157CB8D29}" type="slidenum">
              <a:rPr lang="en-AU" smtClean="0"/>
              <a:t>28</a:t>
            </a:fld>
            <a:endParaRPr lang="en-AU"/>
          </a:p>
        </p:txBody>
      </p:sp>
    </p:spTree>
    <p:extLst>
      <p:ext uri="{BB962C8B-B14F-4D97-AF65-F5344CB8AC3E}">
        <p14:creationId xmlns:p14="http://schemas.microsoft.com/office/powerpoint/2010/main" val="2838246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mn-lt"/>
                <a:ea typeface="+mn-ea"/>
                <a:cs typeface="+mn-cs"/>
              </a:rPr>
              <a:t>1. Obligation to Discover Documents </a:t>
            </a:r>
            <a:endParaRPr lang="en-AU" sz="12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To start, the general discovery obligations are found in the applicable court rules at Order 29 and in Part 4.3 of the </a:t>
            </a:r>
            <a:r>
              <a:rPr lang="en-AU" sz="1200" i="1" kern="1200" dirty="0">
                <a:solidFill>
                  <a:schemeClr val="tx1"/>
                </a:solidFill>
                <a:effectLst/>
                <a:latin typeface="+mn-lt"/>
                <a:ea typeface="+mn-ea"/>
                <a:cs typeface="+mn-cs"/>
              </a:rPr>
              <a:t>Civil Procedure Act 2010</a:t>
            </a:r>
            <a:r>
              <a:rPr lang="en-AU" sz="1200" kern="1200" dirty="0">
                <a:solidFill>
                  <a:schemeClr val="tx1"/>
                </a:solidFill>
                <a:effectLst/>
                <a:latin typeface="+mn-lt"/>
                <a:ea typeface="+mn-ea"/>
                <a:cs typeface="+mn-cs"/>
              </a:rPr>
              <a:t>:</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Order 29 of the court rules (</a:t>
            </a:r>
            <a:r>
              <a:rPr lang="en-AU" sz="1200" i="1" kern="1200" dirty="0">
                <a:solidFill>
                  <a:schemeClr val="tx1"/>
                </a:solidFill>
                <a:effectLst/>
                <a:latin typeface="+mn-lt"/>
                <a:ea typeface="+mn-ea"/>
                <a:cs typeface="+mn-cs"/>
              </a:rPr>
              <a:t>Supreme Court (General Civil Procedure) Rules</a:t>
            </a:r>
            <a:r>
              <a:rPr lang="en-AU" sz="1200" kern="1200" dirty="0">
                <a:solidFill>
                  <a:schemeClr val="tx1"/>
                </a:solidFill>
                <a:effectLst/>
                <a:latin typeface="+mn-lt"/>
                <a:ea typeface="+mn-ea"/>
                <a:cs typeface="+mn-cs"/>
              </a:rPr>
              <a:t> 2015, </a:t>
            </a:r>
            <a:r>
              <a:rPr lang="en-AU" sz="1200" i="1" kern="1200" dirty="0">
                <a:solidFill>
                  <a:schemeClr val="tx1"/>
                </a:solidFill>
                <a:effectLst/>
                <a:latin typeface="+mn-lt"/>
                <a:ea typeface="+mn-ea"/>
                <a:cs typeface="+mn-cs"/>
              </a:rPr>
              <a:t>County Court Civil Procedure Rules</a:t>
            </a:r>
            <a:r>
              <a:rPr lang="en-AU" sz="1200" kern="1200" dirty="0">
                <a:solidFill>
                  <a:schemeClr val="tx1"/>
                </a:solidFill>
                <a:effectLst/>
                <a:latin typeface="+mn-lt"/>
                <a:ea typeface="+mn-ea"/>
                <a:cs typeface="+mn-cs"/>
              </a:rPr>
              <a:t> 2018 and </a:t>
            </a:r>
            <a:r>
              <a:rPr lang="en-AU" sz="1200" i="1" kern="1200" dirty="0">
                <a:solidFill>
                  <a:schemeClr val="tx1"/>
                </a:solidFill>
                <a:effectLst/>
                <a:latin typeface="+mn-lt"/>
                <a:ea typeface="+mn-ea"/>
                <a:cs typeface="+mn-cs"/>
              </a:rPr>
              <a:t>Magistrates’ Court General Civil Procedure Rules</a:t>
            </a:r>
            <a:r>
              <a:rPr lang="en-AU" sz="1200" kern="1200" dirty="0">
                <a:solidFill>
                  <a:schemeClr val="tx1"/>
                </a:solidFill>
                <a:effectLst/>
                <a:latin typeface="+mn-lt"/>
                <a:ea typeface="+mn-ea"/>
                <a:cs typeface="+mn-cs"/>
              </a:rPr>
              <a:t> 2020).</a:t>
            </a:r>
          </a:p>
          <a:p>
            <a:pPr lvl="0"/>
            <a:r>
              <a:rPr lang="en-AU" sz="1200" kern="1200" dirty="0">
                <a:solidFill>
                  <a:schemeClr val="tx1"/>
                </a:solidFill>
                <a:effectLst/>
                <a:latin typeface="+mn-lt"/>
                <a:ea typeface="+mn-ea"/>
                <a:cs typeface="+mn-cs"/>
              </a:rPr>
              <a:t>Part 4.3 of the </a:t>
            </a:r>
            <a:r>
              <a:rPr lang="en-AU" sz="1200" i="1" kern="1200" dirty="0">
                <a:solidFill>
                  <a:schemeClr val="tx1"/>
                </a:solidFill>
                <a:effectLst/>
                <a:latin typeface="+mn-lt"/>
                <a:ea typeface="+mn-ea"/>
                <a:cs typeface="+mn-cs"/>
              </a:rPr>
              <a:t>Civil Procedure Act 2010</a:t>
            </a:r>
            <a:r>
              <a:rPr lang="en-AU" sz="1200" kern="1200" dirty="0">
                <a:solidFill>
                  <a:schemeClr val="tx1"/>
                </a:solidFill>
                <a:effectLst/>
                <a:latin typeface="+mn-lt"/>
                <a:ea typeface="+mn-ea"/>
                <a:cs typeface="+mn-cs"/>
              </a:rPr>
              <a:t>.</a:t>
            </a: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The documents required to be discovered are any documents that the </a:t>
            </a:r>
            <a:r>
              <a:rPr lang="en-AU" sz="1200" kern="1200" dirty="0" err="1">
                <a:solidFill>
                  <a:schemeClr val="tx1"/>
                </a:solidFill>
                <a:effectLst/>
                <a:latin typeface="+mn-lt"/>
                <a:ea typeface="+mn-ea"/>
                <a:cs typeface="+mn-cs"/>
              </a:rPr>
              <a:t>partyis</a:t>
            </a:r>
            <a:r>
              <a:rPr lang="en-AU" sz="1200" kern="1200" dirty="0">
                <a:solidFill>
                  <a:schemeClr val="tx1"/>
                </a:solidFill>
                <a:effectLst/>
                <a:latin typeface="+mn-lt"/>
                <a:ea typeface="+mn-ea"/>
                <a:cs typeface="+mn-cs"/>
              </a:rPr>
              <a:t> aware of, after having conducted a reasonable search: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on which the party relies;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that adversely affect the party’s case;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that adversely affect another party’s case; and</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that support another party’s case.</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Documents are widely interpreted and include not only include written documents and extend to photos, visual records, emails, metadata. </a:t>
            </a: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Timing for discovery is ordinarily dealt with by way of Court orders or alternatively, under the Court Rules whereby a party has 42 days to make discovery after being served with a Notice for Discovery (comes after pleadings).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Discovery is also a continuous, ongoing obligation throughout the life of the proceeding. If you find further relevant documents post the filing and service of the initial discovery affidavit, a supplementary Affidavit of Documents will be required.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2. Who is ‘the State’ for the purposes of discovery?</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If the party you act for is a statutory authority, then the party needing to make discovery may be very obvious (for example, if the named defendant is the ‘Victorian </a:t>
            </a:r>
            <a:r>
              <a:rPr lang="en-AU" sz="1200" kern="1200" dirty="0" err="1">
                <a:solidFill>
                  <a:schemeClr val="tx1"/>
                </a:solidFill>
                <a:effectLst/>
                <a:latin typeface="+mn-lt"/>
                <a:ea typeface="+mn-ea"/>
                <a:cs typeface="+mn-cs"/>
              </a:rPr>
              <a:t>WorkCover</a:t>
            </a:r>
            <a:r>
              <a:rPr lang="en-AU" sz="1200" kern="1200" dirty="0">
                <a:solidFill>
                  <a:schemeClr val="tx1"/>
                </a:solidFill>
                <a:effectLst/>
                <a:latin typeface="+mn-lt"/>
                <a:ea typeface="+mn-ea"/>
                <a:cs typeface="+mn-cs"/>
              </a:rPr>
              <a:t> Authority’ then you make discovery of documents in the possession or control of the </a:t>
            </a:r>
            <a:r>
              <a:rPr lang="en-AU" sz="1200" kern="1200" dirty="0" err="1">
                <a:solidFill>
                  <a:schemeClr val="tx1"/>
                </a:solidFill>
                <a:effectLst/>
                <a:latin typeface="+mn-lt"/>
                <a:ea typeface="+mn-ea"/>
                <a:cs typeface="+mn-cs"/>
              </a:rPr>
              <a:t>VWA</a:t>
            </a:r>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But if the named defendant is ‘the State of Victoria’, the question of who actually constitutes ‘the State’ for the purpose of discovery can be very complex as ‘The State’ itself does not hold any documents and is made up of Departments, agencies, offices and branches.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So what constitutes 'the State' for discovery purposes will be determined by reference to the pleadings, to identify the individuals whose conduct is the subject of the claim or the government agencies whose conduct is challenged. In this process, you may find that records you need to consider are held by a number of various Departments, units or agencies, and this may require you to consider extending the search for documents beyond those immediately giving you instructions. </a:t>
            </a:r>
          </a:p>
          <a:p>
            <a:r>
              <a:rPr lang="en-AU" sz="1200" kern="1200" dirty="0">
                <a:solidFill>
                  <a:schemeClr val="tx1"/>
                </a:solidFill>
                <a:effectLst/>
                <a:latin typeface="+mn-lt"/>
                <a:ea typeface="+mn-ea"/>
                <a:cs typeface="+mn-cs"/>
              </a:rPr>
              <a:t> </a:t>
            </a:r>
          </a:p>
          <a:p>
            <a:pPr lvl="0"/>
            <a:r>
              <a:rPr lang="en-AU" sz="1200" b="1" i="1" kern="1200" dirty="0">
                <a:solidFill>
                  <a:schemeClr val="tx1"/>
                </a:solidFill>
                <a:effectLst/>
                <a:latin typeface="+mn-lt"/>
                <a:ea typeface="+mn-ea"/>
                <a:cs typeface="+mn-cs"/>
              </a:rPr>
              <a:t>If we go back to our earlier case study. Carl is suing the 'State of Victoria' as a result of an injury he sustained while at the Bushland Thrills Park:  </a:t>
            </a:r>
            <a:endParaRPr lang="en-AU" sz="1200" kern="1200" dirty="0">
              <a:solidFill>
                <a:schemeClr val="tx1"/>
              </a:solidFill>
              <a:effectLst/>
              <a:latin typeface="+mn-lt"/>
              <a:ea typeface="+mn-ea"/>
              <a:cs typeface="+mn-cs"/>
            </a:endParaRPr>
          </a:p>
          <a:p>
            <a:r>
              <a:rPr lang="en-AU" sz="1200" b="1"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b="1" i="1" kern="1200" dirty="0">
                <a:solidFill>
                  <a:schemeClr val="tx1"/>
                </a:solidFill>
                <a:effectLst/>
                <a:latin typeface="+mn-lt"/>
                <a:ea typeface="+mn-ea"/>
                <a:cs typeface="+mn-cs"/>
              </a:rPr>
              <a:t>The Park is owned by the Department and the staff induction training is  designed by the Department; and </a:t>
            </a:r>
            <a:endParaRPr lang="en-AU" sz="1200" kern="1200" dirty="0">
              <a:solidFill>
                <a:schemeClr val="tx1"/>
              </a:solidFill>
              <a:effectLst/>
              <a:latin typeface="+mn-lt"/>
              <a:ea typeface="+mn-ea"/>
              <a:cs typeface="+mn-cs"/>
            </a:endParaRPr>
          </a:p>
          <a:p>
            <a:r>
              <a:rPr lang="en-AU" sz="1200" b="1"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b="1" i="1" kern="1200" dirty="0">
                <a:solidFill>
                  <a:schemeClr val="tx1"/>
                </a:solidFill>
                <a:effectLst/>
                <a:latin typeface="+mn-lt"/>
                <a:ea typeface="+mn-ea"/>
                <a:cs typeface="+mn-cs"/>
              </a:rPr>
              <a:t>Wheel Wizards provides the staff induction training to the staff and employs the staff.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b="1" i="1" kern="1200" dirty="0">
                <a:solidFill>
                  <a:schemeClr val="tx1"/>
                </a:solidFill>
                <a:effectLst/>
                <a:latin typeface="+mn-lt"/>
                <a:ea typeface="+mn-ea"/>
                <a:cs typeface="+mn-cs"/>
              </a:rPr>
              <a:t>Therefore, it is expected that both the Department and Wheels Wizards hold documents which are likely relevant to the issues in dispute.</a:t>
            </a: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You should also look at any legislation applicable to your business; statutes often contain information sharing provisions that detail what can be shared, in what circumstances, and with whom. If the legislation suggests that there is no basis for the agency to share information with you or your business, then the records of that agency may not be discoverable. </a:t>
            </a:r>
          </a:p>
          <a:p>
            <a:endParaRPr lang="en-AU" sz="1000" b="0" i="1" dirty="0"/>
          </a:p>
          <a:p>
            <a:endParaRPr lang="en-AU" sz="1000" dirty="0"/>
          </a:p>
          <a:p>
            <a:pPr marL="0" indent="0">
              <a:buFont typeface="Arial" panose="020B0604020202020204" pitchFamily="34" charset="0"/>
              <a:buNone/>
            </a:pPr>
            <a:endParaRPr lang="en-AU" b="0" i="0" dirty="0"/>
          </a:p>
        </p:txBody>
      </p:sp>
      <p:sp>
        <p:nvSpPr>
          <p:cNvPr id="4" name="Slide Number Placeholder 3"/>
          <p:cNvSpPr>
            <a:spLocks noGrp="1"/>
          </p:cNvSpPr>
          <p:nvPr>
            <p:ph type="sldNum" sz="quarter" idx="10"/>
          </p:nvPr>
        </p:nvSpPr>
        <p:spPr/>
        <p:txBody>
          <a:bodyPr/>
          <a:lstStyle/>
          <a:p>
            <a:fld id="{9A73BD39-F619-48EB-8955-B1C157CB8D29}" type="slidenum">
              <a:rPr lang="en-AU" smtClean="0"/>
              <a:t>29</a:t>
            </a:fld>
            <a:endParaRPr lang="en-AU"/>
          </a:p>
        </p:txBody>
      </p:sp>
    </p:spTree>
    <p:extLst>
      <p:ext uri="{BB962C8B-B14F-4D97-AF65-F5344CB8AC3E}">
        <p14:creationId xmlns:p14="http://schemas.microsoft.com/office/powerpoint/2010/main" val="2776074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AU" sz="1800" b="1" dirty="0">
                <a:effectLst/>
                <a:latin typeface="Calibri" panose="020F0502020204030204" pitchFamily="34" charset="0"/>
              </a:rPr>
              <a:t>Eleni</a:t>
            </a:r>
          </a:p>
          <a:p>
            <a:pPr marL="0" marR="0">
              <a:spcBef>
                <a:spcPts val="0"/>
              </a:spcBef>
              <a:spcAft>
                <a:spcPts val="0"/>
              </a:spcAft>
            </a:pPr>
            <a:endParaRPr lang="en-AU" sz="1800" dirty="0">
              <a:effectLst/>
              <a:latin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rPr>
              <a:t>Now, let’s set the scene of the trials and tribulations of litigation in the public sector by using a hypothetical scenario -  </a:t>
            </a:r>
          </a:p>
          <a:p>
            <a:pPr marL="0" marR="0">
              <a:spcBef>
                <a:spcPts val="0"/>
              </a:spcBef>
              <a:spcAft>
                <a:spcPts val="0"/>
              </a:spcAft>
            </a:pPr>
            <a:endParaRPr lang="en-AU" sz="1800" dirty="0">
              <a:effectLst/>
              <a:latin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rPr>
              <a:t>I want you to imagine the following. You're sitting at your desk, it's 4pm on a Friday, you’ve almost finished wrapping up your tasks for the week and you're thinking about the cheeseboard you're going to order from the shop across the road. Ding. An email appears in your inbox from someone you don't recognise.</a:t>
            </a:r>
          </a:p>
          <a:p>
            <a:pPr marL="0" marR="0">
              <a:spcBef>
                <a:spcPts val="0"/>
              </a:spcBef>
              <a:spcAft>
                <a:spcPts val="0"/>
              </a:spcAft>
            </a:pPr>
            <a:r>
              <a:rPr lang="en-AU" sz="1800" dirty="0">
                <a:effectLst/>
                <a:latin typeface="Calibri" panose="020F0502020204030204" pitchFamily="34" charset="0"/>
              </a:rPr>
              <a:t> </a:t>
            </a:r>
          </a:p>
          <a:p>
            <a:pPr marL="0" marR="0">
              <a:spcBef>
                <a:spcPts val="0"/>
              </a:spcBef>
              <a:spcAft>
                <a:spcPts val="0"/>
              </a:spcAft>
            </a:pPr>
            <a:r>
              <a:rPr lang="en-AU" sz="1800" dirty="0">
                <a:effectLst/>
                <a:latin typeface="Calibri" panose="020F0502020204030204" pitchFamily="34" charset="0"/>
              </a:rPr>
              <a:t>You open it up, and it's a writ from the County Court. You've. Been. served. </a:t>
            </a:r>
          </a:p>
          <a:p>
            <a:pPr marL="0" marR="0">
              <a:spcBef>
                <a:spcPts val="0"/>
              </a:spcBef>
              <a:spcAft>
                <a:spcPts val="0"/>
              </a:spcAft>
            </a:pPr>
            <a:r>
              <a:rPr lang="en-AU" sz="1800" dirty="0">
                <a:effectLst/>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rPr>
              <a:t>First, you panic. Your cheeseboard seems like a distant memory at this stage.</a:t>
            </a:r>
          </a:p>
          <a:p>
            <a:pPr marL="0" marR="0">
              <a:spcBef>
                <a:spcPts val="0"/>
              </a:spcBef>
              <a:spcAft>
                <a:spcPts val="0"/>
              </a:spcAft>
            </a:pPr>
            <a:r>
              <a:rPr lang="en-AU" sz="1800" dirty="0">
                <a:effectLst/>
                <a:latin typeface="Calibri" panose="020F0502020204030204" pitchFamily="34" charset="0"/>
              </a:rPr>
              <a:t> </a:t>
            </a:r>
          </a:p>
          <a:p>
            <a:pPr marL="0" marR="0">
              <a:spcBef>
                <a:spcPts val="0"/>
              </a:spcBef>
              <a:spcAft>
                <a:spcPts val="0"/>
              </a:spcAft>
            </a:pPr>
            <a:r>
              <a:rPr lang="en-AU" sz="1800" dirty="0">
                <a:effectLst/>
                <a:latin typeface="Calibri" panose="020F0502020204030204" pitchFamily="34" charset="0"/>
              </a:rPr>
              <a:t>Once you're done panicking, you open it up and have a read. </a:t>
            </a:r>
          </a:p>
          <a:p>
            <a:endParaRPr lang="en-AU" i="1" dirty="0"/>
          </a:p>
        </p:txBody>
      </p:sp>
      <p:sp>
        <p:nvSpPr>
          <p:cNvPr id="4" name="Slide Number Placeholder 3"/>
          <p:cNvSpPr>
            <a:spLocks noGrp="1"/>
          </p:cNvSpPr>
          <p:nvPr>
            <p:ph type="sldNum" sz="quarter" idx="10"/>
          </p:nvPr>
        </p:nvSpPr>
        <p:spPr/>
        <p:txBody>
          <a:bodyPr/>
          <a:lstStyle/>
          <a:p>
            <a:fld id="{9A73BD39-F619-48EB-8955-B1C157CB8D29}" type="slidenum">
              <a:rPr lang="en-AU" smtClean="0"/>
              <a:t>3</a:t>
            </a:fld>
            <a:endParaRPr lang="en-AU"/>
          </a:p>
        </p:txBody>
      </p:sp>
    </p:spTree>
    <p:extLst>
      <p:ext uri="{BB962C8B-B14F-4D97-AF65-F5344CB8AC3E}">
        <p14:creationId xmlns:p14="http://schemas.microsoft.com/office/powerpoint/2010/main" val="2720385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3. Source and collate the documents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The next step is to start sourcing and locating the documents and, it is important to start this process as early as possible in the proceedings as they tend to hold a lot of information which is stored in many different ways.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Generally, it will assist you, and your business, to specify detailed search parameters, which requires an understanding of what type of documents might exist, and will require a degree of understanding about your business's operations (i.e. what documents are kept, why they are kept, who keeps them, where they are stored and who has access to them).</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The issue of access is also important; in some cases certain individuals may not have authority to access all relevant documents. </a:t>
            </a:r>
            <a:r>
              <a:rPr lang="en-AU" sz="1200" i="1" kern="1200" dirty="0">
                <a:solidFill>
                  <a:schemeClr val="tx1"/>
                </a:solidFill>
                <a:effectLst/>
                <a:latin typeface="+mn-lt"/>
                <a:ea typeface="+mn-ea"/>
                <a:cs typeface="+mn-cs"/>
              </a:rPr>
              <a:t>In those situations, working out what documents actually exist, can be a process which needs to involve a number of people. </a:t>
            </a: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lvl="0"/>
            <a:r>
              <a:rPr lang="en-AU" sz="1200" b="1" i="1" kern="1200" dirty="0">
                <a:solidFill>
                  <a:schemeClr val="tx1"/>
                </a:solidFill>
                <a:effectLst/>
                <a:latin typeface="+mn-lt"/>
                <a:ea typeface="+mn-ea"/>
                <a:cs typeface="+mn-cs"/>
              </a:rPr>
              <a:t>Going back to the case study, some categories of documents I would expect the Department and/or Wheel Wizards to have which may be relevant are the employee training materials, CCTV footage from the part of the incident, any incident reports, employee file of Francis Ferris and policy /procedure documents relating to the operation of the Ride.</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When you receive documents, it's a good idea to create a system for the receipt, storage and review of documents including.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placing all potentially discoverable material in a single location (e.g. a folder, a software solution) to avoid missing documents in the discovery process.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Keep a custody register to record what documents were requested, which are received, when they are received, how they were received (e.g. email, </a:t>
            </a:r>
            <a:r>
              <a:rPr lang="en-AU" sz="1200" kern="1200" dirty="0" err="1">
                <a:solidFill>
                  <a:schemeClr val="tx1"/>
                </a:solidFill>
                <a:effectLst/>
                <a:latin typeface="+mn-lt"/>
                <a:ea typeface="+mn-ea"/>
                <a:cs typeface="+mn-cs"/>
              </a:rPr>
              <a:t>usb</a:t>
            </a:r>
            <a:r>
              <a:rPr lang="en-AU" sz="1200" kern="1200" dirty="0">
                <a:solidFill>
                  <a:schemeClr val="tx1"/>
                </a:solidFill>
                <a:effectLst/>
                <a:latin typeface="+mn-lt"/>
                <a:ea typeface="+mn-ea"/>
                <a:cs typeface="+mn-cs"/>
              </a:rPr>
              <a:t>, paper file) and who provided them.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If your discovery is large enough, or requires input from multiple people, seriously consider using e-discovery software. Software programs like Ringtail give you greater flexibility in the management of the documents and simplify the affidavit preparation process.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4. Analyse the documents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Once you have sourced and collated all potentially relevant documents, the real work starts. You will need to undertake the process of analysing the documents to determine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whether they are relevant; and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assuming they are, whether there is any ground to object to the production of the document in whole or part. </a:t>
            </a:r>
          </a:p>
          <a:p>
            <a:r>
              <a:rPr lang="en-AU" sz="1200" kern="1200" dirty="0">
                <a:solidFill>
                  <a:schemeClr val="tx1"/>
                </a:solidFill>
                <a:effectLst/>
                <a:latin typeface="+mn-lt"/>
                <a:ea typeface="+mn-ea"/>
                <a:cs typeface="+mn-cs"/>
              </a:rPr>
              <a:t> </a:t>
            </a:r>
          </a:p>
          <a:p>
            <a:r>
              <a:rPr lang="en-AU" sz="1200" b="1" i="1" kern="1200" dirty="0">
                <a:solidFill>
                  <a:schemeClr val="tx1"/>
                </a:solidFill>
                <a:effectLst/>
                <a:latin typeface="+mn-lt"/>
                <a:ea typeface="+mn-ea"/>
                <a:cs typeface="+mn-cs"/>
              </a:rPr>
              <a:t>Relevance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A document will be relevant if it falls within the categories identified by Rule 29 (which I mentioned earlier), and that will be determined by reference to the pleadings.</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Discovery is not just everything relevant to the plaintiff or the incident in question. When analysing documents, have the pleadings beside you and ask yourself- how does this document answer or address any of the issues raised in the pleadings? Does it help my business' case, does it help the other party, establish the case set out in the pleadings? Does it go to a real, as distinct from peripheral, issue in the case?</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Deciding whether a document is ‘relevant’ sounds easy enough.  However, the task of determining whether a document is discoverable should not be underestimated, particularly if your case is complex, involves novel duties of care or complex duties owed or multiple agencies. It is not unusual to find yourself deciding a particular class of documents is not relevant, and then subsequently changing your mind and deciding that they are relevant. You may need to consult with others and seek a second opinion on whether something is relevant. </a:t>
            </a:r>
          </a:p>
          <a:p>
            <a:pPr lvl="0"/>
            <a:r>
              <a:rPr lang="en-AU" sz="1200" kern="1200" dirty="0">
                <a:solidFill>
                  <a:schemeClr val="tx1"/>
                </a:solidFill>
                <a:effectLst/>
                <a:latin typeface="+mn-lt"/>
                <a:ea typeface="+mn-ea"/>
                <a:cs typeface="+mn-cs"/>
              </a:rPr>
              <a:t>It is also possible that a document which was previously not relevant may become relevant as the proceeding progresses.</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When analysing documents, keep in mind that the State’s obligations as a model litigant and both your and your business' disclosure obligations. </a:t>
            </a:r>
          </a:p>
          <a:p>
            <a:r>
              <a:rPr lang="en-AU"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Failure to discover a key document can constitute a serious breach of obligations (for example, see Rule 29.14 and s 56 of the Civil Procedure Act 2010).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On the flip side, while it may then be tempting to just include documents to avoid this risk, over-discovery increases costs and can be seen to be oppressive. </a:t>
            </a: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i="1" kern="1200" dirty="0">
                <a:solidFill>
                  <a:schemeClr val="tx1"/>
                </a:solidFill>
                <a:effectLst/>
                <a:latin typeface="+mn-lt"/>
                <a:ea typeface="+mn-ea"/>
                <a:cs typeface="+mn-cs"/>
              </a:rPr>
              <a:t>Basis to object to production of the document.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As you are analysing the document for relevance, also consider whether it contains information or is of a class that is subject to some kind of restriction of disclosure that prevents you producing the document, in whole or in part, to the other parties.</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This may include privileges such as:   </a:t>
            </a:r>
          </a:p>
          <a:p>
            <a:r>
              <a:rPr lang="en-AU"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client legal privilege. </a:t>
            </a:r>
          </a:p>
          <a:p>
            <a:r>
              <a:rPr lang="en-AU"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public interest immunity (which may cover documents including cabinet deliberations, matters of national security, documents relating to police informers, documents that disclose police or other investigative agencies investigation intelligence or security methods) which you are required to assert if the public interest in keeping the information confidential outweighs public interest in release.</a:t>
            </a:r>
          </a:p>
          <a:p>
            <a:r>
              <a:rPr lang="en-AU"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any statutory restriction on production. There are a number of provisions within legislation that restrict the use of certain documents. Whether there are provisions that may apply to your case will depend on analysis of the legislative framework your business operates within.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Documents that you consider are exempt from inspection must still be discovered (i.e. identified as in being existence and itemised) in the Affidavit of Documents. However, those documents will be itemised in the relevant part of the Affidavit that reflects the document is restricted from inspection and explains the basis for that restriction.</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In relation to </a:t>
            </a:r>
            <a:r>
              <a:rPr lang="en-AU" sz="1200" b="1" i="1" kern="1200" dirty="0">
                <a:solidFill>
                  <a:schemeClr val="tx1"/>
                </a:solidFill>
                <a:effectLst/>
                <a:latin typeface="+mn-lt"/>
                <a:ea typeface="+mn-ea"/>
                <a:cs typeface="+mn-cs"/>
              </a:rPr>
              <a:t>Redactions -</a:t>
            </a:r>
            <a:r>
              <a:rPr lang="en-AU" sz="1200" kern="1200" dirty="0">
                <a:solidFill>
                  <a:schemeClr val="tx1"/>
                </a:solidFill>
                <a:effectLst/>
                <a:latin typeface="+mn-lt"/>
                <a:ea typeface="+mn-ea"/>
                <a:cs typeface="+mn-cs"/>
              </a:rPr>
              <a:t> be conscious if your business asks you to redact information in a document on the grounds that it is not relevant. This commonly comes up when you are asked to redact staff names or contact details and this needs to be balanced against the need to identify </a:t>
            </a:r>
            <a:r>
              <a:rPr lang="en-AU" sz="1200" i="1" kern="1200" dirty="0">
                <a:solidFill>
                  <a:schemeClr val="tx1"/>
                </a:solidFill>
                <a:effectLst/>
                <a:latin typeface="+mn-lt"/>
                <a:ea typeface="+mn-ea"/>
                <a:cs typeface="+mn-cs"/>
              </a:rPr>
              <a:t>potential witnesses</a:t>
            </a:r>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Further,  there is Federal Court authority that says parties should not unilaterally redact discoverable documents (</a:t>
            </a:r>
            <a:r>
              <a:rPr lang="en-AU" sz="1200" i="1" kern="1200" dirty="0">
                <a:solidFill>
                  <a:schemeClr val="tx1"/>
                </a:solidFill>
                <a:effectLst/>
                <a:latin typeface="+mn-lt"/>
                <a:ea typeface="+mn-ea"/>
                <a:cs typeface="+mn-cs"/>
              </a:rPr>
              <a:t>Esso v Australian Workers Union </a:t>
            </a:r>
            <a:r>
              <a:rPr lang="en-AU" sz="1200" kern="1200" dirty="0">
                <a:solidFill>
                  <a:schemeClr val="tx1"/>
                </a:solidFill>
                <a:effectLst/>
                <a:latin typeface="+mn-lt"/>
                <a:ea typeface="+mn-ea"/>
                <a:cs typeface="+mn-cs"/>
              </a:rPr>
              <a:t>[2020] </a:t>
            </a:r>
            <a:r>
              <a:rPr lang="en-AU" sz="1200" kern="1200" dirty="0" err="1">
                <a:solidFill>
                  <a:schemeClr val="tx1"/>
                </a:solidFill>
                <a:effectLst/>
                <a:latin typeface="+mn-lt"/>
                <a:ea typeface="+mn-ea"/>
                <a:cs typeface="+mn-cs"/>
              </a:rPr>
              <a:t>FCA</a:t>
            </a:r>
            <a:r>
              <a:rPr lang="en-AU" sz="1200" kern="1200" dirty="0">
                <a:solidFill>
                  <a:schemeClr val="tx1"/>
                </a:solidFill>
                <a:effectLst/>
                <a:latin typeface="+mn-lt"/>
                <a:ea typeface="+mn-ea"/>
                <a:cs typeface="+mn-cs"/>
              </a:rPr>
              <a:t> 314) – </a:t>
            </a:r>
            <a:r>
              <a:rPr lang="en-AU" sz="1200" b="1" kern="1200" dirty="0">
                <a:solidFill>
                  <a:schemeClr val="tx1"/>
                </a:solidFill>
                <a:effectLst/>
                <a:latin typeface="+mn-lt"/>
                <a:ea typeface="+mn-ea"/>
                <a:cs typeface="+mn-cs"/>
              </a:rPr>
              <a:t>that is, if the document is relevant, the whole document should be produced unless the other side consents to redaction.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So if the business really wants certain types of material redacted, you should consider why that is and whether it is justified. If you consider the redaction may be justified, it may be appropriate to consider discussing what you propose to redact (obviously without revealing the information itself) with the other parties and seeking their consent. If a redaction is made, you must record the reason for the redaction in the Affidavit of Documents. Be prepared for it to be challenged and the need to justify it</a:t>
            </a:r>
            <a:endParaRPr lang="en-AU" sz="1000" dirty="0"/>
          </a:p>
          <a:p>
            <a:pPr marL="0" indent="0">
              <a:buFont typeface="Arial" panose="020B0604020202020204" pitchFamily="34" charset="0"/>
              <a:buNone/>
            </a:pPr>
            <a:endParaRPr lang="en-AU" b="0" i="0" dirty="0"/>
          </a:p>
        </p:txBody>
      </p:sp>
      <p:sp>
        <p:nvSpPr>
          <p:cNvPr id="4" name="Slide Number Placeholder 3"/>
          <p:cNvSpPr>
            <a:spLocks noGrp="1"/>
          </p:cNvSpPr>
          <p:nvPr>
            <p:ph type="sldNum" sz="quarter" idx="10"/>
          </p:nvPr>
        </p:nvSpPr>
        <p:spPr/>
        <p:txBody>
          <a:bodyPr/>
          <a:lstStyle/>
          <a:p>
            <a:fld id="{9A73BD39-F619-48EB-8955-B1C157CB8D29}" type="slidenum">
              <a:rPr lang="en-AU" smtClean="0"/>
              <a:t>30</a:t>
            </a:fld>
            <a:endParaRPr lang="en-AU"/>
          </a:p>
        </p:txBody>
      </p:sp>
    </p:spTree>
    <p:extLst>
      <p:ext uri="{BB962C8B-B14F-4D97-AF65-F5344CB8AC3E}">
        <p14:creationId xmlns:p14="http://schemas.microsoft.com/office/powerpoint/2010/main" val="25113678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5. Draft the Affidavit of Documents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Rule 29.04 requires that discovery be made in the form of an affidavit, and specifically in Form 29B of the Rules. That said, always check Court practice notes for example, the Supreme Court Commercial Court requires a list of discoverable documents, but the list is not required to be in Affidavit form.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The Affidavit needs to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identify documents in the party’s possession, custody and power in a numbered list. Documents must be described in such a way that the document can be identified;</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identify any documents that were in the party’s possession, but are no longer and indicate when they ceased to be in the party’s possession and what happened to it;</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identify any documents that are redacted, and state the basis for that redaction;</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identify any documents that the party objects to producing, and if a privilege is claimed, state the grounds of privilege (in general terms, not in a manner that would lose the value of the privilege).</a:t>
            </a:r>
          </a:p>
          <a:p>
            <a:pPr marL="171450" indent="-171450">
              <a:buFont typeface="Arial" panose="020B0604020202020204" pitchFamily="34" charset="0"/>
              <a:buChar char="•"/>
            </a:pP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Documents need to be individually listed and identifiable identified in a way that allows the other party to understand what the document is.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Some other small things to consider are that: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 publicly available document does not need to be discovered.</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You do not have to discover a document that you already know another party has in their possession, or you reasonably believe the party has in their possession. </a:t>
            </a:r>
          </a:p>
          <a:p>
            <a:r>
              <a:rPr lang="en-AU" sz="1200" kern="1200" dirty="0">
                <a:solidFill>
                  <a:schemeClr val="tx1"/>
                </a:solidFill>
                <a:effectLst/>
                <a:latin typeface="+mn-lt"/>
                <a:ea typeface="+mn-ea"/>
                <a:cs typeface="+mn-cs"/>
              </a:rPr>
              <a:t> </a:t>
            </a:r>
          </a:p>
          <a:p>
            <a:pPr lvl="0"/>
            <a:r>
              <a:rPr lang="en-AU" sz="1200" b="1" kern="1200" dirty="0">
                <a:solidFill>
                  <a:schemeClr val="tx1"/>
                </a:solidFill>
                <a:effectLst/>
                <a:latin typeface="+mn-lt"/>
                <a:ea typeface="+mn-ea"/>
                <a:cs typeface="+mn-cs"/>
              </a:rPr>
              <a:t>Who is your deponent?</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The Affidavit needs to be deposed to by someone with authority and sufficient seniority. The deponent needs to be someone, who in effect, can make the Affidavit after having made all due and proper enquiries of the employees of the party, and be satisfied that reasonable searches have been performed.  </a:t>
            </a: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If you are in a situation where you have multiple agencies and branches whose documents are being discovered, you may need to consider whether a single Affidavit is appropriate or it  may be more appropriate to have </a:t>
            </a:r>
            <a:r>
              <a:rPr lang="en-AU" sz="1200" kern="1200" dirty="0" err="1">
                <a:solidFill>
                  <a:schemeClr val="tx1"/>
                </a:solidFill>
                <a:effectLst/>
                <a:latin typeface="+mn-lt"/>
                <a:ea typeface="+mn-ea"/>
                <a:cs typeface="+mn-cs"/>
              </a:rPr>
              <a:t>eg</a:t>
            </a:r>
            <a:r>
              <a:rPr lang="en-AU" sz="1200" kern="1200" dirty="0">
                <a:solidFill>
                  <a:schemeClr val="tx1"/>
                </a:solidFill>
                <a:effectLst/>
                <a:latin typeface="+mn-lt"/>
                <a:ea typeface="+mn-ea"/>
                <a:cs typeface="+mn-cs"/>
              </a:rPr>
              <a:t> two affidavits, with the deponents discovering the documents from their own department/agency.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6. Production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One the Affidavit is sworn, you need to file and serve it on the other parties.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Typically, the party receiving a copy of the Affidavit will review the Affidavit and write back to and request copies of documents.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If your Affidavit makes claims for privilege, or seeks to withhold documents from production on the basis of statutory provision, you may find that the other party seeks to challenge those claims in order to require the business to produce them.  Depending on what is challenged, these issues may be resolved through communication and correspondence between the parties. But, if pressed, you may end up at a directions hearing before the Court.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Also be aware that discovery of a certain document does not automatically mean that a party can produce it at trial.  The  admissibility of the document is a separate issue; rules of evidence will determine whether that particular document can be used at trial.  You will generally still need a witness through whom a document can be tendered.  </a:t>
            </a:r>
          </a:p>
          <a:p>
            <a:endParaRPr lang="en-AU" sz="1000" b="1" dirty="0"/>
          </a:p>
          <a:p>
            <a:endParaRPr lang="en-AU" sz="1000" b="0" i="1" dirty="0"/>
          </a:p>
          <a:p>
            <a:endParaRPr lang="en-AU" sz="1000" dirty="0"/>
          </a:p>
          <a:p>
            <a:pPr marL="0" indent="0">
              <a:buFont typeface="Arial" panose="020B0604020202020204" pitchFamily="34" charset="0"/>
              <a:buNone/>
            </a:pPr>
            <a:endParaRPr lang="en-AU" b="0" i="0" dirty="0"/>
          </a:p>
        </p:txBody>
      </p:sp>
      <p:sp>
        <p:nvSpPr>
          <p:cNvPr id="4" name="Slide Number Placeholder 3"/>
          <p:cNvSpPr>
            <a:spLocks noGrp="1"/>
          </p:cNvSpPr>
          <p:nvPr>
            <p:ph type="sldNum" sz="quarter" idx="10"/>
          </p:nvPr>
        </p:nvSpPr>
        <p:spPr/>
        <p:txBody>
          <a:bodyPr/>
          <a:lstStyle/>
          <a:p>
            <a:fld id="{9A73BD39-F619-48EB-8955-B1C157CB8D29}" type="slidenum">
              <a:rPr lang="en-AU" smtClean="0"/>
              <a:t>31</a:t>
            </a:fld>
            <a:endParaRPr lang="en-AU"/>
          </a:p>
        </p:txBody>
      </p:sp>
    </p:spTree>
    <p:extLst>
      <p:ext uri="{BB962C8B-B14F-4D97-AF65-F5344CB8AC3E}">
        <p14:creationId xmlns:p14="http://schemas.microsoft.com/office/powerpoint/2010/main" val="1662746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SUBPOENAS</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Another important consideration in the litigation process are subpoenas, which are court orders compelling a person to produce documents to the court or attend court to give evidence, or both.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Subpoenas provide a way for parties who are involved in a proceeding to obtain relevant evidence that is not in the possession of an opposing party and not captured by the discovery process. And you don't need to be a party to a proceeding to be issued with a subpoena.  For example, the Department in our case might want to subpoena Mr Coaster's GP or other medical services he visited. Mr Coaster isn't obliged to contact all of his medical practitioners from the past to access those records and discover them. However, if for example Mr Coaster provides some medical records during discovery that suggests he went to a particular clinic, you might wish to issue a subpoena to that clinic to gain access those records. Further, Mr Coaster might say in his SoC that he lost wages from being unable to work. In that case, you might consider issuing a subpoena to his employer so you can assess that claim.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But moving away from our example for a moment, what if your Department is served with a subpoena - what do you need to do, and how should you respond to it?</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Importantly, if you are served with a subpoena - you must not ignore it. In the absence of a </a:t>
            </a:r>
            <a:r>
              <a:rPr lang="en-AU" sz="1200" u="sng" kern="1200" dirty="0">
                <a:solidFill>
                  <a:schemeClr val="tx1"/>
                </a:solidFill>
                <a:effectLst/>
                <a:latin typeface="+mn-lt"/>
                <a:ea typeface="+mn-ea"/>
                <a:cs typeface="+mn-cs"/>
              </a:rPr>
              <a:t>legitimate reason</a:t>
            </a:r>
            <a:r>
              <a:rPr lang="en-AU" sz="1200" kern="1200" dirty="0">
                <a:solidFill>
                  <a:schemeClr val="tx1"/>
                </a:solidFill>
                <a:effectLst/>
                <a:latin typeface="+mn-lt"/>
                <a:ea typeface="+mn-ea"/>
                <a:cs typeface="+mn-cs"/>
              </a:rPr>
              <a:t>, which I’ll come to, failure to comply can constitute a contempt of court and can result in criminal or civil penalties.  Most government departments will have existing protocols in place for responding to a subpoena.   I'd encourage you to see if you can get a hold of these protocols.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Firstly, what do you need to produce? You should first look to see if the subpoena clearly specifies the documents or document categories that need to be produced.  You shouldn’t have to guess what information is required.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You only need to produce documents in the possession of the entity named in the subpoena, you should not be creating documents to produce, and you do not need to go looking for documents outside of your department or seek them from other departments or organisations – if you don’t have them, simply advise the court that you don't have the documents being sought in the subpoena. </a:t>
            </a:r>
          </a:p>
          <a:p>
            <a:pPr marL="0" indent="0">
              <a:buFont typeface="Arial" panose="020B0604020202020204" pitchFamily="34" charset="0"/>
              <a:buNone/>
            </a:pPr>
            <a:endParaRPr lang="en-AU" b="0" i="0" dirty="0"/>
          </a:p>
        </p:txBody>
      </p:sp>
      <p:sp>
        <p:nvSpPr>
          <p:cNvPr id="4" name="Slide Number Placeholder 3"/>
          <p:cNvSpPr>
            <a:spLocks noGrp="1"/>
          </p:cNvSpPr>
          <p:nvPr>
            <p:ph type="sldNum" sz="quarter" idx="10"/>
          </p:nvPr>
        </p:nvSpPr>
        <p:spPr/>
        <p:txBody>
          <a:bodyPr/>
          <a:lstStyle/>
          <a:p>
            <a:fld id="{9A73BD39-F619-48EB-8955-B1C157CB8D29}" type="slidenum">
              <a:rPr lang="en-AU" smtClean="0"/>
              <a:t>32</a:t>
            </a:fld>
            <a:endParaRPr lang="en-AU"/>
          </a:p>
        </p:txBody>
      </p:sp>
    </p:spTree>
    <p:extLst>
      <p:ext uri="{BB962C8B-B14F-4D97-AF65-F5344CB8AC3E}">
        <p14:creationId xmlns:p14="http://schemas.microsoft.com/office/powerpoint/2010/main" val="2475238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After you have located the documents, what next - </a:t>
            </a:r>
            <a:r>
              <a:rPr lang="en-AU" sz="1200" b="1" kern="1200" dirty="0">
                <a:solidFill>
                  <a:schemeClr val="tx1"/>
                </a:solidFill>
                <a:effectLst/>
                <a:latin typeface="+mn-lt"/>
                <a:ea typeface="+mn-ea"/>
                <a:cs typeface="+mn-cs"/>
              </a:rPr>
              <a:t>where do you produce</a:t>
            </a:r>
            <a:r>
              <a:rPr lang="en-AU" sz="1200" kern="1200" dirty="0">
                <a:solidFill>
                  <a:schemeClr val="tx1"/>
                </a:solidFill>
                <a:effectLst/>
                <a:latin typeface="+mn-lt"/>
                <a:ea typeface="+mn-ea"/>
                <a:cs typeface="+mn-cs"/>
              </a:rPr>
              <a:t> them (that is, where do you need to provide them)?</a:t>
            </a:r>
          </a:p>
          <a:p>
            <a:pPr lvl="0"/>
            <a:r>
              <a:rPr lang="en-AU" sz="1200" kern="1200" dirty="0">
                <a:solidFill>
                  <a:schemeClr val="tx1"/>
                </a:solidFill>
                <a:effectLst/>
                <a:latin typeface="+mn-lt"/>
                <a:ea typeface="+mn-ea"/>
                <a:cs typeface="+mn-cs"/>
              </a:rPr>
              <a:t>A Subpoena will specify how and where the documents are to be produced – It's usually just a matter of providing them to the court or sending copies to the court registry.  Importantly, do not produce the documents to the issuing party.  </a:t>
            </a:r>
          </a:p>
          <a:p>
            <a:pPr lvl="0"/>
            <a:r>
              <a:rPr lang="en-AU" sz="1200" kern="1200" dirty="0">
                <a:solidFill>
                  <a:schemeClr val="tx1"/>
                </a:solidFill>
                <a:effectLst/>
                <a:latin typeface="+mn-lt"/>
                <a:ea typeface="+mn-ea"/>
                <a:cs typeface="+mn-cs"/>
              </a:rPr>
              <a:t>Unless the subpoena specifies that original documents are required, copies can be produced.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Now what if you </a:t>
            </a:r>
            <a:r>
              <a:rPr lang="en-AU" sz="1200" b="1" kern="1200" dirty="0">
                <a:solidFill>
                  <a:schemeClr val="tx1"/>
                </a:solidFill>
                <a:effectLst/>
                <a:latin typeface="+mn-lt"/>
                <a:ea typeface="+mn-ea"/>
                <a:cs typeface="+mn-cs"/>
              </a:rPr>
              <a:t>can't comply with the subpoena within the time provided?</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For example, issues might arise where you either:</a:t>
            </a:r>
          </a:p>
          <a:p>
            <a:pPr lvl="1"/>
            <a:r>
              <a:rPr lang="en-AU" sz="1200" kern="1200" dirty="0">
                <a:solidFill>
                  <a:schemeClr val="tx1"/>
                </a:solidFill>
                <a:effectLst/>
                <a:latin typeface="+mn-lt"/>
                <a:ea typeface="+mn-ea"/>
                <a:cs typeface="+mn-cs"/>
              </a:rPr>
              <a:t>Can’t comply or </a:t>
            </a:r>
          </a:p>
          <a:p>
            <a:pPr lvl="1"/>
            <a:r>
              <a:rPr lang="en-AU" sz="1200" kern="1200" dirty="0">
                <a:solidFill>
                  <a:schemeClr val="tx1"/>
                </a:solidFill>
                <a:effectLst/>
                <a:latin typeface="+mn-lt"/>
                <a:ea typeface="+mn-ea"/>
                <a:cs typeface="+mn-cs"/>
              </a:rPr>
              <a:t>don’t think you should have to comply </a:t>
            </a:r>
          </a:p>
          <a:p>
            <a:pPr lvl="0"/>
            <a:r>
              <a:rPr lang="en-AU" sz="1200" kern="1200" dirty="0">
                <a:solidFill>
                  <a:schemeClr val="tx1"/>
                </a:solidFill>
                <a:effectLst/>
                <a:latin typeface="+mn-lt"/>
                <a:ea typeface="+mn-ea"/>
                <a:cs typeface="+mn-cs"/>
              </a:rPr>
              <a:t>The most common reason Departments can’t comply is simply because there’s insufficient time because a significant number of documents have been sought. </a:t>
            </a:r>
          </a:p>
          <a:p>
            <a:pPr lvl="0"/>
            <a:r>
              <a:rPr lang="en-AU" sz="1200" kern="1200" dirty="0">
                <a:solidFill>
                  <a:schemeClr val="tx1"/>
                </a:solidFill>
                <a:effectLst/>
                <a:latin typeface="+mn-lt"/>
                <a:ea typeface="+mn-ea"/>
                <a:cs typeface="+mn-cs"/>
              </a:rPr>
              <a:t>If you form a view that compliance won’t be possible by the date listed in the subpoena – don’t wait.  Contact the issuing party immediately and let them know when you think you will be able to produce the documents.  Nine out of ten times, they’ll agree with a reasonable request for an extension.</a:t>
            </a:r>
          </a:p>
          <a:p>
            <a:pPr lvl="0"/>
            <a:r>
              <a:rPr lang="en-AU" sz="1200" kern="1200" dirty="0">
                <a:solidFill>
                  <a:schemeClr val="tx1"/>
                </a:solidFill>
                <a:effectLst/>
                <a:latin typeface="+mn-lt"/>
                <a:ea typeface="+mn-ea"/>
                <a:cs typeface="+mn-cs"/>
              </a:rPr>
              <a:t>You only need to approach the court directly for an extension if you get pushback from the issuing party, which is unlikely if you’re being reasonable.</a:t>
            </a:r>
          </a:p>
          <a:p>
            <a:pPr marL="0" indent="0">
              <a:buFont typeface="Arial" panose="020B0604020202020204" pitchFamily="34" charset="0"/>
              <a:buNone/>
            </a:pPr>
            <a:endParaRPr lang="en-AU" b="0" i="0" dirty="0"/>
          </a:p>
        </p:txBody>
      </p:sp>
      <p:sp>
        <p:nvSpPr>
          <p:cNvPr id="4" name="Slide Number Placeholder 3"/>
          <p:cNvSpPr>
            <a:spLocks noGrp="1"/>
          </p:cNvSpPr>
          <p:nvPr>
            <p:ph type="sldNum" sz="quarter" idx="10"/>
          </p:nvPr>
        </p:nvSpPr>
        <p:spPr/>
        <p:txBody>
          <a:bodyPr/>
          <a:lstStyle/>
          <a:p>
            <a:fld id="{9A73BD39-F619-48EB-8955-B1C157CB8D29}" type="slidenum">
              <a:rPr lang="en-AU" smtClean="0"/>
              <a:t>33</a:t>
            </a:fld>
            <a:endParaRPr lang="en-AU"/>
          </a:p>
        </p:txBody>
      </p:sp>
    </p:spTree>
    <p:extLst>
      <p:ext uri="{BB962C8B-B14F-4D97-AF65-F5344CB8AC3E}">
        <p14:creationId xmlns:p14="http://schemas.microsoft.com/office/powerpoint/2010/main" val="3493723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 more contentious issues tend to arise where you review the subpoena and form a view that you shouldn’t have to comply with it (or with aspects of it).</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 reality is that although a subpoena is a court order, its prepared by the issuing party and effectively rubber stamped by the court.  The court won’t review the subpoena before issuing it to ensure its valid and will rely on the issuing party essentially 'getting it right'.</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Courts do however have the power to </a:t>
            </a:r>
            <a:r>
              <a:rPr lang="en-AU" sz="1200" b="1" kern="1200" dirty="0">
                <a:solidFill>
                  <a:schemeClr val="tx1"/>
                </a:solidFill>
                <a:effectLst/>
                <a:latin typeface="+mn-lt"/>
                <a:ea typeface="+mn-ea"/>
                <a:cs typeface="+mn-cs"/>
              </a:rPr>
              <a:t>set aside subpoenas</a:t>
            </a:r>
            <a:r>
              <a:rPr lang="en-AU" sz="1200" kern="1200" dirty="0">
                <a:solidFill>
                  <a:schemeClr val="tx1"/>
                </a:solidFill>
                <a:effectLst/>
                <a:latin typeface="+mn-lt"/>
                <a:ea typeface="+mn-ea"/>
                <a:cs typeface="+mn-cs"/>
              </a:rPr>
              <a:t> in whole or in part on a number of grounds.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So if you are served with a subpoena, or you intend to issue a subpoena - you should have in mind some of the common issues that might render a subpoena invalid, or be a ground for setting it aside.</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For example, the documents sought in the subpoena might not appear to have a </a:t>
            </a:r>
            <a:r>
              <a:rPr lang="en-AU" sz="1200" b="1" kern="1200" dirty="0">
                <a:solidFill>
                  <a:schemeClr val="tx1"/>
                </a:solidFill>
                <a:effectLst/>
                <a:latin typeface="+mn-lt"/>
                <a:ea typeface="+mn-ea"/>
                <a:cs typeface="+mn-cs"/>
              </a:rPr>
              <a:t>legitimate forensic purpose </a:t>
            </a:r>
            <a:r>
              <a:rPr lang="en-AU" sz="1200" kern="1200" dirty="0">
                <a:solidFill>
                  <a:schemeClr val="tx1"/>
                </a:solidFill>
                <a:effectLst/>
                <a:latin typeface="+mn-lt"/>
                <a:ea typeface="+mn-ea"/>
                <a:cs typeface="+mn-cs"/>
              </a:rPr>
              <a:t>or they’re not relevant to any issue in the proceeding.  Subpoenas are not a free for all – the documents sought have to be relevant.  It's a different test to discovery – with subpoenas it needs to </a:t>
            </a:r>
            <a:r>
              <a:rPr lang="en-AU" sz="1200" b="1" kern="1200" dirty="0">
                <a:solidFill>
                  <a:schemeClr val="tx1"/>
                </a:solidFill>
                <a:effectLst/>
                <a:latin typeface="+mn-lt"/>
                <a:ea typeface="+mn-ea"/>
                <a:cs typeface="+mn-cs"/>
              </a:rPr>
              <a:t>be ‘on the cards’ </a:t>
            </a:r>
            <a:r>
              <a:rPr lang="en-AU" sz="1200" kern="1200" dirty="0">
                <a:solidFill>
                  <a:schemeClr val="tx1"/>
                </a:solidFill>
                <a:effectLst/>
                <a:latin typeface="+mn-lt"/>
                <a:ea typeface="+mn-ea"/>
                <a:cs typeface="+mn-cs"/>
              </a:rPr>
              <a:t>that the documents will </a:t>
            </a:r>
            <a:r>
              <a:rPr lang="en-AU" sz="1200" b="1" kern="1200" dirty="0">
                <a:solidFill>
                  <a:schemeClr val="tx1"/>
                </a:solidFill>
                <a:effectLst/>
                <a:latin typeface="+mn-lt"/>
                <a:ea typeface="+mn-ea"/>
                <a:cs typeface="+mn-cs"/>
              </a:rPr>
              <a:t>materially assist a party</a:t>
            </a:r>
            <a:r>
              <a:rPr lang="en-AU" sz="1200" kern="1200" dirty="0">
                <a:solidFill>
                  <a:schemeClr val="tx1"/>
                </a:solidFill>
                <a:effectLst/>
                <a:latin typeface="+mn-lt"/>
                <a:ea typeface="+mn-ea"/>
                <a:cs typeface="+mn-cs"/>
              </a:rPr>
              <a:t>. Another commonly used term in this space is ‘</a:t>
            </a:r>
            <a:r>
              <a:rPr lang="en-AU" sz="1200" b="1" kern="1200" dirty="0">
                <a:solidFill>
                  <a:schemeClr val="tx1"/>
                </a:solidFill>
                <a:effectLst/>
                <a:latin typeface="+mn-lt"/>
                <a:ea typeface="+mn-ea"/>
                <a:cs typeface="+mn-cs"/>
              </a:rPr>
              <a:t>fishing</a:t>
            </a:r>
            <a:r>
              <a:rPr lang="en-AU" sz="1200" kern="1200" dirty="0">
                <a:solidFill>
                  <a:schemeClr val="tx1"/>
                </a:solidFill>
                <a:effectLst/>
                <a:latin typeface="+mn-lt"/>
                <a:ea typeface="+mn-ea"/>
                <a:cs typeface="+mn-cs"/>
              </a:rPr>
              <a:t>’, parties are not permitted to engage in a fishing expedition to see what may or may not be there to assist their case.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Another common issue for setting aside a subpoena is if it's too broad or lacks particularity so that you have to guess what it might encompass.  For example if the subpoena fails to specify a date range  - that could potentially make it too broad.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Another is where responding to the subpoena would require a disproportionate amount of resources or time in order to comply – for example, the VGSO was engaged in a subpoena matter where we put on evidence that it would take three people working full time for 2 months to produce the requested documents – that subpoena was characterised by the court as oppressive</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Most importantly, if the subpoena your dealing with does raise any of these issues, again contact the issuing party and try to resolve them – this could be by working with them to narrow the categories, or asking them to drop some of the requests.  If they’re unreasonable, a court will determine the issue and could set aside a subpoena on any of the grounds we discussed   </a:t>
            </a:r>
          </a:p>
          <a:p>
            <a:pPr marL="0" indent="0">
              <a:buFont typeface="Arial" panose="020B0604020202020204" pitchFamily="34" charset="0"/>
              <a:buNone/>
            </a:pPr>
            <a:endParaRPr lang="en-AU" b="0" i="0" dirty="0"/>
          </a:p>
        </p:txBody>
      </p:sp>
      <p:sp>
        <p:nvSpPr>
          <p:cNvPr id="4" name="Slide Number Placeholder 3"/>
          <p:cNvSpPr>
            <a:spLocks noGrp="1"/>
          </p:cNvSpPr>
          <p:nvPr>
            <p:ph type="sldNum" sz="quarter" idx="10"/>
          </p:nvPr>
        </p:nvSpPr>
        <p:spPr/>
        <p:txBody>
          <a:bodyPr/>
          <a:lstStyle/>
          <a:p>
            <a:fld id="{9A73BD39-F619-48EB-8955-B1C157CB8D29}" type="slidenum">
              <a:rPr lang="en-AU" smtClean="0"/>
              <a:t>34</a:t>
            </a:fld>
            <a:endParaRPr lang="en-AU"/>
          </a:p>
        </p:txBody>
      </p:sp>
    </p:spTree>
    <p:extLst>
      <p:ext uri="{BB962C8B-B14F-4D97-AF65-F5344CB8AC3E}">
        <p14:creationId xmlns:p14="http://schemas.microsoft.com/office/powerpoint/2010/main" val="926799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Confidentiality and Privilege</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An Important issue for government departments when responding to subpoenas is Confidentiality and privilege.  Parties can and do seek all sorts of information from government, some of which may well be subject to Legal Professional Privilege, Public Interest Immunity, they can also relate to irrelevant third party information, or sometimes be subject to commercial in confidence or statutory non-disclosure obligations.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It's important to note that Confidentiality or privilege do not necessarily provide a basis for refusing to produce documents, but they can be a basis for </a:t>
            </a:r>
            <a:r>
              <a:rPr lang="en-AU" sz="1200" b="1" kern="1200" dirty="0">
                <a:solidFill>
                  <a:schemeClr val="tx1"/>
                </a:solidFill>
                <a:effectLst/>
                <a:latin typeface="+mn-lt"/>
                <a:ea typeface="+mn-ea"/>
                <a:cs typeface="+mn-cs"/>
              </a:rPr>
              <a:t>objecting to inspection of the documents </a:t>
            </a:r>
            <a:r>
              <a:rPr lang="en-AU" sz="1200" kern="1200" dirty="0">
                <a:solidFill>
                  <a:schemeClr val="tx1"/>
                </a:solidFill>
                <a:effectLst/>
                <a:latin typeface="+mn-lt"/>
                <a:ea typeface="+mn-ea"/>
                <a:cs typeface="+mn-cs"/>
              </a:rPr>
              <a:t>by the issuing party or anyone else.  Before producing documents, they should be carefully reviewed to determine whether any of the privileges or sensitivities apply.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Where a claim for privilege or confidentiality is identified, you should first contact the issuing party and attempt to resolve the issue by agreement - you must not redact or fail to produce documents without prior agreement. If the issuing party doesn't agree, you still need to produce the documents to the court and advise that you object to inspection of the documents, and the court will then determine the issue.</a:t>
            </a:r>
          </a:p>
          <a:p>
            <a:pPr marL="0" indent="0">
              <a:buFont typeface="Arial" panose="020B0604020202020204" pitchFamily="34" charset="0"/>
              <a:buNone/>
            </a:pPr>
            <a:endParaRPr lang="en-AU" b="0" i="0" dirty="0"/>
          </a:p>
        </p:txBody>
      </p:sp>
      <p:sp>
        <p:nvSpPr>
          <p:cNvPr id="4" name="Slide Number Placeholder 3"/>
          <p:cNvSpPr>
            <a:spLocks noGrp="1"/>
          </p:cNvSpPr>
          <p:nvPr>
            <p:ph type="sldNum" sz="quarter" idx="10"/>
          </p:nvPr>
        </p:nvSpPr>
        <p:spPr/>
        <p:txBody>
          <a:bodyPr/>
          <a:lstStyle/>
          <a:p>
            <a:fld id="{9A73BD39-F619-48EB-8955-B1C157CB8D29}" type="slidenum">
              <a:rPr lang="en-AU" smtClean="0"/>
              <a:t>35</a:t>
            </a:fld>
            <a:endParaRPr lang="en-AU"/>
          </a:p>
        </p:txBody>
      </p:sp>
    </p:spTree>
    <p:extLst>
      <p:ext uri="{BB962C8B-B14F-4D97-AF65-F5344CB8AC3E}">
        <p14:creationId xmlns:p14="http://schemas.microsoft.com/office/powerpoint/2010/main" val="26576623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Use of Documents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terms of how subpoenaed documents may be used, a party to a proceeding may rely on documents obtained and may tender them in evidence.  They can also be provided to a 3</a:t>
            </a:r>
            <a:r>
              <a:rPr lang="en-AU" sz="1200" kern="1200" baseline="30000" dirty="0">
                <a:solidFill>
                  <a:schemeClr val="tx1"/>
                </a:solidFill>
                <a:effectLst/>
                <a:latin typeface="+mn-lt"/>
                <a:ea typeface="+mn-ea"/>
                <a:cs typeface="+mn-cs"/>
              </a:rPr>
              <a:t>rd</a:t>
            </a:r>
            <a:r>
              <a:rPr lang="en-AU" sz="1200" kern="1200" dirty="0">
                <a:solidFill>
                  <a:schemeClr val="tx1"/>
                </a:solidFill>
                <a:effectLst/>
                <a:latin typeface="+mn-lt"/>
                <a:ea typeface="+mn-ea"/>
                <a:cs typeface="+mn-cs"/>
              </a:rPr>
              <a:t> party in connection with the proceeding such as an expert who is engaged to provide an opinion and report.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As discussed earlier, all parties to a proceeding are subject to the implied Harman undertaking, which as we know, means that parties are not able to use documents for any purpose distinct from the proceeding in which they were produced.   </a:t>
            </a:r>
            <a:r>
              <a:rPr lang="en-AU" sz="1800" dirty="0">
                <a:effectLst/>
                <a:latin typeface="Segoe UI" panose="020B0502040204020203" pitchFamily="34" charset="0"/>
                <a:ea typeface="Calibri" panose="020F0502020204030204" pitchFamily="34" charset="0"/>
                <a:cs typeface="Times New Roman" panose="02020603050405020304" pitchFamily="18" charset="0"/>
              </a:rPr>
              <a:t> </a:t>
            </a:r>
          </a:p>
          <a:p>
            <a:pPr marL="0" indent="0">
              <a:buFont typeface="Arial" panose="020B0604020202020204" pitchFamily="34" charset="0"/>
              <a:buNone/>
            </a:pPr>
            <a:endParaRPr lang="en-AU" b="0" i="0" dirty="0"/>
          </a:p>
        </p:txBody>
      </p:sp>
      <p:sp>
        <p:nvSpPr>
          <p:cNvPr id="4" name="Slide Number Placeholder 3"/>
          <p:cNvSpPr>
            <a:spLocks noGrp="1"/>
          </p:cNvSpPr>
          <p:nvPr>
            <p:ph type="sldNum" sz="quarter" idx="10"/>
          </p:nvPr>
        </p:nvSpPr>
        <p:spPr/>
        <p:txBody>
          <a:bodyPr/>
          <a:lstStyle/>
          <a:p>
            <a:fld id="{9A73BD39-F619-48EB-8955-B1C157CB8D29}" type="slidenum">
              <a:rPr lang="en-AU" smtClean="0"/>
              <a:t>36</a:t>
            </a:fld>
            <a:endParaRPr lang="en-AU"/>
          </a:p>
        </p:txBody>
      </p:sp>
    </p:spTree>
    <p:extLst>
      <p:ext uri="{BB962C8B-B14F-4D97-AF65-F5344CB8AC3E}">
        <p14:creationId xmlns:p14="http://schemas.microsoft.com/office/powerpoint/2010/main" val="727791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AU" sz="1200" kern="1200" dirty="0">
                <a:solidFill>
                  <a:schemeClr val="tx1"/>
                </a:solidFill>
                <a:effectLst/>
                <a:latin typeface="+mn-lt"/>
                <a:ea typeface="+mn-ea"/>
                <a:cs typeface="+mn-cs"/>
              </a:rPr>
              <a:t>Government officials may be required to give evidence in adversarial settings such as Courts exercising civil or criminal jurisdiction, or inquisitorial settings such as the coroners court, royal commissioners or other inquiries.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We use the term government officials broadly, meaning anyone employed by and undertaking duties within a government department or statutory agency (for </a:t>
            </a:r>
            <a:r>
              <a:rPr lang="en-AU" sz="1200" kern="1200" dirty="0" err="1">
                <a:solidFill>
                  <a:schemeClr val="tx1"/>
                </a:solidFill>
                <a:effectLst/>
                <a:latin typeface="+mn-lt"/>
                <a:ea typeface="+mn-ea"/>
                <a:cs typeface="+mn-cs"/>
              </a:rPr>
              <a:t>e.g</a:t>
            </a:r>
            <a:r>
              <a:rPr lang="en-AU" sz="1200" kern="1200" dirty="0">
                <a:solidFill>
                  <a:schemeClr val="tx1"/>
                </a:solidFill>
                <a:effectLst/>
                <a:latin typeface="+mn-lt"/>
                <a:ea typeface="+mn-ea"/>
                <a:cs typeface="+mn-cs"/>
              </a:rPr>
              <a:t> VicPol).</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It's important to distinguish between govt officials giving evidence in their personal capacity as distinct from an official capacity as different considerations apply.  </a:t>
            </a:r>
          </a:p>
          <a:p>
            <a:r>
              <a:rPr lang="en-AU"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 personal capacity witness is a person who has direct involvement in the events being considered. They usually have some first-hand knowledge or observation of relevant events.  </a:t>
            </a:r>
            <a:r>
              <a:rPr lang="en-AU" sz="1200" b="1" kern="1200" dirty="0">
                <a:solidFill>
                  <a:schemeClr val="tx1"/>
                </a:solidFill>
                <a:effectLst/>
                <a:latin typeface="+mn-lt"/>
                <a:ea typeface="+mn-ea"/>
                <a:cs typeface="+mn-cs"/>
              </a:rPr>
              <a:t>For example, in the case study, Francis Ferris would be considered a personal capacity witness.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Witnesses appearing in an official capacity are usually there as ‘quasi experts’ to explain organisational policy or programs, or the implementation of reform. There is usual greater flexibility in selecting an official witness to that of a personal capacity witness. </a:t>
            </a:r>
            <a:r>
              <a:rPr lang="en-AU" sz="1200" b="1" kern="1200" dirty="0">
                <a:solidFill>
                  <a:schemeClr val="tx1"/>
                </a:solidFill>
                <a:effectLst/>
                <a:latin typeface="+mn-lt"/>
                <a:ea typeface="+mn-ea"/>
                <a:cs typeface="+mn-cs"/>
              </a:rPr>
              <a:t>For example, a member from the Department which was involved in the development of the staff induction training.</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In the context of civil and criminal proceedings, it is important to remember that there is little flexibility regarding the selection of key witnesses, whether they are likely to support your case or not.  If you don’t call ‘personal capacity’ witnesses who you might reasonably be expected to call, you risk having an adverse inference drawn by the court. In the context of commissions and other inquisitorial proceedings, there is usually power to compel witnesses in any event.</a:t>
            </a:r>
          </a:p>
          <a:p>
            <a:pPr lvl="0"/>
            <a:endParaRPr lang="en-AU" sz="1200" kern="1200" dirty="0">
              <a:solidFill>
                <a:schemeClr val="tx1"/>
              </a:solidFill>
              <a:effectLst/>
              <a:latin typeface="+mn-lt"/>
              <a:ea typeface="+mn-ea"/>
              <a:cs typeface="+mn-cs"/>
            </a:endParaRPr>
          </a:p>
          <a:p>
            <a:r>
              <a:rPr lang="en-AU" sz="1200" b="1" i="1" kern="1200" dirty="0">
                <a:solidFill>
                  <a:schemeClr val="tx1"/>
                </a:solidFill>
                <a:effectLst/>
                <a:latin typeface="+mn-lt"/>
                <a:ea typeface="+mn-ea"/>
                <a:cs typeface="+mn-cs"/>
              </a:rPr>
              <a:t>Preparing personal capacity witnesses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When preparing ‘personal capacity’ witnesses you need to ensure that they remain independent and are not influenced by anyone for the purpose of their evidence. We strongly recommend that any witnesses are conferenced with separately from each other, and advised not to discuss their evidence with other witnesses.</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As a starting point, we recommend getting a really informal internal proof of evidence (such as a witness statement) on paper so you know what the factual witness will say, and then compare it to any policy evidence to be given by the ‘official’ witnesses.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If there’s tension or conflict between the factual and policy witnesses this needs to be identified from the outset and you might (where appropriate) need to arrange separate representation for the factual witness.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Departmental or agency employees required to give evidence in a personal capacity will often be inexperienced witnesses. And may needed added reassurance and information about the process or additional support (for example, having a support person present in conferences and in Court, getting them to sit down with counsel to understand what giving evidence is like).</a:t>
            </a:r>
          </a:p>
          <a:p>
            <a:r>
              <a:rPr lang="en-AU" sz="1200" kern="1200" dirty="0">
                <a:solidFill>
                  <a:schemeClr val="tx1"/>
                </a:solidFill>
                <a:effectLst/>
                <a:latin typeface="+mn-lt"/>
                <a:ea typeface="+mn-ea"/>
                <a:cs typeface="+mn-cs"/>
              </a:rPr>
              <a:t> </a:t>
            </a:r>
          </a:p>
          <a:p>
            <a:r>
              <a:rPr lang="en-AU" sz="1200" b="1" i="1" kern="1200" dirty="0">
                <a:solidFill>
                  <a:schemeClr val="tx1"/>
                </a:solidFill>
                <a:effectLst/>
                <a:latin typeface="+mn-lt"/>
                <a:ea typeface="+mn-ea"/>
                <a:cs typeface="+mn-cs"/>
              </a:rPr>
              <a:t>Official capacity witnesses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When selecting an official witness, you should ensure they are sufficiently senior and:</a:t>
            </a:r>
          </a:p>
          <a:p>
            <a:r>
              <a:rPr lang="en-AU"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has (or can obtain) knowledge of relevant policy issues;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operates within the relevant portfolio;</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was not directly involved in subject events.  You should avoid selecting a witness who had direct involvement.  The maintenance of complete independence is always preferable </a:t>
            </a:r>
            <a:r>
              <a:rPr lang="en-AU" sz="1200" b="1" i="1" kern="1200" dirty="0">
                <a:solidFill>
                  <a:schemeClr val="tx1"/>
                </a:solidFill>
                <a:effectLst/>
                <a:latin typeface="+mn-lt"/>
                <a:ea typeface="+mn-ea"/>
                <a:cs typeface="+mn-cs"/>
              </a:rPr>
              <a:t>For example, you should avoid using Francis Ferris as your official capacity witness as well as your person capacity witness</a:t>
            </a:r>
            <a:r>
              <a:rPr lang="en-AU" sz="1200" kern="1200" dirty="0">
                <a:solidFill>
                  <a:schemeClr val="tx1"/>
                </a:solidFill>
                <a:effectLst/>
                <a:latin typeface="+mn-lt"/>
                <a:ea typeface="+mn-ea"/>
                <a:cs typeface="+mn-cs"/>
              </a:rPr>
              <a:t>; and lastly</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is sufficiently robust to withstand possible interrogation in the witness box should oral evidence become necessary.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Official witness will need to rely on the provision of information by others within their department:</a:t>
            </a:r>
          </a:p>
          <a:p>
            <a:r>
              <a:rPr lang="en-AU"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you will need to ensure there is plenty of time for sufficient briefings;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provide a briefing pack to them so that they understand the issues and are able to review in their own time;</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identify and navigate any potential for conflict between factual and official witnesses as previously mentioned;</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ensure that the Secretary/Minister remains apprised of the matter and issues and, if required, has the opportunity to approve any witness statement before it is filed with the Court or Commission;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if the witness is required to give oral evidence, anticipate criticisms and risks and develop strategies to minimise; and lastly</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consider offering a witness, or witness statement from an official witness, in advance and in the absence of a request. i.e. you have identified that the Court will be assisting by this witnesses information, so even though they haven't been called by the Court, you voluntarily offer it to the Court, This will almost always be permitted if the decision maker considers such evidence will assist the relevant inquiry.  Do not feel limited by the request that has been made. </a:t>
            </a: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endParaRPr lang="en-AU" dirty="0"/>
          </a:p>
          <a:p>
            <a:pPr marL="0" indent="0">
              <a:buFont typeface="Arial" panose="020B0604020202020204" pitchFamily="34" charset="0"/>
              <a:buNone/>
            </a:pPr>
            <a:endParaRPr lang="en-AU" b="1" i="0" dirty="0"/>
          </a:p>
        </p:txBody>
      </p:sp>
      <p:sp>
        <p:nvSpPr>
          <p:cNvPr id="4" name="Slide Number Placeholder 3"/>
          <p:cNvSpPr>
            <a:spLocks noGrp="1"/>
          </p:cNvSpPr>
          <p:nvPr>
            <p:ph type="sldNum" sz="quarter" idx="10"/>
          </p:nvPr>
        </p:nvSpPr>
        <p:spPr/>
        <p:txBody>
          <a:bodyPr/>
          <a:lstStyle/>
          <a:p>
            <a:fld id="{9A73BD39-F619-48EB-8955-B1C157CB8D29}" type="slidenum">
              <a:rPr lang="en-AU" smtClean="0"/>
              <a:t>37</a:t>
            </a:fld>
            <a:endParaRPr lang="en-AU"/>
          </a:p>
        </p:txBody>
      </p:sp>
    </p:spTree>
    <p:extLst>
      <p:ext uri="{BB962C8B-B14F-4D97-AF65-F5344CB8AC3E}">
        <p14:creationId xmlns:p14="http://schemas.microsoft.com/office/powerpoint/2010/main" val="2980367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DAMAGES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next topic I'll be discussing is damages, which is essentially what can be awarded to a person if they're successful in their claim. It's important to do an early assessment of the State's potential damages exposure, to assess essentially the worst case scenario from a monetary perspective if the matter goes to trial and the State is unsuccessful, and to assess whether early resolution is appropriate. As we're dealing with State funds, the value of a claim may impact the strategic approach that you might consider adopting.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There are various types of damages awards, with the more common ones including:</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Firstly, </a:t>
            </a:r>
            <a:r>
              <a:rPr lang="en-AU" sz="1200" b="1" kern="1200" dirty="0">
                <a:solidFill>
                  <a:schemeClr val="tx1"/>
                </a:solidFill>
                <a:effectLst/>
                <a:latin typeface="+mn-lt"/>
                <a:ea typeface="+mn-ea"/>
                <a:cs typeface="+mn-cs"/>
              </a:rPr>
              <a:t>Economic loss damages</a:t>
            </a:r>
            <a:r>
              <a:rPr lang="en-AU" sz="1200" kern="1200" dirty="0">
                <a:solidFill>
                  <a:schemeClr val="tx1"/>
                </a:solidFill>
                <a:effectLst/>
                <a:latin typeface="+mn-lt"/>
                <a:ea typeface="+mn-ea"/>
                <a:cs typeface="+mn-cs"/>
              </a:rPr>
              <a:t> (which can be for both past and future loss) - coming back to our example, Mr Coaster might be making a claim that his medical bills should be paid, including for any future treatment. He might also be seeking lost income for being unable to work due to his injury.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There's also </a:t>
            </a:r>
            <a:r>
              <a:rPr lang="en-AU" sz="1200" b="1" kern="1200" dirty="0">
                <a:solidFill>
                  <a:schemeClr val="tx1"/>
                </a:solidFill>
                <a:effectLst/>
                <a:latin typeface="+mn-lt"/>
                <a:ea typeface="+mn-ea"/>
                <a:cs typeface="+mn-cs"/>
              </a:rPr>
              <a:t>non economic loss damage</a:t>
            </a:r>
            <a:r>
              <a:rPr lang="en-AU" sz="1200" kern="1200" dirty="0">
                <a:solidFill>
                  <a:schemeClr val="tx1"/>
                </a:solidFill>
                <a:effectLst/>
                <a:latin typeface="+mn-lt"/>
                <a:ea typeface="+mn-ea"/>
                <a:cs typeface="+mn-cs"/>
              </a:rPr>
              <a:t>s – otherwise known as general damages. This aims to compensate for loss that is not readily measurable in money (such as pain and suffering, loss of amenities, loss of expectation of life and disfigurement).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Part VBA of The Wrongs Act sets out the circumstances when general damages can be claimed. In order for Mr Coaster to claim general damages, he must have sustained a ‘significant injury’ under that Act. There are thresholds for what is a significant injury and some exceptions to this, including if the harm was intentionally caused.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If Mr Coaster were to serve what's called a Certificate of Assessment signed by an approved medical practitioner that certifies he has suffered a significant injury, he will be entitled to recover general damages - unless the State successfully challenges that assessment through the Medical Panel process. We don't have time to discuss this in detail today, but I will just flag that if you're served with a Certificate of Assessment, it's very important to consider it as soon as possible, as there is a strict, non-negotiable 60 day time period in which you can either accept the medical assessment, or refer it to a Medical Panel for determination.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Moving on briefly to </a:t>
            </a:r>
            <a:r>
              <a:rPr lang="en-AU" sz="1200" b="1" kern="1200" dirty="0">
                <a:solidFill>
                  <a:schemeClr val="tx1"/>
                </a:solidFill>
                <a:effectLst/>
                <a:latin typeface="+mn-lt"/>
                <a:ea typeface="+mn-ea"/>
                <a:cs typeface="+mn-cs"/>
              </a:rPr>
              <a:t>Aggravated damages</a:t>
            </a:r>
            <a:r>
              <a:rPr lang="en-AU" sz="1200" kern="1200" dirty="0">
                <a:solidFill>
                  <a:schemeClr val="tx1"/>
                </a:solidFill>
                <a:effectLst/>
                <a:latin typeface="+mn-lt"/>
                <a:ea typeface="+mn-ea"/>
                <a:cs typeface="+mn-cs"/>
              </a:rPr>
              <a:t> - these are awarded to a plaintiff who suffers increased distress or humiliation as a result of the manner in which a defendant has behaved. </a:t>
            </a: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Exemplary damages </a:t>
            </a:r>
            <a:r>
              <a:rPr lang="en-AU" sz="1200" kern="1200" dirty="0">
                <a:solidFill>
                  <a:schemeClr val="tx1"/>
                </a:solidFill>
                <a:effectLst/>
                <a:latin typeface="+mn-lt"/>
                <a:ea typeface="+mn-ea"/>
                <a:cs typeface="+mn-cs"/>
              </a:rPr>
              <a:t>are awarded to mark the court's disapproval of the conduct and to deter its repetition by the defendant or others. This type of award is not frequently made and in the case of Mr Coaster, there doesn't seem to be any unique aggravating factors to justify an award of aggravated or exemplary damages. </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I should note briefly that insurance coverage is available that can cover awards of damages made by the Courts, settlement amounts, and the legal costs associated with running a case. The Victorian Managed Insurance Authority</a:t>
            </a:r>
            <a:r>
              <a:rPr lang="en-AU" sz="1200" kern="1200" dirty="0">
                <a:solidFill>
                  <a:schemeClr val="tx1"/>
                </a:solidFill>
                <a:effectLst/>
                <a:latin typeface="+mn-lt"/>
                <a:ea typeface="+mn-ea"/>
                <a:cs typeface="+mn-cs"/>
              </a:rPr>
              <a:t> is the government’s insurer, and offers policies such as Professional Indemnity Insurance and Public Liability Insurance. Reliance on insurance policies differs between govt depts and on a case-by-case basis, so It's always helpful to make some enquiries about your Department's applicable deductibles and whether it’s appropriate to enliven the Department's insurance policies. </a:t>
            </a:r>
          </a:p>
          <a:p>
            <a:pPr marL="0" indent="0">
              <a:buFont typeface="Arial" panose="020B0604020202020204" pitchFamily="34" charset="0"/>
              <a:buNone/>
            </a:pPr>
            <a:endParaRPr lang="en-AU" b="0" i="0" u="sng" dirty="0"/>
          </a:p>
        </p:txBody>
      </p:sp>
      <p:sp>
        <p:nvSpPr>
          <p:cNvPr id="4" name="Slide Number Placeholder 3"/>
          <p:cNvSpPr>
            <a:spLocks noGrp="1"/>
          </p:cNvSpPr>
          <p:nvPr>
            <p:ph type="sldNum" sz="quarter" idx="10"/>
          </p:nvPr>
        </p:nvSpPr>
        <p:spPr/>
        <p:txBody>
          <a:bodyPr/>
          <a:lstStyle/>
          <a:p>
            <a:fld id="{9A73BD39-F619-48EB-8955-B1C157CB8D29}" type="slidenum">
              <a:rPr lang="en-AU" smtClean="0"/>
              <a:t>38</a:t>
            </a:fld>
            <a:endParaRPr lang="en-AU"/>
          </a:p>
        </p:txBody>
      </p:sp>
    </p:spTree>
    <p:extLst>
      <p:ext uri="{BB962C8B-B14F-4D97-AF65-F5344CB8AC3E}">
        <p14:creationId xmlns:p14="http://schemas.microsoft.com/office/powerpoint/2010/main" val="555667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OFFERS OF SETTLEMENT</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Moving on to offers of settlement - these are important tools to facilitate and promote the resolution of a dispute, consistent with parties' obligations under the </a:t>
            </a:r>
            <a:r>
              <a:rPr lang="en-GB" sz="1200" i="1" kern="1200" dirty="0">
                <a:solidFill>
                  <a:schemeClr val="tx1"/>
                </a:solidFill>
                <a:effectLst/>
                <a:latin typeface="+mn-lt"/>
                <a:ea typeface="+mn-ea"/>
                <a:cs typeface="+mn-cs"/>
              </a:rPr>
              <a:t>Civil Procedure Act 2010</a:t>
            </a:r>
            <a:r>
              <a:rPr lang="en-GB" sz="1200" kern="1200" dirty="0">
                <a:solidFill>
                  <a:schemeClr val="tx1"/>
                </a:solidFill>
                <a:effectLst/>
                <a:latin typeface="+mn-lt"/>
                <a:ea typeface="+mn-ea"/>
                <a:cs typeface="+mn-cs"/>
              </a:rPr>
              <a:t>, as well as the State's obligations under the Model Litigant Guidelines.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Settlement offers also have a number of strategic benefits during the litigation process, such as seeking protection and comfort on the issue of your legal costs, while exerting pressure on another party. In that sense, service of an offer can often compel another party to realistically assess their case. </a:t>
            </a:r>
          </a:p>
          <a:p>
            <a:r>
              <a:rPr lang="en-AU"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There are three main types of settlement offers: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Calderbank offer;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formal</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Offer of Compromise made under the rules of the Court; and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offers made through a negotiated agreement, such as at an informal settlement conference or at a mediation.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Today I'll be speaking about Calderbank Offers and Offers of Compromise. </a:t>
            </a:r>
            <a:endParaRPr lang="en-AU" sz="1200" kern="1200" dirty="0">
              <a:solidFill>
                <a:schemeClr val="tx1"/>
              </a:solidFill>
              <a:effectLst/>
              <a:latin typeface="+mn-lt"/>
              <a:ea typeface="+mn-ea"/>
              <a:cs typeface="+mn-cs"/>
            </a:endParaRPr>
          </a:p>
          <a:p>
            <a:pPr marL="0" indent="0">
              <a:buFont typeface="Arial" panose="020B0604020202020204" pitchFamily="34" charset="0"/>
              <a:buNone/>
            </a:pPr>
            <a:endParaRPr lang="en-AU" b="0" i="0" dirty="0"/>
          </a:p>
        </p:txBody>
      </p:sp>
      <p:sp>
        <p:nvSpPr>
          <p:cNvPr id="4" name="Slide Number Placeholder 3"/>
          <p:cNvSpPr>
            <a:spLocks noGrp="1"/>
          </p:cNvSpPr>
          <p:nvPr>
            <p:ph type="sldNum" sz="quarter" idx="10"/>
          </p:nvPr>
        </p:nvSpPr>
        <p:spPr/>
        <p:txBody>
          <a:bodyPr/>
          <a:lstStyle/>
          <a:p>
            <a:fld id="{9A73BD39-F619-48EB-8955-B1C157CB8D29}" type="slidenum">
              <a:rPr lang="en-AU" smtClean="0"/>
              <a:t>39</a:t>
            </a:fld>
            <a:endParaRPr lang="en-AU"/>
          </a:p>
        </p:txBody>
      </p:sp>
    </p:spTree>
    <p:extLst>
      <p:ext uri="{BB962C8B-B14F-4D97-AF65-F5344CB8AC3E}">
        <p14:creationId xmlns:p14="http://schemas.microsoft.com/office/powerpoint/2010/main" val="1101407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spcBef>
                <a:spcPts val="0"/>
              </a:spcBef>
              <a:spcAft>
                <a:spcPts val="0"/>
              </a:spcAft>
              <a:buFont typeface="Arial" panose="020B0604020202020204" pitchFamily="34" charset="0"/>
              <a:buNone/>
            </a:pPr>
            <a:r>
              <a:rPr lang="en-AU" sz="1800" b="1" dirty="0">
                <a:effectLst/>
                <a:latin typeface="Calibri" panose="020F0502020204030204" pitchFamily="34" charset="0"/>
              </a:rPr>
              <a:t>Eleni</a:t>
            </a:r>
          </a:p>
          <a:p>
            <a:pPr rtl="0" fontAlgn="ctr">
              <a:spcBef>
                <a:spcPts val="0"/>
              </a:spcBef>
              <a:spcAft>
                <a:spcPts val="0"/>
              </a:spcAft>
              <a:buFont typeface="Arial" panose="020B0604020202020204" pitchFamily="34" charset="0"/>
              <a:buNone/>
            </a:pPr>
            <a:endParaRPr lang="en-AU" sz="1800" b="1" dirty="0">
              <a:effectLst/>
              <a:latin typeface="Calibri" panose="020F0502020204030204" pitchFamily="34" charset="0"/>
            </a:endParaRPr>
          </a:p>
          <a:p>
            <a:pPr rtl="0" fontAlgn="ctr">
              <a:spcBef>
                <a:spcPts val="0"/>
              </a:spcBef>
              <a:spcAft>
                <a:spcPts val="0"/>
              </a:spcAft>
              <a:buFont typeface="Arial" panose="020B0604020202020204" pitchFamily="34" charset="0"/>
              <a:buNone/>
            </a:pPr>
            <a:r>
              <a:rPr lang="en-AU" sz="1800" dirty="0">
                <a:effectLst/>
                <a:latin typeface="Calibri" panose="020F0502020204030204" pitchFamily="34" charset="0"/>
              </a:rPr>
              <a:t>For context, you're an internal lawyer at the Department of Rollercoaster Regulation and Ferris Wheel Affairs (</a:t>
            </a:r>
            <a:r>
              <a:rPr lang="en-AU" sz="1800" b="1" dirty="0" err="1">
                <a:effectLst/>
                <a:latin typeface="Calibri" panose="020F0502020204030204" pitchFamily="34" charset="0"/>
              </a:rPr>
              <a:t>DRRFWA</a:t>
            </a:r>
            <a:r>
              <a:rPr lang="en-AU" sz="1800" dirty="0">
                <a:effectLst/>
                <a:latin typeface="Calibri" panose="020F0502020204030204" pitchFamily="34" charset="0"/>
              </a:rPr>
              <a:t>). </a:t>
            </a:r>
          </a:p>
          <a:p>
            <a:pPr rtl="0" fontAlgn="ctr">
              <a:spcBef>
                <a:spcPts val="0"/>
              </a:spcBef>
              <a:spcAft>
                <a:spcPts val="0"/>
              </a:spcAft>
              <a:buFont typeface="Arial" panose="020B0604020202020204" pitchFamily="34" charset="0"/>
              <a:buNone/>
            </a:pPr>
            <a:endParaRPr lang="en-AU" sz="1800" dirty="0">
              <a:effectLst/>
              <a:latin typeface="Calibri" panose="020F0502020204030204" pitchFamily="34" charset="0"/>
            </a:endParaRPr>
          </a:p>
          <a:p>
            <a:pPr rtl="0" fontAlgn="ctr">
              <a:spcBef>
                <a:spcPts val="0"/>
              </a:spcBef>
              <a:spcAft>
                <a:spcPts val="0"/>
              </a:spcAft>
              <a:buFont typeface="Arial" panose="020B0604020202020204" pitchFamily="34" charset="0"/>
              <a:buNone/>
            </a:pPr>
            <a:r>
              <a:rPr lang="en-AU" sz="1800" dirty="0">
                <a:effectLst/>
                <a:latin typeface="Calibri" panose="020F0502020204030204" pitchFamily="34" charset="0"/>
              </a:rPr>
              <a:t>Are you not familiar with this Victorian government department? </a:t>
            </a:r>
          </a:p>
          <a:p>
            <a:pPr rtl="0" fontAlgn="ctr">
              <a:spcBef>
                <a:spcPts val="0"/>
              </a:spcBef>
              <a:spcAft>
                <a:spcPts val="0"/>
              </a:spcAft>
              <a:buFont typeface="Arial" panose="020B0604020202020204" pitchFamily="34" charset="0"/>
              <a:buNone/>
            </a:pPr>
            <a:endParaRPr lang="en-AU" sz="1800" dirty="0">
              <a:effectLst/>
              <a:latin typeface="Calibri" panose="020F0502020204030204" pitchFamily="34" charset="0"/>
            </a:endParaRPr>
          </a:p>
          <a:p>
            <a:pPr rtl="0" fontAlgn="ctr">
              <a:spcBef>
                <a:spcPts val="0"/>
              </a:spcBef>
              <a:spcAft>
                <a:spcPts val="0"/>
              </a:spcAft>
              <a:buFont typeface="Arial" panose="020B0604020202020204" pitchFamily="34" charset="0"/>
              <a:buNone/>
            </a:pPr>
            <a:r>
              <a:rPr lang="en-AU" sz="1800" dirty="0">
                <a:effectLst/>
                <a:latin typeface="Calibri" panose="020F0502020204030204" pitchFamily="34" charset="0"/>
              </a:rPr>
              <a:t>Well here is their purpose from their website:</a:t>
            </a:r>
          </a:p>
          <a:p>
            <a:pPr rtl="0" fontAlgn="ctr">
              <a:spcBef>
                <a:spcPts val="0"/>
              </a:spcBef>
              <a:spcAft>
                <a:spcPts val="0"/>
              </a:spcAft>
              <a:buFont typeface="Arial" panose="020B0604020202020204" pitchFamily="34" charset="0"/>
              <a:buNone/>
            </a:pPr>
            <a:endParaRPr lang="en-AU" sz="1800" dirty="0">
              <a:effectLst/>
              <a:latin typeface="Calibri" panose="020F0502020204030204" pitchFamily="34" charset="0"/>
            </a:endParaRPr>
          </a:p>
          <a:p>
            <a:pPr marL="685800" marR="0">
              <a:spcBef>
                <a:spcPts val="0"/>
              </a:spcBef>
              <a:spcAft>
                <a:spcPts val="0"/>
              </a:spcAft>
            </a:pPr>
            <a:r>
              <a:rPr lang="en-AU" sz="1800" i="1" dirty="0">
                <a:effectLst/>
                <a:latin typeface="Calibri" panose="020F0502020204030204" pitchFamily="34" charset="0"/>
              </a:rPr>
              <a:t>Welcome to the whimsical world of the Department of Rollercoaster Regulation and Ferris Wheel Affairs (</a:t>
            </a:r>
            <a:r>
              <a:rPr lang="en-AU" sz="1800" i="1" dirty="0" err="1">
                <a:effectLst/>
                <a:latin typeface="Calibri" panose="020F0502020204030204" pitchFamily="34" charset="0"/>
              </a:rPr>
              <a:t>DRRFWA</a:t>
            </a:r>
            <a:r>
              <a:rPr lang="en-AU" sz="1800" i="1" dirty="0">
                <a:effectLst/>
                <a:latin typeface="Calibri" panose="020F0502020204030204" pitchFamily="34" charset="0"/>
              </a:rPr>
              <a:t>), where thrills and chills are our business! Our dedicated team of </a:t>
            </a:r>
            <a:r>
              <a:rPr lang="en-AU" sz="1800" i="1" dirty="0" err="1">
                <a:effectLst/>
                <a:latin typeface="Calibri" panose="020F0502020204030204" pitchFamily="34" charset="0"/>
              </a:rPr>
              <a:t>thrillologists</a:t>
            </a:r>
            <a:r>
              <a:rPr lang="en-AU" sz="1800" i="1" dirty="0">
                <a:effectLst/>
                <a:latin typeface="Calibri" panose="020F0502020204030204" pitchFamily="34" charset="0"/>
              </a:rPr>
              <a:t> and fun engineers work tirelessly to ensure that every loop, twist, and turn of your favourite roller coasters and the gentle sway of Ferris wheels are both exhilarating and safe.</a:t>
            </a:r>
          </a:p>
          <a:p>
            <a:pPr marL="685800" marR="0">
              <a:spcBef>
                <a:spcPts val="0"/>
              </a:spcBef>
              <a:spcAft>
                <a:spcPts val="0"/>
              </a:spcAft>
            </a:pPr>
            <a:endParaRPr lang="en-AU" sz="1800" dirty="0">
              <a:effectLst/>
              <a:latin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28060104-0EFD-424F-B904-54A791530887}" type="slidenum">
              <a:rPr lang="en-AU" smtClean="0"/>
              <a:t>4</a:t>
            </a:fld>
            <a:endParaRPr lang="en-AU"/>
          </a:p>
        </p:txBody>
      </p:sp>
    </p:spTree>
    <p:extLst>
      <p:ext uri="{BB962C8B-B14F-4D97-AF65-F5344CB8AC3E}">
        <p14:creationId xmlns:p14="http://schemas.microsoft.com/office/powerpoint/2010/main" val="16303846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i="1" dirty="0">
                <a:effectLst/>
                <a:latin typeface="Segoe UI" panose="020B0502040204020203" pitchFamily="34" charset="0"/>
                <a:ea typeface="Calibri" panose="020F0502020204030204" pitchFamily="34" charset="0"/>
                <a:cs typeface="Times New Roman" panose="02020603050405020304" pitchFamily="18" charset="0"/>
              </a:rPr>
              <a:t>Calderbank offers</a:t>
            </a:r>
            <a:endParaRPr lang="en-AU" sz="1100" dirty="0">
              <a:effectLst/>
              <a:latin typeface="Segoe UI" panose="020B0502040204020203" pitchFamily="34" charset="0"/>
              <a:ea typeface="Calibri" panose="020F0502020204030204" pitchFamily="34" charset="0"/>
              <a:cs typeface="Times New Roman" panose="02020603050405020304" pitchFamily="18" charset="0"/>
            </a:endParaRPr>
          </a:p>
          <a:p>
            <a:r>
              <a:rPr lang="en-GB" sz="1100" dirty="0">
                <a:effectLst/>
                <a:latin typeface="Segoe UI" panose="020B0502040204020203" pitchFamily="34" charset="0"/>
                <a:ea typeface="Calibri" panose="020F0502020204030204" pitchFamily="34" charset="0"/>
                <a:cs typeface="Times New Roman" panose="02020603050405020304" pitchFamily="18" charset="0"/>
              </a:rPr>
              <a:t> </a:t>
            </a:r>
            <a:endParaRPr lang="en-AU" sz="1100" dirty="0">
              <a:effectLst/>
              <a:latin typeface="Segoe UI" panose="020B0502040204020203" pitchFamily="34" charset="0"/>
              <a:ea typeface="Calibri" panose="020F0502020204030204" pitchFamily="34" charset="0"/>
              <a:cs typeface="Times New Roman" panose="02020603050405020304" pitchFamily="18" charset="0"/>
            </a:endParaRPr>
          </a:p>
          <a:p>
            <a:r>
              <a:rPr lang="en-GB" sz="1100" u="sng" dirty="0">
                <a:effectLst/>
                <a:latin typeface="Segoe UI" panose="020B0502040204020203" pitchFamily="34" charset="0"/>
                <a:ea typeface="Calibri" panose="020F0502020204030204" pitchFamily="34" charset="0"/>
                <a:cs typeface="Times New Roman" panose="02020603050405020304" pitchFamily="18" charset="0"/>
              </a:rPr>
              <a:t>What are they?</a:t>
            </a:r>
            <a:endParaRPr lang="en-AU" sz="1100" dirty="0">
              <a:effectLst/>
              <a:latin typeface="Segoe UI" panose="020B0502040204020203" pitchFamily="34" charset="0"/>
              <a:ea typeface="Calibri" panose="020F0502020204030204" pitchFamily="34" charset="0"/>
              <a:cs typeface="Times New Roman" panose="02020603050405020304" pitchFamily="18" charset="0"/>
            </a:endParaRPr>
          </a:p>
          <a:p>
            <a:r>
              <a:rPr lang="en-GB" sz="1100" u="none" strike="noStrike" dirty="0">
                <a:effectLst/>
                <a:latin typeface="Segoe UI" panose="020B0502040204020203" pitchFamily="34" charset="0"/>
                <a:ea typeface="Calibri" panose="020F0502020204030204" pitchFamily="34" charset="0"/>
                <a:cs typeface="Times New Roman" panose="02020603050405020304" pitchFamily="18" charset="0"/>
              </a:rPr>
              <a:t> </a:t>
            </a:r>
            <a:endParaRPr lang="en-AU" sz="1100" dirty="0">
              <a:effectLst/>
              <a:latin typeface="Segoe UI" panose="020B0502040204020203"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Firstly, </a:t>
            </a:r>
            <a:r>
              <a:rPr lang="en-AU" sz="1200" b="1" kern="1200" dirty="0">
                <a:solidFill>
                  <a:schemeClr val="tx1"/>
                </a:solidFill>
                <a:effectLst/>
                <a:latin typeface="+mn-lt"/>
                <a:ea typeface="+mn-ea"/>
                <a:cs typeface="+mn-cs"/>
              </a:rPr>
              <a:t>Calderbank Offers</a:t>
            </a:r>
            <a:r>
              <a:rPr lang="en-AU" sz="1200" kern="1200" dirty="0">
                <a:solidFill>
                  <a:schemeClr val="tx1"/>
                </a:solidFill>
                <a:effectLst/>
                <a:latin typeface="+mn-lt"/>
                <a:ea typeface="+mn-ea"/>
                <a:cs typeface="+mn-cs"/>
              </a:rPr>
              <a:t>, these are a written offer of settlement made on a without prejudice basis, by one party to another prior to judgment, in an attempt to resolve the dispute. It may be relied on when determining costs at the conclusion of proceedings.</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They can be made at any stage, including before proceedings have formally commenced.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 name comes from the case of</a:t>
            </a:r>
            <a:r>
              <a:rPr lang="en-AU" sz="1200" i="1" kern="1200" dirty="0">
                <a:solidFill>
                  <a:schemeClr val="tx1"/>
                </a:solidFill>
                <a:effectLst/>
                <a:latin typeface="+mn-lt"/>
                <a:ea typeface="+mn-ea"/>
                <a:cs typeface="+mn-cs"/>
              </a:rPr>
              <a:t> Calderbank v Calderbank</a:t>
            </a:r>
            <a:r>
              <a:rPr lang="en-AU" sz="1200" kern="1200" dirty="0">
                <a:solidFill>
                  <a:schemeClr val="tx1"/>
                </a:solidFill>
                <a:effectLst/>
                <a:latin typeface="+mn-lt"/>
                <a:ea typeface="+mn-ea"/>
                <a:cs typeface="+mn-cs"/>
              </a:rPr>
              <a:t>, a 1976 English Court of Appeal decision, where the Court found that if a winning party in litigation refuses an earlier settlement offer made by the losing party, the losing party may produce the settlement offer as evidence towards the appropriate level of costs payable.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 key defining feature of a Calderbank Offer is that it's on a "without prejudice basis </a:t>
            </a:r>
            <a:r>
              <a:rPr lang="en-AU" sz="1200" b="1" kern="1200" dirty="0">
                <a:solidFill>
                  <a:schemeClr val="tx1"/>
                </a:solidFill>
                <a:effectLst/>
                <a:latin typeface="+mn-lt"/>
                <a:ea typeface="+mn-ea"/>
                <a:cs typeface="+mn-cs"/>
              </a:rPr>
              <a:t>save as to costs</a:t>
            </a:r>
            <a:r>
              <a:rPr lang="en-AU" sz="1200" kern="1200" dirty="0">
                <a:solidFill>
                  <a:schemeClr val="tx1"/>
                </a:solidFill>
                <a:effectLst/>
                <a:latin typeface="+mn-lt"/>
                <a:ea typeface="+mn-ea"/>
                <a:cs typeface="+mn-cs"/>
              </a:rPr>
              <a:t>".  This means the offer cannot be admitted as evidence in any proceedings, but may be used when determining how legal costs of the proceeding should be paid </a:t>
            </a:r>
          </a:p>
          <a:p>
            <a:r>
              <a:rPr lang="en-GB" sz="1100" dirty="0">
                <a:effectLst/>
                <a:latin typeface="Segoe UI" panose="020B0502040204020203" pitchFamily="34" charset="0"/>
                <a:ea typeface="Calibri" panose="020F0502020204030204" pitchFamily="34" charset="0"/>
                <a:cs typeface="Times New Roman" panose="02020603050405020304" pitchFamily="18" charset="0"/>
              </a:rPr>
              <a:t> </a:t>
            </a:r>
            <a:endParaRPr lang="en-AU" sz="1100" dirty="0">
              <a:effectLst/>
              <a:latin typeface="Segoe UI" panose="020B0502040204020203" pitchFamily="34" charset="0"/>
              <a:ea typeface="Calibri" panose="020F0502020204030204" pitchFamily="34" charset="0"/>
              <a:cs typeface="Times New Roman" panose="02020603050405020304" pitchFamily="18" charset="0"/>
            </a:endParaRPr>
          </a:p>
          <a:p>
            <a:r>
              <a:rPr lang="en-GB" sz="1100" u="sng" dirty="0">
                <a:effectLst/>
                <a:latin typeface="Segoe UI" panose="020B0502040204020203" pitchFamily="34" charset="0"/>
                <a:ea typeface="Calibri" panose="020F0502020204030204" pitchFamily="34" charset="0"/>
                <a:cs typeface="Times New Roman" panose="02020603050405020304" pitchFamily="18" charset="0"/>
              </a:rPr>
              <a:t>What needs to be in a Calderbank?</a:t>
            </a:r>
            <a:endParaRPr lang="en-AU" sz="1100" dirty="0">
              <a:effectLst/>
              <a:latin typeface="Segoe UI" panose="020B0502040204020203" pitchFamily="34" charset="0"/>
              <a:ea typeface="Calibri" panose="020F0502020204030204" pitchFamily="34" charset="0"/>
              <a:cs typeface="Times New Roman" panose="02020603050405020304" pitchFamily="18" charset="0"/>
            </a:endParaRPr>
          </a:p>
          <a:p>
            <a:r>
              <a:rPr lang="en-GB" sz="1100" dirty="0">
                <a:effectLst/>
                <a:latin typeface="Segoe UI" panose="020B0502040204020203" pitchFamily="34" charset="0"/>
                <a:ea typeface="Calibri" panose="020F0502020204030204" pitchFamily="34" charset="0"/>
                <a:cs typeface="Times New Roman" panose="02020603050405020304" pitchFamily="18" charset="0"/>
              </a:rPr>
              <a:t> </a:t>
            </a:r>
            <a:endParaRPr lang="en-AU" sz="1100" dirty="0">
              <a:effectLst/>
              <a:latin typeface="Segoe UI" panose="020B0502040204020203" pitchFamily="34" charset="0"/>
              <a:ea typeface="Calibri" panose="020F0502020204030204" pitchFamily="34" charset="0"/>
              <a:cs typeface="Times New Roman" panose="02020603050405020304" pitchFamily="18" charset="0"/>
            </a:endParaRPr>
          </a:p>
          <a:p>
            <a:r>
              <a:rPr lang="en-GB" sz="1200" kern="1200" dirty="0">
                <a:solidFill>
                  <a:schemeClr val="tx1"/>
                </a:solidFill>
                <a:effectLst/>
                <a:latin typeface="+mn-lt"/>
                <a:ea typeface="+mn-ea"/>
                <a:cs typeface="+mn-cs"/>
              </a:rPr>
              <a:t>The contents of a Calderbank Offer itself will vary depending on the specific facts and circumstances of the case. There is no set formula for framing the offer.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However, there are a number of key elements or principles of best practice that should be considered when drafting a Calderbank Offer, to ensure it is effective, and to improve the chance of the Calderbank Offer being accepted by the court in any dispute about costs.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Specifically: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offer should clearly indicate that it is intended to be a Calderbank Offer - this is often done by explicitly referring to the case of </a:t>
            </a:r>
            <a:r>
              <a:rPr lang="en-GB" sz="1200" i="1" kern="1200" dirty="0">
                <a:solidFill>
                  <a:schemeClr val="tx1"/>
                </a:solidFill>
                <a:effectLst/>
                <a:latin typeface="+mn-lt"/>
                <a:ea typeface="+mn-ea"/>
                <a:cs typeface="+mn-cs"/>
              </a:rPr>
              <a:t>Calderbank v Calderbank</a:t>
            </a:r>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it should set out the terms of the offer in clear, precise and unambiguous language, and </a:t>
            </a:r>
            <a:r>
              <a:rPr lang="en-AU" sz="1200" kern="1200" dirty="0">
                <a:solidFill>
                  <a:schemeClr val="tx1"/>
                </a:solidFill>
                <a:effectLst/>
                <a:latin typeface="+mn-lt"/>
                <a:ea typeface="+mn-ea"/>
                <a:cs typeface="+mn-cs"/>
              </a:rPr>
              <a:t>should explicitly foreshadow that the letter will be used to apply for costs on an indemnity basis if the offer is rejected.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it should specify whether the offer includes costs, or is made on a 'plus' costs basis. If the offer is </a:t>
            </a:r>
            <a:r>
              <a:rPr lang="en-GB" sz="1200" i="1" kern="1200" dirty="0">
                <a:solidFill>
                  <a:schemeClr val="tx1"/>
                </a:solidFill>
                <a:effectLst/>
                <a:latin typeface="+mn-lt"/>
                <a:ea typeface="+mn-ea"/>
                <a:cs typeface="+mn-cs"/>
              </a:rPr>
              <a:t>inclusive </a:t>
            </a:r>
            <a:r>
              <a:rPr lang="en-GB" sz="1200" kern="1200" dirty="0">
                <a:solidFill>
                  <a:schemeClr val="tx1"/>
                </a:solidFill>
                <a:effectLst/>
                <a:latin typeface="+mn-lt"/>
                <a:ea typeface="+mn-ea"/>
                <a:cs typeface="+mn-cs"/>
              </a:rPr>
              <a:t>of costs, it may be difficult for the Court to assess the value of the substantive claim for the purpose of ascertaining whether a party has 'beaten' the offer at trial. Where an offer is made 'inclusive' of costs, you could consider specifying what sum of money is for damages and what sum of money is for costs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offer should be a genuine offer to compromise the claim or proceeding - if the offer is a 'walk away' offer (that is, an offer not to pursue costs against the other party if they abandon their claim) and the offer is made at a very early stage when only a small amount of work has been done, this may not be considered a genuine compromise, given there is no real monetary value at stake;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Calderbank Offers, as distinct from Offers of Compromise which I'll discuss next, have the advantage of offering greater flexibility for parties as they can be kept open for any length of time provided it's reasonable, to allow the other party to properly consider it.</a:t>
            </a:r>
            <a:r>
              <a:rPr lang="en-AU" sz="1200" kern="1200" dirty="0">
                <a:solidFill>
                  <a:schemeClr val="tx1"/>
                </a:solidFill>
                <a:effectLst/>
                <a:latin typeface="+mn-lt"/>
                <a:ea typeface="+mn-ea"/>
                <a:cs typeface="+mn-cs"/>
              </a:rPr>
              <a:t> It should </a:t>
            </a:r>
            <a:r>
              <a:rPr lang="en-GB" sz="1200" kern="1200" dirty="0">
                <a:solidFill>
                  <a:schemeClr val="tx1"/>
                </a:solidFill>
                <a:effectLst/>
                <a:latin typeface="+mn-lt"/>
                <a:ea typeface="+mn-ea"/>
                <a:cs typeface="+mn-cs"/>
              </a:rPr>
              <a:t>clearly state the length of time it's open to be accepted in the offer.  Generally, it's preferable to leave the offer open for acceptance for a minimum of 14 days. However, depending on the circumstances of the case, it may be reasonable to specify a shorter period, for instance if the proceeding is sufficiently advanced or close to trial, such that the offeree should be able to assess the value of the offer against the strengths and weaknesses of the dispute.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Calderbank offers also offer a bit more flexibility, as they can be made subject to terms, for example, confidentiality and a denial of liability. They can also be withdrawn at any time.  </a:t>
            </a:r>
            <a:endParaRPr lang="en-AU" sz="1200" kern="1200" dirty="0">
              <a:solidFill>
                <a:schemeClr val="tx1"/>
              </a:solidFill>
              <a:effectLst/>
              <a:latin typeface="+mn-lt"/>
              <a:ea typeface="+mn-ea"/>
              <a:cs typeface="+mn-cs"/>
            </a:endParaRPr>
          </a:p>
          <a:p>
            <a:r>
              <a:rPr lang="en-GB" sz="1100" dirty="0">
                <a:effectLst/>
                <a:latin typeface="Segoe UI" panose="020B0502040204020203" pitchFamily="34" charset="0"/>
                <a:ea typeface="Calibri" panose="020F0502020204030204" pitchFamily="34" charset="0"/>
                <a:cs typeface="Times New Roman" panose="02020603050405020304" pitchFamily="18" charset="0"/>
              </a:rPr>
              <a:t> </a:t>
            </a:r>
            <a:endParaRPr lang="en-AU" sz="1100" dirty="0">
              <a:effectLst/>
              <a:latin typeface="Segoe UI" panose="020B0502040204020203" pitchFamily="34" charset="0"/>
              <a:ea typeface="Calibri" panose="020F0502020204030204" pitchFamily="34" charset="0"/>
              <a:cs typeface="Times New Roman" panose="02020603050405020304" pitchFamily="18" charset="0"/>
            </a:endParaRPr>
          </a:p>
          <a:p>
            <a:r>
              <a:rPr lang="en-GB" sz="1100" u="sng" dirty="0">
                <a:effectLst/>
                <a:latin typeface="Segoe UI" panose="020B0502040204020203" pitchFamily="34" charset="0"/>
                <a:ea typeface="Calibri" panose="020F0502020204030204" pitchFamily="34" charset="0"/>
                <a:cs typeface="Times New Roman" panose="02020603050405020304" pitchFamily="18" charset="0"/>
              </a:rPr>
              <a:t>Costs consequences</a:t>
            </a:r>
            <a:endParaRPr lang="en-AU" sz="1100" dirty="0">
              <a:effectLst/>
              <a:latin typeface="Segoe UI" panose="020B0502040204020203" pitchFamily="34" charset="0"/>
              <a:ea typeface="Calibri" panose="020F0502020204030204" pitchFamily="34" charset="0"/>
              <a:cs typeface="Times New Roman" panose="02020603050405020304" pitchFamily="18" charset="0"/>
            </a:endParaRPr>
          </a:p>
          <a:p>
            <a:r>
              <a:rPr lang="en-GB" sz="1100" dirty="0">
                <a:effectLst/>
                <a:latin typeface="Segoe UI" panose="020B0502040204020203" pitchFamily="34" charset="0"/>
                <a:ea typeface="Calibri" panose="020F0502020204030204" pitchFamily="34" charset="0"/>
                <a:cs typeface="Times New Roman" panose="02020603050405020304" pitchFamily="18" charset="0"/>
              </a:rPr>
              <a:t> </a:t>
            </a:r>
            <a:endParaRPr lang="en-AU" sz="1100" dirty="0">
              <a:effectLst/>
              <a:latin typeface="Segoe UI" panose="020B0502040204020203"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consequences of rejecting a Calderbank Offer arise if the result ultimately obtained by the party rejecting the offer at trial is</a:t>
            </a:r>
            <a:r>
              <a:rPr lang="en-GB" sz="1200" b="1" kern="1200" dirty="0">
                <a:solidFill>
                  <a:schemeClr val="tx1"/>
                </a:solidFill>
                <a:effectLst/>
                <a:latin typeface="+mn-lt"/>
                <a:ea typeface="+mn-ea"/>
                <a:cs typeface="+mn-cs"/>
              </a:rPr>
              <a:t> </a:t>
            </a:r>
            <a:r>
              <a:rPr lang="en-GB" sz="1200" b="1" i="1" kern="1200" dirty="0">
                <a:solidFill>
                  <a:schemeClr val="tx1"/>
                </a:solidFill>
                <a:effectLst/>
                <a:latin typeface="+mn-lt"/>
                <a:ea typeface="+mn-ea"/>
                <a:cs typeface="+mn-cs"/>
              </a:rPr>
              <a:t>less favourable</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than the Calderbank Offer. The party that made the offer may rely on it when determining which party must pay the costs of the proceeding and the amount of those costs.  </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There is no automatic award for indemnity costs if a party rejects a Calderbank offer on terms which are more favourable than the judgment. The court has complete discretion to decide whether or not it will make a costs order.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There are two key factors that the Court will consider: </a:t>
            </a:r>
            <a:endParaRPr lang="en-AU"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The first is whether or not there was a genuine offer to compromise the claim; and </a:t>
            </a:r>
            <a:endParaRPr lang="en-AU"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The second is whether or not the offeree's failure to accept the offer was unreasonable in all the circumstances. </a:t>
            </a:r>
            <a:r>
              <a:rPr lang="en-AU" sz="1200" kern="1200" dirty="0">
                <a:solidFill>
                  <a:schemeClr val="tx1"/>
                </a:solidFill>
                <a:effectLst/>
                <a:latin typeface="+mn-lt"/>
                <a:ea typeface="+mn-ea"/>
                <a:cs typeface="+mn-cs"/>
              </a:rPr>
              <a:t> The court will consider a range of factors in assessing 'unreasonableness' including:</a:t>
            </a:r>
          </a:p>
          <a:p>
            <a:pPr marL="1085850" lvl="2" indent="-171450">
              <a:buFont typeface="Arial" panose="020B0604020202020204" pitchFamily="34" charset="0"/>
              <a:buChar char="•"/>
            </a:pPr>
            <a:r>
              <a:rPr lang="en-GB" sz="1200" kern="1200" dirty="0">
                <a:solidFill>
                  <a:schemeClr val="tx1"/>
                </a:solidFill>
                <a:effectLst/>
                <a:latin typeface="+mn-lt"/>
                <a:ea typeface="+mn-ea"/>
                <a:cs typeface="+mn-cs"/>
              </a:rPr>
              <a:t>the stage of the proceeding the offer was received, </a:t>
            </a:r>
            <a:endParaRPr lang="en-AU"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GB" sz="1200" kern="1200" dirty="0">
                <a:solidFill>
                  <a:schemeClr val="tx1"/>
                </a:solidFill>
                <a:effectLst/>
                <a:latin typeface="+mn-lt"/>
                <a:ea typeface="+mn-ea"/>
                <a:cs typeface="+mn-cs"/>
              </a:rPr>
              <a:t>the time allowed to consider it, </a:t>
            </a:r>
            <a:endParaRPr lang="en-AU"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GB" sz="1200" kern="1200" dirty="0">
                <a:solidFill>
                  <a:schemeClr val="tx1"/>
                </a:solidFill>
                <a:effectLst/>
                <a:latin typeface="+mn-lt"/>
                <a:ea typeface="+mn-ea"/>
                <a:cs typeface="+mn-cs"/>
              </a:rPr>
              <a:t>the extent of the compromise offered, </a:t>
            </a:r>
            <a:endParaRPr lang="en-AU"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GB" sz="1200" kern="1200" dirty="0">
                <a:solidFill>
                  <a:schemeClr val="tx1"/>
                </a:solidFill>
                <a:effectLst/>
                <a:latin typeface="+mn-lt"/>
                <a:ea typeface="+mn-ea"/>
                <a:cs typeface="+mn-cs"/>
              </a:rPr>
              <a:t>the offeree's prospects of success, </a:t>
            </a:r>
            <a:endParaRPr lang="en-AU"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GB" sz="1200" kern="1200" dirty="0">
                <a:solidFill>
                  <a:schemeClr val="tx1"/>
                </a:solidFill>
                <a:effectLst/>
                <a:latin typeface="+mn-lt"/>
                <a:ea typeface="+mn-ea"/>
                <a:cs typeface="+mn-cs"/>
              </a:rPr>
              <a:t>the clarity with which the terms of the offer were expressed, and </a:t>
            </a:r>
            <a:endParaRPr lang="en-AU"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GB" sz="1200" kern="1200" dirty="0">
                <a:solidFill>
                  <a:schemeClr val="tx1"/>
                </a:solidFill>
                <a:effectLst/>
                <a:latin typeface="+mn-lt"/>
                <a:ea typeface="+mn-ea"/>
                <a:cs typeface="+mn-cs"/>
              </a:rPr>
              <a:t>whether the offer foreshadowed an application for indemnity costs if it was rejected.</a:t>
            </a: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The Court will weigh these factors in determining whether or not it was reasonable for the offeree to reject the offer, and whether any costs order should be made as a result. </a:t>
            </a:r>
          </a:p>
          <a:p>
            <a:pPr marL="0" indent="0">
              <a:buFont typeface="Arial" panose="020B0604020202020204" pitchFamily="34" charset="0"/>
              <a:buNone/>
            </a:pPr>
            <a:endParaRPr lang="en-AU" b="0" i="0" dirty="0"/>
          </a:p>
        </p:txBody>
      </p:sp>
      <p:sp>
        <p:nvSpPr>
          <p:cNvPr id="4" name="Slide Number Placeholder 3"/>
          <p:cNvSpPr>
            <a:spLocks noGrp="1"/>
          </p:cNvSpPr>
          <p:nvPr>
            <p:ph type="sldNum" sz="quarter" idx="10"/>
          </p:nvPr>
        </p:nvSpPr>
        <p:spPr/>
        <p:txBody>
          <a:bodyPr/>
          <a:lstStyle/>
          <a:p>
            <a:fld id="{9A73BD39-F619-48EB-8955-B1C157CB8D29}" type="slidenum">
              <a:rPr lang="en-AU" smtClean="0"/>
              <a:t>40</a:t>
            </a:fld>
            <a:endParaRPr lang="en-AU"/>
          </a:p>
        </p:txBody>
      </p:sp>
    </p:spTree>
    <p:extLst>
      <p:ext uri="{BB962C8B-B14F-4D97-AF65-F5344CB8AC3E}">
        <p14:creationId xmlns:p14="http://schemas.microsoft.com/office/powerpoint/2010/main" val="22769815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1" dirty="0">
                <a:effectLst/>
                <a:latin typeface="Segoe UI" panose="020B0502040204020203" pitchFamily="34" charset="0"/>
                <a:ea typeface="Calibri" panose="020F0502020204030204" pitchFamily="34" charset="0"/>
                <a:cs typeface="Times New Roman" panose="02020603050405020304" pitchFamily="18" charset="0"/>
              </a:rPr>
              <a:t>Offer of Compromise</a:t>
            </a:r>
            <a:endParaRPr lang="en-AU" sz="1800" dirty="0">
              <a:effectLst/>
              <a:latin typeface="Segoe UI" panose="020B0502040204020203" pitchFamily="34" charset="0"/>
              <a:ea typeface="Calibri" panose="020F0502020204030204" pitchFamily="34" charset="0"/>
              <a:cs typeface="Times New Roman" panose="02020603050405020304" pitchFamily="18" charset="0"/>
            </a:endParaRPr>
          </a:p>
          <a:p>
            <a:r>
              <a:rPr lang="en-GB" sz="1800" i="1" dirty="0">
                <a:effectLst/>
                <a:latin typeface="Segoe UI" panose="020B0502040204020203" pitchFamily="34" charset="0"/>
                <a:ea typeface="Calibri" panose="020F0502020204030204" pitchFamily="34" charset="0"/>
                <a:cs typeface="Times New Roman" panose="02020603050405020304" pitchFamily="18" charset="0"/>
              </a:rPr>
              <a:t> </a:t>
            </a:r>
            <a:endParaRPr lang="en-AU" sz="1800" dirty="0">
              <a:effectLst/>
              <a:latin typeface="Segoe UI" panose="020B0502040204020203" pitchFamily="34" charset="0"/>
              <a:ea typeface="Calibri" panose="020F0502020204030204" pitchFamily="34" charset="0"/>
              <a:cs typeface="Times New Roman" panose="02020603050405020304" pitchFamily="18" charset="0"/>
            </a:endParaRPr>
          </a:p>
          <a:p>
            <a:r>
              <a:rPr lang="en-GB" sz="1200" kern="1200" dirty="0">
                <a:solidFill>
                  <a:schemeClr val="tx1"/>
                </a:solidFill>
                <a:effectLst/>
                <a:latin typeface="+mn-lt"/>
                <a:ea typeface="+mn-ea"/>
                <a:cs typeface="+mn-cs"/>
              </a:rPr>
              <a:t>As an alternative to a Calderbank Offer, where a matter is litigated, parties may make a formal Offer of Compromise under the rules of the relevant Court, which can be found in </a:t>
            </a:r>
            <a:r>
              <a:rPr lang="en-GB" sz="1200" b="1" kern="1200" dirty="0">
                <a:solidFill>
                  <a:schemeClr val="tx1"/>
                </a:solidFill>
                <a:effectLst/>
                <a:latin typeface="+mn-lt"/>
                <a:ea typeface="+mn-ea"/>
                <a:cs typeface="+mn-cs"/>
              </a:rPr>
              <a:t>Order 26</a:t>
            </a:r>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Offers of Compromise must comply with the specific requirements under the Rules, which mostly relate to the format of the document, including that the offer must be left open for 14 days and cannot be withdrawn during that time.</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Offers of compromise are a powerful tool, as the Court Rules presumptively fix certain adverse costs consequences for a non-accepting party, where the offering party obtains an outcome equal to, or better than, the offer.  So there's less uncertainty than a Calderbank offer that the Court will order costs. The rules are quite specific about the cost consequences depending on the nature of the claim, the timing of the offer and to which party the offer was made - I'd encourage you to have a look at Order 26.08 of the rules in your own time.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But c</a:t>
            </a:r>
            <a:r>
              <a:rPr lang="en-AU" sz="1200" kern="1200" dirty="0" err="1">
                <a:solidFill>
                  <a:schemeClr val="tx1"/>
                </a:solidFill>
                <a:effectLst/>
                <a:latin typeface="+mn-lt"/>
                <a:ea typeface="+mn-ea"/>
                <a:cs typeface="+mn-cs"/>
              </a:rPr>
              <a:t>oming</a:t>
            </a:r>
            <a:r>
              <a:rPr lang="en-AU" sz="1200" kern="1200" dirty="0">
                <a:solidFill>
                  <a:schemeClr val="tx1"/>
                </a:solidFill>
                <a:effectLst/>
                <a:latin typeface="+mn-lt"/>
                <a:ea typeface="+mn-ea"/>
                <a:cs typeface="+mn-cs"/>
              </a:rPr>
              <a:t> back to the case of Mr Coaster by way of example, say Mr Coaster makes an offer of compromise to settle his claim for $100,000, but the State rejects this offer, and Mr Coaster subsequently obtains a judgment in his favour for $150,000 (that is, </a:t>
            </a:r>
            <a:r>
              <a:rPr lang="en-AU" sz="1200" b="1" i="1" kern="1200" dirty="0">
                <a:solidFill>
                  <a:schemeClr val="tx1"/>
                </a:solidFill>
                <a:effectLst/>
                <a:latin typeface="+mn-lt"/>
                <a:ea typeface="+mn-ea"/>
                <a:cs typeface="+mn-cs"/>
              </a:rPr>
              <a:t>more </a:t>
            </a:r>
            <a:r>
              <a:rPr lang="en-AU" sz="1200" kern="1200" dirty="0">
                <a:solidFill>
                  <a:schemeClr val="tx1"/>
                </a:solidFill>
                <a:effectLst/>
                <a:latin typeface="+mn-lt"/>
                <a:ea typeface="+mn-ea"/>
                <a:cs typeface="+mn-cs"/>
              </a:rPr>
              <a:t>than he offered to settle the claim for), Mr Coaster will be entitled to their costs of the proceeding on an indemnity basis rather than a standard basis.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Where costs are awarded on an 'indemnity basis', the party will be entitled to recover a greater proportion of their costs, as they will be entitled to claim all of their costs of the proceeding except those which have been unreasonably incurred or are unreasonable in amount.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Now let's say the State makes an Offer of Compromise to settle Mr Coaster's claim for $100,000 and Mr Coaster rejects this offer. If he subsequently obtains a judgment in his favour of $50,000 (that is, </a:t>
            </a:r>
            <a:r>
              <a:rPr lang="en-AU" sz="1200" b="1" i="1" kern="1200" dirty="0">
                <a:solidFill>
                  <a:schemeClr val="tx1"/>
                </a:solidFill>
                <a:effectLst/>
                <a:latin typeface="+mn-lt"/>
                <a:ea typeface="+mn-ea"/>
                <a:cs typeface="+mn-cs"/>
              </a:rPr>
              <a:t>less</a:t>
            </a:r>
            <a:r>
              <a:rPr lang="en-AU" sz="1200" kern="1200" dirty="0">
                <a:solidFill>
                  <a:schemeClr val="tx1"/>
                </a:solidFill>
                <a:effectLst/>
                <a:latin typeface="+mn-lt"/>
                <a:ea typeface="+mn-ea"/>
                <a:cs typeface="+mn-cs"/>
              </a:rPr>
              <a:t> than what the State offered to settle the claim for but still in his favour), he will be entitled to his costs on a standard basis up to 11am on the second business day after the offer was served, and the State will be entitled to its costs on a standard basis thereafter.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If Mr Coaster's claim is dismissed or judgment is entered in favour of the State, the State will be entitled to its costs on a standard basis up until 11am on the second business day after the offer was served, and on an indemnity basis thereafter.</a:t>
            </a:r>
          </a:p>
          <a:p>
            <a:r>
              <a:rPr lang="en-AU"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 should note that these presumptive costs provisions operate </a:t>
            </a:r>
            <a:r>
              <a:rPr lang="en-GB" sz="1200" i="1" kern="1200" dirty="0">
                <a:solidFill>
                  <a:schemeClr val="tx1"/>
                </a:solidFill>
                <a:effectLst/>
                <a:latin typeface="+mn-lt"/>
                <a:ea typeface="+mn-ea"/>
                <a:cs typeface="+mn-cs"/>
              </a:rPr>
              <a:t>unless the Court otherwise orders</a:t>
            </a:r>
            <a:r>
              <a:rPr lang="en-GB" sz="1200" kern="1200" dirty="0">
                <a:solidFill>
                  <a:schemeClr val="tx1"/>
                </a:solidFill>
                <a:effectLst/>
                <a:latin typeface="+mn-lt"/>
                <a:ea typeface="+mn-ea"/>
                <a:cs typeface="+mn-cs"/>
              </a:rPr>
              <a:t>. A party who has rejected an Offer of Compromise may submit to the Court that costs orders should not be made in accordance with the applicable Court rules. However, the onus will be on that party to demonstrate the basis on which the orders should not apply, and they will generally need to show that exceptional circumstances exist.   </a:t>
            </a:r>
            <a:endParaRPr lang="en-AU" sz="1200" kern="1200" dirty="0">
              <a:solidFill>
                <a:schemeClr val="tx1"/>
              </a:solidFill>
              <a:effectLst/>
              <a:latin typeface="+mn-lt"/>
              <a:ea typeface="+mn-ea"/>
              <a:cs typeface="+mn-cs"/>
            </a:endParaRPr>
          </a:p>
          <a:p>
            <a:pPr marL="0" indent="0">
              <a:buFont typeface="Arial" panose="020B0604020202020204" pitchFamily="34" charset="0"/>
              <a:buNone/>
            </a:pPr>
            <a:endParaRPr lang="en-AU" b="0" i="0" dirty="0"/>
          </a:p>
        </p:txBody>
      </p:sp>
      <p:sp>
        <p:nvSpPr>
          <p:cNvPr id="4" name="Slide Number Placeholder 3"/>
          <p:cNvSpPr>
            <a:spLocks noGrp="1"/>
          </p:cNvSpPr>
          <p:nvPr>
            <p:ph type="sldNum" sz="quarter" idx="10"/>
          </p:nvPr>
        </p:nvSpPr>
        <p:spPr/>
        <p:txBody>
          <a:bodyPr/>
          <a:lstStyle/>
          <a:p>
            <a:fld id="{9A73BD39-F619-48EB-8955-B1C157CB8D29}" type="slidenum">
              <a:rPr lang="en-AU" smtClean="0"/>
              <a:t>41</a:t>
            </a:fld>
            <a:endParaRPr lang="en-AU"/>
          </a:p>
        </p:txBody>
      </p:sp>
    </p:spTree>
    <p:extLst>
      <p:ext uri="{BB962C8B-B14F-4D97-AF65-F5344CB8AC3E}">
        <p14:creationId xmlns:p14="http://schemas.microsoft.com/office/powerpoint/2010/main" val="372168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Segoe UI" panose="020B0502040204020203" pitchFamily="34" charset="0"/>
                <a:ea typeface="Calibri" panose="020F0502020204030204" pitchFamily="34" charset="0"/>
                <a:cs typeface="Times New Roman" panose="02020603050405020304" pitchFamily="18" charset="0"/>
              </a:rPr>
              <a:t>Conclusion re settlement offers</a:t>
            </a:r>
            <a:endParaRPr lang="en-AU" sz="1800" dirty="0">
              <a:effectLst/>
              <a:latin typeface="Segoe UI" panose="020B0502040204020203" pitchFamily="34" charset="0"/>
              <a:ea typeface="Calibri" panose="020F0502020204030204" pitchFamily="34" charset="0"/>
              <a:cs typeface="Times New Roman" panose="02020603050405020304" pitchFamily="18" charset="0"/>
            </a:endParaRPr>
          </a:p>
          <a:p>
            <a:r>
              <a:rPr lang="en-GB" sz="1800" dirty="0">
                <a:effectLst/>
                <a:latin typeface="Segoe UI" panose="020B0502040204020203" pitchFamily="34" charset="0"/>
                <a:ea typeface="Calibri" panose="020F0502020204030204" pitchFamily="34" charset="0"/>
                <a:cs typeface="Times New Roman" panose="02020603050405020304" pitchFamily="18" charset="0"/>
              </a:rPr>
              <a:t> </a:t>
            </a:r>
            <a:endParaRPr lang="en-AU" sz="1800" dirty="0">
              <a:effectLst/>
              <a:latin typeface="Segoe UI" panose="020B0502040204020203" pitchFamily="34" charset="0"/>
              <a:ea typeface="Calibri" panose="020F0502020204030204" pitchFamily="34" charset="0"/>
              <a:cs typeface="Times New Roman" panose="02020603050405020304" pitchFamily="18" charset="0"/>
            </a:endParaRPr>
          </a:p>
          <a:p>
            <a:r>
              <a:rPr lang="en-GB" sz="1200" kern="1200" dirty="0">
                <a:solidFill>
                  <a:schemeClr val="tx1"/>
                </a:solidFill>
                <a:effectLst/>
                <a:latin typeface="+mn-lt"/>
                <a:ea typeface="+mn-ea"/>
                <a:cs typeface="+mn-cs"/>
              </a:rPr>
              <a:t>The decision to use a Calderbank Offer instead of an Offer of Compromise (or vice versa) will depend on the specifics of the case, what stage the proceedings are at, the strategy adopted for managing the dispute and the level of protection on costs that is sought by a party. We've included a bit of a high-level comparison on the slides.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Just picking up on the last row in the comparison, unlike a Calderbank Offer, there is no requirement for an Offer of Compromise to include any rationale for or justification of the offer. In that sense, it can be less expensive to prepare, particularly as Calderbank offers require detailed reasoning about why the other party should accept it. That said, that reasoning might be the persuasion the other party needs to accept the offer. So there are pros and cons of each approach.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important to consider and always be thinking about the possibility of settlement at each stage of the proceeding - consistent with the State's obligations under the Civil Procedure Act and Model Litigant Guidelines.  Claims can move very quickly and it can be easy to get into the trap of going through the motions of the steps of litigation, so make sure you always keep settlement at the front of your mind.  </a:t>
            </a:r>
            <a:endParaRPr lang="en-AU" sz="1200" kern="1200" dirty="0">
              <a:solidFill>
                <a:schemeClr val="tx1"/>
              </a:solidFill>
              <a:effectLst/>
              <a:latin typeface="+mn-lt"/>
              <a:ea typeface="+mn-ea"/>
              <a:cs typeface="+mn-cs"/>
            </a:endParaRPr>
          </a:p>
          <a:p>
            <a:r>
              <a:rPr lang="en-AU" sz="1800" dirty="0">
                <a:effectLst/>
                <a:latin typeface="Segoe UI" panose="020B0502040204020203" pitchFamily="34" charset="0"/>
                <a:ea typeface="Calibri" panose="020F0502020204030204" pitchFamily="34" charset="0"/>
                <a:cs typeface="Times New Roman" panose="02020603050405020304" pitchFamily="18" charset="0"/>
              </a:rPr>
              <a:t> </a:t>
            </a:r>
          </a:p>
          <a:p>
            <a:pPr marL="0" indent="0">
              <a:buFont typeface="Arial" panose="020B0604020202020204" pitchFamily="34" charset="0"/>
              <a:buNone/>
            </a:pPr>
            <a:endParaRPr lang="en-AU" b="0" i="0" dirty="0"/>
          </a:p>
        </p:txBody>
      </p:sp>
      <p:sp>
        <p:nvSpPr>
          <p:cNvPr id="4" name="Slide Number Placeholder 3"/>
          <p:cNvSpPr>
            <a:spLocks noGrp="1"/>
          </p:cNvSpPr>
          <p:nvPr>
            <p:ph type="sldNum" sz="quarter" idx="10"/>
          </p:nvPr>
        </p:nvSpPr>
        <p:spPr/>
        <p:txBody>
          <a:bodyPr/>
          <a:lstStyle/>
          <a:p>
            <a:fld id="{9A73BD39-F619-48EB-8955-B1C157CB8D29}" type="slidenum">
              <a:rPr lang="en-AU" smtClean="0"/>
              <a:t>42</a:t>
            </a:fld>
            <a:endParaRPr lang="en-AU"/>
          </a:p>
        </p:txBody>
      </p:sp>
    </p:spTree>
    <p:extLst>
      <p:ext uri="{BB962C8B-B14F-4D97-AF65-F5344CB8AC3E}">
        <p14:creationId xmlns:p14="http://schemas.microsoft.com/office/powerpoint/2010/main" val="25778333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1" kern="1200" dirty="0">
                <a:solidFill>
                  <a:schemeClr val="tx1"/>
                </a:solidFill>
                <a:effectLst/>
                <a:latin typeface="+mn-lt"/>
                <a:ea typeface="+mn-ea"/>
                <a:cs typeface="+mn-cs"/>
              </a:rPr>
              <a:t>Types of Costs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All represented parties incur legal costs which include:  </a:t>
            </a:r>
          </a:p>
          <a:p>
            <a:r>
              <a:rPr lang="en-AU" sz="1200" kern="1200" dirty="0">
                <a:solidFill>
                  <a:schemeClr val="tx1"/>
                </a:solidFill>
                <a:effectLst/>
                <a:latin typeface="+mn-lt"/>
                <a:ea typeface="+mn-ea"/>
                <a:cs typeface="+mn-cs"/>
              </a:rPr>
              <a:t> </a:t>
            </a:r>
          </a:p>
          <a:p>
            <a:pPr lvl="0"/>
            <a:r>
              <a:rPr lang="en-AU" sz="1200" b="1" kern="1200" dirty="0">
                <a:solidFill>
                  <a:schemeClr val="tx1"/>
                </a:solidFill>
                <a:effectLst/>
                <a:latin typeface="+mn-lt"/>
                <a:ea typeface="+mn-ea"/>
                <a:cs typeface="+mn-cs"/>
              </a:rPr>
              <a:t>Professional costs: </a:t>
            </a:r>
            <a:r>
              <a:rPr lang="en-AU" sz="1200" kern="1200" dirty="0">
                <a:solidFill>
                  <a:schemeClr val="tx1"/>
                </a:solidFill>
                <a:effectLst/>
                <a:latin typeface="+mn-lt"/>
                <a:ea typeface="+mn-ea"/>
                <a:cs typeface="+mn-cs"/>
              </a:rPr>
              <a:t>They are the fees charged by a lawyer for their professional services, often at an hourly rate or a fixed fee.  These are agreed between the client and their lawyer at the time of engagement.</a:t>
            </a:r>
          </a:p>
          <a:p>
            <a:r>
              <a:rPr lang="en-AU" sz="1200" kern="1200" dirty="0">
                <a:solidFill>
                  <a:schemeClr val="tx1"/>
                </a:solidFill>
                <a:effectLst/>
                <a:latin typeface="+mn-lt"/>
                <a:ea typeface="+mn-ea"/>
                <a:cs typeface="+mn-cs"/>
              </a:rPr>
              <a:t> </a:t>
            </a:r>
          </a:p>
          <a:p>
            <a:pPr lvl="0"/>
            <a:r>
              <a:rPr lang="en-AU" sz="1200" b="1" kern="1200" dirty="0">
                <a:solidFill>
                  <a:schemeClr val="tx1"/>
                </a:solidFill>
                <a:effectLst/>
                <a:latin typeface="+mn-lt"/>
                <a:ea typeface="+mn-ea"/>
                <a:cs typeface="+mn-cs"/>
              </a:rPr>
              <a:t>Disbursements:  </a:t>
            </a:r>
            <a:r>
              <a:rPr lang="en-AU" sz="1200" kern="1200" dirty="0">
                <a:solidFill>
                  <a:schemeClr val="tx1"/>
                </a:solidFill>
                <a:effectLst/>
                <a:latin typeface="+mn-lt"/>
                <a:ea typeface="+mn-ea"/>
                <a:cs typeface="+mn-cs"/>
              </a:rPr>
              <a:t>They are expenses paid or incurred by a lawyer on behalf of their client.  Examples of disbursements include counsel fees, and fees paid to expert witnesses for preparing reports.</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When settling a matter, legal costs are usually factored into settlement amounts. Settlements can be made on an “all in” basis which includes costs, or on a plus costs basis, where the argument of costs are deferred so as not to inhibit or delay a settlement.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Where a matter does not settle and runs through trial to judgment, generally speaking, the losing party must pay the costs of the successful party. However, a losing party does not by right recover all costs incurred. There are different levels of cost recovery available to successful parties including party-party costs, solicitor client costs and indemnity costs which I note that Nick has already touched on so I won't run through again. </a:t>
            </a:r>
          </a:p>
          <a:p>
            <a:r>
              <a:rPr lang="en-AU" sz="1200" kern="1200" dirty="0">
                <a:solidFill>
                  <a:schemeClr val="tx1"/>
                </a:solidFill>
                <a:effectLst/>
                <a:latin typeface="+mn-lt"/>
                <a:ea typeface="+mn-ea"/>
                <a:cs typeface="+mn-cs"/>
              </a:rPr>
              <a:t> </a:t>
            </a:r>
          </a:p>
          <a:p>
            <a:pPr lvl="0"/>
            <a:r>
              <a:rPr lang="en-AU" sz="1200" b="1" kern="1200" dirty="0">
                <a:solidFill>
                  <a:schemeClr val="tx1"/>
                </a:solidFill>
                <a:effectLst/>
                <a:latin typeface="+mn-lt"/>
                <a:ea typeface="+mn-ea"/>
                <a:cs typeface="+mn-cs"/>
              </a:rPr>
              <a:t>Party-Party costs</a:t>
            </a:r>
            <a:r>
              <a:rPr lang="en-AU" sz="1200" kern="1200" dirty="0">
                <a:solidFill>
                  <a:schemeClr val="tx1"/>
                </a:solidFill>
                <a:effectLst/>
                <a:latin typeface="+mn-lt"/>
                <a:ea typeface="+mn-ea"/>
                <a:cs typeface="+mn-cs"/>
              </a:rPr>
              <a:t> are generally the default when a litigant is ordered to pay the costs of the opposing party. The amount can be agreed between the parties or decided by the Costs Court.</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It refers to costs that are reasonable in amount and reasonably incurred and can generally be in the range of 70% of the costs actually incurred by a party. Court now refers to these as 'ordinary costs'.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How you calculate party-party costs is set out in the relevant legislation per a scale of costs. For example, Appendix A - Supreme Court Scale of Costs, Supreme Court (Civil Procedure) Rules 2015 (Rules). The scale has recently moved in the direction of assessing costs more based on a fee per time spent, as opposed to fix costs for each item of work or length of a document.</a:t>
            </a:r>
          </a:p>
          <a:p>
            <a:r>
              <a:rPr lang="en-AU" sz="1200" kern="1200" dirty="0">
                <a:solidFill>
                  <a:schemeClr val="tx1"/>
                </a:solidFill>
                <a:effectLst/>
                <a:latin typeface="+mn-lt"/>
                <a:ea typeface="+mn-ea"/>
                <a:cs typeface="+mn-cs"/>
              </a:rPr>
              <a:t> </a:t>
            </a:r>
          </a:p>
          <a:p>
            <a:pPr lvl="0"/>
            <a:r>
              <a:rPr lang="en-AU" sz="1200" b="1" kern="1200" dirty="0">
                <a:solidFill>
                  <a:schemeClr val="tx1"/>
                </a:solidFill>
                <a:effectLst/>
                <a:latin typeface="+mn-lt"/>
                <a:ea typeface="+mn-ea"/>
                <a:cs typeface="+mn-cs"/>
              </a:rPr>
              <a:t>Solicitor / client costs.</a:t>
            </a:r>
            <a:r>
              <a:rPr lang="en-AU" sz="1200" kern="1200" dirty="0">
                <a:solidFill>
                  <a:schemeClr val="tx1"/>
                </a:solidFill>
                <a:effectLst/>
                <a:latin typeface="+mn-lt"/>
                <a:ea typeface="+mn-ea"/>
                <a:cs typeface="+mn-cs"/>
              </a:rPr>
              <a:t> These costs arise from the performance of the contract between the lawyer and their client. Therefore, solicitor / client costs tend to be higher than party / party costs.</a:t>
            </a:r>
          </a:p>
          <a:p>
            <a:r>
              <a:rPr lang="en-AU" sz="1200" kern="1200" dirty="0">
                <a:solidFill>
                  <a:schemeClr val="tx1"/>
                </a:solidFill>
                <a:effectLst/>
                <a:latin typeface="+mn-lt"/>
                <a:ea typeface="+mn-ea"/>
                <a:cs typeface="+mn-cs"/>
              </a:rPr>
              <a:t> </a:t>
            </a:r>
          </a:p>
          <a:p>
            <a:pPr lvl="0"/>
            <a:r>
              <a:rPr lang="en-AU" sz="1200" b="1" kern="1200" dirty="0">
                <a:solidFill>
                  <a:schemeClr val="tx1"/>
                </a:solidFill>
                <a:effectLst/>
                <a:latin typeface="+mn-lt"/>
                <a:ea typeface="+mn-ea"/>
                <a:cs typeface="+mn-cs"/>
              </a:rPr>
              <a:t>Indemnity costs</a:t>
            </a:r>
            <a:r>
              <a:rPr lang="en-AU" sz="1200" kern="1200" dirty="0">
                <a:solidFill>
                  <a:schemeClr val="tx1"/>
                </a:solidFill>
                <a:effectLst/>
                <a:latin typeface="+mn-lt"/>
                <a:ea typeface="+mn-ea"/>
                <a:cs typeface="+mn-cs"/>
              </a:rPr>
              <a:t> order is the most burdensome costs order. It includes the costs for every item of work incurred by a party in relation to a proceeding, except if they are of an unreasonable amount or have been unreasonably incurred.</a:t>
            </a:r>
          </a:p>
          <a:p>
            <a:r>
              <a:rPr lang="en-AU" sz="1200" kern="1200" dirty="0">
                <a:solidFill>
                  <a:schemeClr val="tx1"/>
                </a:solidFill>
                <a:effectLst/>
                <a:latin typeface="+mn-lt"/>
                <a:ea typeface="+mn-ea"/>
                <a:cs typeface="+mn-cs"/>
              </a:rPr>
              <a:t> </a:t>
            </a:r>
          </a:p>
          <a:p>
            <a:r>
              <a:rPr lang="en-AU" sz="1200"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i="1" kern="1200" dirty="0">
                <a:solidFill>
                  <a:schemeClr val="tx1"/>
                </a:solidFill>
                <a:effectLst/>
                <a:latin typeface="+mn-lt"/>
                <a:ea typeface="+mn-ea"/>
                <a:cs typeface="+mn-cs"/>
              </a:rPr>
              <a:t>Recovery </a:t>
            </a: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The successful party recovering their costs will usually provide evidence of their costs by outlining them in correspondence. Alternatively, a complete bill of costs will be drawn up by a specialist lawyer called a costs consultant.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A losing party paying costs will rarely just accept the full amount of costs that the successful party claims they are entitled to and parties usually commence negotiations by reviewing the invoices or the bill of costs against their own file and determining what is reasonable according to the court scales and they will attempt to reach a compromise.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If parties cannot agree to resolve the amount of costs payable, a formal costs taxation process will need to be initiated in the Costs Court and will be determined by an officer of the relevant court or tribunal.  </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I thought I would explain what a </a:t>
            </a:r>
            <a:r>
              <a:rPr lang="en-AU" sz="1200" b="1" i="1" kern="1200" dirty="0">
                <a:solidFill>
                  <a:schemeClr val="tx1"/>
                </a:solidFill>
                <a:effectLst/>
                <a:latin typeface="+mn-lt"/>
                <a:ea typeface="+mn-ea"/>
                <a:cs typeface="+mn-cs"/>
              </a:rPr>
              <a:t>Section 26 certificate </a:t>
            </a:r>
            <a:r>
              <a:rPr lang="en-AU" sz="1200" kern="1200" dirty="0">
                <a:solidFill>
                  <a:schemeClr val="tx1"/>
                </a:solidFill>
                <a:effectLst/>
                <a:latin typeface="+mn-lt"/>
                <a:ea typeface="+mn-ea"/>
                <a:cs typeface="+mn-cs"/>
              </a:rPr>
              <a:t>is at it was something I was not aware of before commencing at the OPP.</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It is a certificate issued by the Court pursuant to s 26 of the Crown Proceedings Act 1958 and allows the State to recover a settlement sum (damages &amp; costs) from Treasury, out of the State’s consolidated fund. This means that the amount for the damages and costs does not need to be taken out of the budget from the individual department business unit.</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A request for the s 26 certificate should be made directly to the Judge and emailed to the Judge's chambers. The request should be in a form of a letter, accompanied by a template s 26 certificate.  Many plaintiff practitioners have limited experience with requests for a s 26 Certificate. Consequently, usually </a:t>
            </a:r>
            <a:r>
              <a:rPr lang="en-AU" sz="1200" kern="1200" dirty="0" err="1">
                <a:solidFill>
                  <a:schemeClr val="tx1"/>
                </a:solidFill>
                <a:effectLst/>
                <a:latin typeface="+mn-lt"/>
                <a:ea typeface="+mn-ea"/>
                <a:cs typeface="+mn-cs"/>
              </a:rPr>
              <a:t>VGSO</a:t>
            </a:r>
            <a:r>
              <a:rPr lang="en-AU" sz="1200" kern="1200" dirty="0">
                <a:solidFill>
                  <a:schemeClr val="tx1"/>
                </a:solidFill>
                <a:effectLst/>
                <a:latin typeface="+mn-lt"/>
                <a:ea typeface="+mn-ea"/>
                <a:cs typeface="+mn-cs"/>
              </a:rPr>
              <a:t> practitioners write to the plaintiff's solicitors at the time of requesting the s 26 certificate from the Court, explaining the s 26 certificate is for the purposes of enabling the department to recover the compensation from Treasury, and that no action is required by the plaintiff in relation to the s 26 certificate. </a:t>
            </a:r>
          </a:p>
          <a:p>
            <a:endParaRPr lang="en-AU" b="1" dirty="0"/>
          </a:p>
          <a:p>
            <a:endParaRPr lang="en-AU" dirty="0"/>
          </a:p>
          <a:p>
            <a:pPr marL="0" indent="0">
              <a:buFont typeface="Arial" panose="020B0604020202020204" pitchFamily="34" charset="0"/>
              <a:buNone/>
            </a:pPr>
            <a:endParaRPr lang="en-AU" b="1" i="0" dirty="0"/>
          </a:p>
        </p:txBody>
      </p:sp>
      <p:sp>
        <p:nvSpPr>
          <p:cNvPr id="4" name="Slide Number Placeholder 3"/>
          <p:cNvSpPr>
            <a:spLocks noGrp="1"/>
          </p:cNvSpPr>
          <p:nvPr>
            <p:ph type="sldNum" sz="quarter" idx="10"/>
          </p:nvPr>
        </p:nvSpPr>
        <p:spPr/>
        <p:txBody>
          <a:bodyPr/>
          <a:lstStyle/>
          <a:p>
            <a:fld id="{9A73BD39-F619-48EB-8955-B1C157CB8D29}" type="slidenum">
              <a:rPr lang="en-AU" smtClean="0"/>
              <a:t>43</a:t>
            </a:fld>
            <a:endParaRPr lang="en-AU"/>
          </a:p>
        </p:txBody>
      </p:sp>
    </p:spTree>
    <p:extLst>
      <p:ext uri="{BB962C8B-B14F-4D97-AF65-F5344CB8AC3E}">
        <p14:creationId xmlns:p14="http://schemas.microsoft.com/office/powerpoint/2010/main" val="21898681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last topic we'll be discussing is alternative dispute resolution options, or ADR, which is an umbrella term for options to resolve a matter other than through judicial determination. Usually, this involves an impartial person assisting those in a dispute to resolve the issues between them.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There are different types of ADR:</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Determinative - binding on the parties - such as through  commercial arbitration</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Facilitative - bringing the parties to joint agreement through mediation or conciliation</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Advisory - where a practitioner considers and appraises the dispute and provides advice; or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 Hybrid of these options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Why is ADR important?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a:t>
            </a:r>
            <a:r>
              <a:rPr lang="en-AU" sz="1200" u="sng" kern="1200" dirty="0">
                <a:solidFill>
                  <a:schemeClr val="tx1"/>
                </a:solidFill>
                <a:effectLst/>
                <a:latin typeface="+mn-lt"/>
                <a:ea typeface="+mn-ea"/>
                <a:cs typeface="+mn-cs"/>
              </a:rPr>
              <a:t>overarching purpose</a:t>
            </a:r>
            <a:r>
              <a:rPr lang="en-AU" sz="1200" kern="1200" dirty="0">
                <a:solidFill>
                  <a:schemeClr val="tx1"/>
                </a:solidFill>
                <a:effectLst/>
                <a:latin typeface="+mn-lt"/>
                <a:ea typeface="+mn-ea"/>
                <a:cs typeface="+mn-cs"/>
              </a:rPr>
              <a:t> of the</a:t>
            </a:r>
            <a:r>
              <a:rPr lang="en-AU" sz="1200" i="1" kern="1200" dirty="0">
                <a:solidFill>
                  <a:schemeClr val="tx1"/>
                </a:solidFill>
                <a:effectLst/>
                <a:latin typeface="+mn-lt"/>
                <a:ea typeface="+mn-ea"/>
                <a:cs typeface="+mn-cs"/>
              </a:rPr>
              <a:t> Civil Procedure Act </a:t>
            </a:r>
            <a:r>
              <a:rPr lang="en-AU" sz="1200" kern="1200" dirty="0">
                <a:solidFill>
                  <a:schemeClr val="tx1"/>
                </a:solidFill>
                <a:effectLst/>
                <a:latin typeface="+mn-lt"/>
                <a:ea typeface="+mn-ea"/>
                <a:cs typeface="+mn-cs"/>
              </a:rPr>
              <a:t>is to facilitate the just, efficient, timely and cost-effective resolution of the real issues in dispute. Parties are required to use reasonable endeavours to resolve a dispute. This specifically includes, if appropriate, ADR.</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ADR gives parties in a dispute the opportunity to work through disputed issues with the help of a neutral third party. It is generally faster and less expensive than going to court. </a:t>
            </a:r>
          </a:p>
          <a:p>
            <a:r>
              <a:rPr lang="en-AU" sz="1200" kern="1200" dirty="0">
                <a:solidFill>
                  <a:schemeClr val="tx1"/>
                </a:solidFill>
                <a:effectLst/>
                <a:latin typeface="+mn-lt"/>
                <a:ea typeface="+mn-ea"/>
                <a:cs typeface="+mn-cs"/>
              </a:rPr>
              <a:t>When used appropriately, it can save a lot of time by allowing resolution in weeks or months, compared to court which can take years and has the associated costs incurred by both parties. </a:t>
            </a:r>
          </a:p>
          <a:p>
            <a:endParaRPr lang="en-AU" dirty="0"/>
          </a:p>
          <a:p>
            <a:pPr marL="0" indent="0">
              <a:buFont typeface="Arial" panose="020B0604020202020204" pitchFamily="34" charset="0"/>
              <a:buNone/>
            </a:pPr>
            <a:endParaRPr lang="en-AU" b="0" i="0" dirty="0"/>
          </a:p>
        </p:txBody>
      </p:sp>
      <p:sp>
        <p:nvSpPr>
          <p:cNvPr id="4" name="Slide Number Placeholder 3"/>
          <p:cNvSpPr>
            <a:spLocks noGrp="1"/>
          </p:cNvSpPr>
          <p:nvPr>
            <p:ph type="sldNum" sz="quarter" idx="10"/>
          </p:nvPr>
        </p:nvSpPr>
        <p:spPr/>
        <p:txBody>
          <a:bodyPr/>
          <a:lstStyle/>
          <a:p>
            <a:fld id="{9A73BD39-F619-48EB-8955-B1C157CB8D29}" type="slidenum">
              <a:rPr lang="en-AU" smtClean="0"/>
              <a:t>44</a:t>
            </a:fld>
            <a:endParaRPr lang="en-AU"/>
          </a:p>
        </p:txBody>
      </p:sp>
    </p:spTree>
    <p:extLst>
      <p:ext uri="{BB962C8B-B14F-4D97-AF65-F5344CB8AC3E}">
        <p14:creationId xmlns:p14="http://schemas.microsoft.com/office/powerpoint/2010/main" val="6714015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So you may be wondering, what happened to Carl? </a:t>
            </a:r>
          </a:p>
          <a:p>
            <a:r>
              <a:rPr lang="en-AU" sz="1200" kern="1200" dirty="0">
                <a:solidFill>
                  <a:schemeClr val="tx1"/>
                </a:solidFill>
                <a:effectLst/>
                <a:latin typeface="+mn-lt"/>
                <a:ea typeface="+mn-ea"/>
                <a:cs typeface="+mn-cs"/>
              </a:rPr>
              <a:t>After a failed mediation and with the trial only one month away, you'll be pleased to hear that Carl realised that the risk of losing his case was too high, so he decided to accept a Calderbank offer from the State that each party walk away from the proceeding bearing their own legal costs. It's safe to say, the Department of Rollercoaster Regulation and Ferris Wheel Affairs was very pleased with the outcome. </a:t>
            </a:r>
          </a:p>
          <a:p>
            <a:endParaRPr lang="en-AU" dirty="0"/>
          </a:p>
          <a:p>
            <a:endParaRPr lang="en-AU" i="1" dirty="0"/>
          </a:p>
        </p:txBody>
      </p:sp>
      <p:sp>
        <p:nvSpPr>
          <p:cNvPr id="4" name="Slide Number Placeholder 3"/>
          <p:cNvSpPr>
            <a:spLocks noGrp="1"/>
          </p:cNvSpPr>
          <p:nvPr>
            <p:ph type="sldNum" sz="quarter" idx="10"/>
          </p:nvPr>
        </p:nvSpPr>
        <p:spPr/>
        <p:txBody>
          <a:bodyPr/>
          <a:lstStyle/>
          <a:p>
            <a:fld id="{9A73BD39-F619-48EB-8955-B1C157CB8D29}" type="slidenum">
              <a:rPr lang="en-AU" smtClean="0"/>
              <a:t>45</a:t>
            </a:fld>
            <a:endParaRPr lang="en-AU"/>
          </a:p>
        </p:txBody>
      </p:sp>
    </p:spTree>
    <p:extLst>
      <p:ext uri="{BB962C8B-B14F-4D97-AF65-F5344CB8AC3E}">
        <p14:creationId xmlns:p14="http://schemas.microsoft.com/office/powerpoint/2010/main" val="37561295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10"/>
          </p:nvPr>
        </p:nvSpPr>
        <p:spPr/>
        <p:txBody>
          <a:bodyPr/>
          <a:lstStyle/>
          <a:p>
            <a:fld id="{9A73BD39-F619-48EB-8955-B1C157CB8D29}" type="slidenum">
              <a:rPr lang="en-AU" smtClean="0"/>
              <a:t>46</a:t>
            </a:fld>
            <a:endParaRPr lang="en-AU"/>
          </a:p>
        </p:txBody>
      </p:sp>
    </p:spTree>
    <p:extLst>
      <p:ext uri="{BB962C8B-B14F-4D97-AF65-F5344CB8AC3E}">
        <p14:creationId xmlns:p14="http://schemas.microsoft.com/office/powerpoint/2010/main" val="36006088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3BD39-F619-48EB-8955-B1C157CB8D2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977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spcBef>
                <a:spcPts val="0"/>
              </a:spcBef>
              <a:spcAft>
                <a:spcPts val="0"/>
              </a:spcAft>
              <a:buFont typeface="Arial" panose="020B0604020202020204" pitchFamily="34" charset="0"/>
              <a:buNone/>
            </a:pPr>
            <a:r>
              <a:rPr lang="en-AU" sz="1200" b="1" dirty="0">
                <a:effectLst/>
                <a:latin typeface="Calibri" panose="020F0502020204030204" pitchFamily="34" charset="0"/>
              </a:rPr>
              <a:t>Eleni</a:t>
            </a:r>
          </a:p>
          <a:p>
            <a:pPr rtl="0" fontAlgn="ctr">
              <a:spcBef>
                <a:spcPts val="0"/>
              </a:spcBef>
              <a:spcAft>
                <a:spcPts val="0"/>
              </a:spcAft>
              <a:buFont typeface="Arial" panose="020B0604020202020204" pitchFamily="34" charset="0"/>
              <a:buNone/>
            </a:pPr>
            <a:endParaRPr lang="en-AU" sz="1200" dirty="0">
              <a:effectLst/>
              <a:latin typeface="Calibri" panose="020F0502020204030204" pitchFamily="34" charset="0"/>
            </a:endParaRPr>
          </a:p>
          <a:p>
            <a:pPr rtl="0" fontAlgn="ctr">
              <a:spcBef>
                <a:spcPts val="0"/>
              </a:spcBef>
              <a:spcAft>
                <a:spcPts val="0"/>
              </a:spcAft>
              <a:buFont typeface="Arial" panose="020B0604020202020204" pitchFamily="34" charset="0"/>
              <a:buNone/>
            </a:pPr>
            <a:r>
              <a:rPr lang="en-AU" sz="1200" dirty="0">
                <a:effectLst/>
                <a:latin typeface="Calibri" panose="020F0502020204030204" pitchFamily="34" charset="0"/>
              </a:rPr>
              <a:t>Let’s now move into who is making the claim and what is being alleged. </a:t>
            </a:r>
          </a:p>
          <a:p>
            <a:pPr rtl="0" fontAlgn="ctr">
              <a:spcBef>
                <a:spcPts val="0"/>
              </a:spcBef>
              <a:spcAft>
                <a:spcPts val="0"/>
              </a:spcAft>
              <a:buFont typeface="Arial" panose="020B0604020202020204" pitchFamily="34" charset="0"/>
              <a:buNone/>
            </a:pPr>
            <a:endParaRPr lang="en-AU" sz="1200" dirty="0">
              <a:effectLst/>
              <a:latin typeface="Calibri" panose="020F0502020204030204" pitchFamily="34" charset="0"/>
            </a:endParaRPr>
          </a:p>
          <a:p>
            <a:pPr rtl="0" fontAlgn="ctr">
              <a:spcBef>
                <a:spcPts val="0"/>
              </a:spcBef>
              <a:spcAft>
                <a:spcPts val="0"/>
              </a:spcAft>
              <a:buFont typeface="Arial" panose="020B0604020202020204" pitchFamily="34" charset="0"/>
              <a:buNone/>
            </a:pPr>
            <a:r>
              <a:rPr lang="en-AU" sz="1200" dirty="0">
                <a:effectLst/>
                <a:latin typeface="Calibri" panose="020F0502020204030204" pitchFamily="34" charset="0"/>
              </a:rPr>
              <a:t>You've received a claim from Carl Coaster. Carl is a 50-year-old man who is a regular visitor of Bushland Thrills Park in Bundoora, his favourite ride being the Outback Orbiter, a much-loved Ferris wheel. </a:t>
            </a:r>
          </a:p>
          <a:p>
            <a:pPr rtl="0" fontAlgn="ctr">
              <a:spcBef>
                <a:spcPts val="0"/>
              </a:spcBef>
              <a:spcAft>
                <a:spcPts val="0"/>
              </a:spcAft>
              <a:buFont typeface="Arial" panose="020B0604020202020204" pitchFamily="34" charset="0"/>
              <a:buNone/>
            </a:pPr>
            <a:endParaRPr lang="en-AU" sz="1200" dirty="0">
              <a:effectLst/>
              <a:latin typeface="Calibri" panose="020F0502020204030204" pitchFamily="34" charset="0"/>
            </a:endParaRPr>
          </a:p>
          <a:p>
            <a:pPr rtl="0" fontAlgn="ctr">
              <a:spcBef>
                <a:spcPts val="0"/>
              </a:spcBef>
              <a:spcAft>
                <a:spcPts val="0"/>
              </a:spcAft>
              <a:buFont typeface="Arial" panose="020B0604020202020204" pitchFamily="34" charset="0"/>
              <a:buNone/>
            </a:pPr>
            <a:r>
              <a:rPr lang="en-AU" sz="1200" dirty="0">
                <a:effectLst/>
                <a:latin typeface="Calibri" panose="020F0502020204030204" pitchFamily="34" charset="0"/>
              </a:rPr>
              <a:t>Bushland Thrills Park is owned by the Department of Rollercoaster Regulation and Ferris Wheel Affairs, as is all the equipment in the park. </a:t>
            </a:r>
          </a:p>
          <a:p>
            <a:pPr rtl="0" fontAlgn="ctr">
              <a:spcBef>
                <a:spcPts val="0"/>
              </a:spcBef>
              <a:spcAft>
                <a:spcPts val="0"/>
              </a:spcAft>
              <a:buFont typeface="Arial" panose="020B0604020202020204" pitchFamily="34" charset="0"/>
              <a:buNone/>
            </a:pPr>
            <a:endParaRPr lang="en-AU" sz="1200" dirty="0">
              <a:effectLst/>
              <a:latin typeface="Calibri" panose="020F0502020204030204" pitchFamily="34" charset="0"/>
            </a:endParaRPr>
          </a:p>
          <a:p>
            <a:pPr rtl="0" fontAlgn="ctr">
              <a:spcBef>
                <a:spcPts val="0"/>
              </a:spcBef>
              <a:spcAft>
                <a:spcPts val="0"/>
              </a:spcAft>
              <a:buFont typeface="Arial" panose="020B0604020202020204" pitchFamily="34" charset="0"/>
              <a:buNone/>
            </a:pPr>
            <a:r>
              <a:rPr lang="en-AU" sz="1200" dirty="0">
                <a:effectLst/>
                <a:latin typeface="Calibri" panose="020F0502020204030204" pitchFamily="34" charset="0"/>
              </a:rPr>
              <a:t>However, the staff working at Bushland Thrills Park are actually employees of the Wheel Wizards Training Institute, which is a government department separate from </a:t>
            </a:r>
            <a:r>
              <a:rPr lang="en-AU" sz="1200" dirty="0" err="1">
                <a:effectLst/>
                <a:latin typeface="Calibri" panose="020F0502020204030204" pitchFamily="34" charset="0"/>
              </a:rPr>
              <a:t>DRRFWA</a:t>
            </a:r>
            <a:r>
              <a:rPr lang="en-AU" sz="1200" dirty="0">
                <a:effectLst/>
                <a:latin typeface="Calibri" panose="020F0502020204030204" pitchFamily="34" charset="0"/>
              </a:rPr>
              <a:t>. </a:t>
            </a:r>
          </a:p>
          <a:p>
            <a:pPr rtl="0" fontAlgn="ctr">
              <a:spcBef>
                <a:spcPts val="0"/>
              </a:spcBef>
              <a:spcAft>
                <a:spcPts val="0"/>
              </a:spcAft>
              <a:buFont typeface="Arial" panose="020B0604020202020204" pitchFamily="34" charset="0"/>
              <a:buNone/>
            </a:pPr>
            <a:endParaRPr lang="en-AU" sz="1200" dirty="0">
              <a:effectLst/>
              <a:latin typeface="Calibri" panose="020F0502020204030204" pitchFamily="34" charset="0"/>
            </a:endParaRPr>
          </a:p>
          <a:p>
            <a:pPr rtl="0" fontAlgn="ctr">
              <a:spcBef>
                <a:spcPts val="0"/>
              </a:spcBef>
              <a:spcAft>
                <a:spcPts val="0"/>
              </a:spcAft>
              <a:buFont typeface="Arial" panose="020B0604020202020204" pitchFamily="34" charset="0"/>
              <a:buNone/>
            </a:pPr>
            <a:r>
              <a:rPr lang="en-AU" sz="1200" dirty="0">
                <a:effectLst/>
                <a:latin typeface="Calibri" panose="020F0502020204030204" pitchFamily="34" charset="0"/>
              </a:rPr>
              <a:t>Wheel Wizards gives all of its staff induction training before they start working at the park, but </a:t>
            </a:r>
            <a:r>
              <a:rPr lang="en-AU" sz="1200" dirty="0" err="1">
                <a:effectLst/>
                <a:latin typeface="Calibri" panose="020F0502020204030204" pitchFamily="34" charset="0"/>
              </a:rPr>
              <a:t>DRRFWA</a:t>
            </a:r>
            <a:r>
              <a:rPr lang="en-AU" sz="1200" dirty="0">
                <a:effectLst/>
                <a:latin typeface="Calibri" panose="020F0502020204030204" pitchFamily="34" charset="0"/>
              </a:rPr>
              <a:t> designs this training for roll out by Wheel Wizards.</a:t>
            </a:r>
          </a:p>
          <a:p>
            <a:pPr rtl="0" fontAlgn="ctr">
              <a:spcBef>
                <a:spcPts val="0"/>
              </a:spcBef>
              <a:spcAft>
                <a:spcPts val="0"/>
              </a:spcAft>
              <a:buFont typeface="Arial" panose="020B0604020202020204" pitchFamily="34" charset="0"/>
              <a:buChar char="•"/>
            </a:pPr>
            <a:endParaRPr lang="en-AU" sz="1200" dirty="0">
              <a:effectLst/>
              <a:latin typeface="Calibri" panose="020F0502020204030204" pitchFamily="34" charset="0"/>
            </a:endParaRPr>
          </a:p>
          <a:p>
            <a:pPr rtl="0" fontAlgn="ctr">
              <a:spcBef>
                <a:spcPts val="0"/>
              </a:spcBef>
              <a:spcAft>
                <a:spcPts val="0"/>
              </a:spcAft>
              <a:buFont typeface="Arial" panose="020B0604020202020204" pitchFamily="34" charset="0"/>
              <a:buNone/>
            </a:pPr>
            <a:r>
              <a:rPr lang="en-AU" sz="1200" dirty="0">
                <a:effectLst/>
                <a:latin typeface="Calibri" panose="020F0502020204030204" pitchFamily="34" charset="0"/>
              </a:rPr>
              <a:t>On the day in question, Carl had just finished up on his 11th go on the Outback Orbiter. He's heading to the back of the line again for a 12th go, when he realises that as he got off the Orbiter, he dropped his sunglasses on the ground. </a:t>
            </a:r>
          </a:p>
          <a:p>
            <a:pPr rtl="0" fontAlgn="ctr">
              <a:spcBef>
                <a:spcPts val="0"/>
              </a:spcBef>
              <a:spcAft>
                <a:spcPts val="0"/>
              </a:spcAft>
              <a:buFont typeface="Arial" panose="020B0604020202020204" pitchFamily="34" charset="0"/>
              <a:buChar char="•"/>
            </a:pPr>
            <a:endParaRPr lang="en-AU" sz="1200" dirty="0">
              <a:effectLst/>
              <a:latin typeface="Calibri" panose="020F0502020204030204" pitchFamily="34" charset="0"/>
            </a:endParaRPr>
          </a:p>
          <a:p>
            <a:pPr rtl="0" fontAlgn="ctr">
              <a:spcBef>
                <a:spcPts val="0"/>
              </a:spcBef>
              <a:spcAft>
                <a:spcPts val="0"/>
              </a:spcAft>
              <a:buFont typeface="Arial" panose="020B0604020202020204" pitchFamily="34" charset="0"/>
              <a:buNone/>
            </a:pPr>
            <a:r>
              <a:rPr lang="en-AU" sz="1200" dirty="0">
                <a:effectLst/>
                <a:latin typeface="Calibri" panose="020F0502020204030204" pitchFamily="34" charset="0"/>
              </a:rPr>
              <a:t>In a panic, he rushes back to the Orbiter, which is currently in operation. Hopping the barrier, he asks one of the ride operators, Francis Ferris if she can stop the ride so Carl can grab his sunnies. Frances agrees, and goes over to ask her colleague to stop the ride, but it's too late. Carl runs towards the Orbiter and bends down to grab his sunglasses. Carl's struck by one of the carriages of the Orbiter, hard. He falls badly, landing on his knee and breaking his knee cap. </a:t>
            </a:r>
          </a:p>
          <a:p>
            <a:pPr rtl="0" fontAlgn="ctr">
              <a:spcBef>
                <a:spcPts val="0"/>
              </a:spcBef>
              <a:spcAft>
                <a:spcPts val="0"/>
              </a:spcAft>
              <a:buFont typeface="Arial" panose="020B0604020202020204" pitchFamily="34" charset="0"/>
              <a:buChar char="•"/>
            </a:pPr>
            <a:endParaRPr lang="en-AU" sz="1200" dirty="0">
              <a:effectLst/>
              <a:latin typeface="Calibri" panose="020F0502020204030204" pitchFamily="34" charset="0"/>
            </a:endParaRPr>
          </a:p>
          <a:p>
            <a:pPr rtl="0" fontAlgn="ctr">
              <a:spcBef>
                <a:spcPts val="0"/>
              </a:spcBef>
              <a:spcAft>
                <a:spcPts val="0"/>
              </a:spcAft>
              <a:buFont typeface="Arial" panose="020B0604020202020204" pitchFamily="34" charset="0"/>
              <a:buNone/>
            </a:pPr>
            <a:r>
              <a:rPr lang="en-AU" sz="1200" dirty="0">
                <a:effectLst/>
                <a:latin typeface="Calibri" panose="020F0502020204030204" pitchFamily="34" charset="0"/>
              </a:rPr>
              <a:t>After surgery, Carl is facing years long debilitation from his injured knee, he's unable to work, and it will be some time before he can orbit again. </a:t>
            </a:r>
          </a:p>
          <a:p>
            <a:pPr rtl="0" fontAlgn="ctr">
              <a:spcBef>
                <a:spcPts val="0"/>
              </a:spcBef>
              <a:spcAft>
                <a:spcPts val="0"/>
              </a:spcAft>
              <a:buFont typeface="Arial" panose="020B0604020202020204" pitchFamily="34" charset="0"/>
              <a:buChar char="•"/>
            </a:pPr>
            <a:endParaRPr lang="en-AU" sz="1200" dirty="0">
              <a:effectLst/>
              <a:latin typeface="Calibri" panose="020F0502020204030204" pitchFamily="34" charset="0"/>
            </a:endParaRPr>
          </a:p>
          <a:p>
            <a:pPr rtl="0" fontAlgn="ctr">
              <a:spcBef>
                <a:spcPts val="0"/>
              </a:spcBef>
              <a:spcAft>
                <a:spcPts val="0"/>
              </a:spcAft>
              <a:buFont typeface="Arial" panose="020B0604020202020204" pitchFamily="34" charset="0"/>
              <a:buNone/>
            </a:pPr>
            <a:r>
              <a:rPr lang="en-AU" sz="1200" dirty="0">
                <a:effectLst/>
                <a:latin typeface="Calibri" panose="020F0502020204030204" pitchFamily="34" charset="0"/>
              </a:rPr>
              <a:t>Carl has engaged lawyers to sue the </a:t>
            </a:r>
            <a:r>
              <a:rPr lang="en-AU" sz="1200" dirty="0" err="1">
                <a:effectLst/>
                <a:latin typeface="Calibri" panose="020F0502020204030204" pitchFamily="34" charset="0"/>
              </a:rPr>
              <a:t>DRRFWA</a:t>
            </a:r>
            <a:r>
              <a:rPr lang="en-AU" sz="1200" dirty="0">
                <a:effectLst/>
                <a:latin typeface="Calibri" panose="020F0502020204030204" pitchFamily="34" charset="0"/>
              </a:rPr>
              <a:t> and Wheel Wizards Training Institute in negligence. He brings his claim in the County Court of Victoria seeking damages for pain and suffering, loss of earning capacity, and medical expenses. </a:t>
            </a:r>
          </a:p>
          <a:p>
            <a:pPr rtl="0" fontAlgn="ctr">
              <a:spcBef>
                <a:spcPts val="0"/>
              </a:spcBef>
              <a:spcAft>
                <a:spcPts val="0"/>
              </a:spcAft>
              <a:buFont typeface="Arial" panose="020B0604020202020204" pitchFamily="34" charset="0"/>
              <a:buNone/>
            </a:pPr>
            <a:endParaRPr lang="en-AU" sz="1200" dirty="0">
              <a:effectLst/>
              <a:latin typeface="Calibri" panose="020F0502020204030204" pitchFamily="34" charset="0"/>
            </a:endParaRPr>
          </a:p>
          <a:p>
            <a:endParaRPr lang="en-AU" dirty="0"/>
          </a:p>
          <a:p>
            <a:endParaRPr lang="en-AU" i="1" dirty="0"/>
          </a:p>
        </p:txBody>
      </p:sp>
      <p:sp>
        <p:nvSpPr>
          <p:cNvPr id="4" name="Slide Number Placeholder 3"/>
          <p:cNvSpPr>
            <a:spLocks noGrp="1"/>
          </p:cNvSpPr>
          <p:nvPr>
            <p:ph type="sldNum" sz="quarter" idx="10"/>
          </p:nvPr>
        </p:nvSpPr>
        <p:spPr/>
        <p:txBody>
          <a:bodyPr/>
          <a:lstStyle/>
          <a:p>
            <a:fld id="{9A73BD39-F619-48EB-8955-B1C157CB8D29}" type="slidenum">
              <a:rPr lang="en-AU" smtClean="0"/>
              <a:t>5</a:t>
            </a:fld>
            <a:endParaRPr lang="en-AU"/>
          </a:p>
        </p:txBody>
      </p:sp>
    </p:spTree>
    <p:extLst>
      <p:ext uri="{BB962C8B-B14F-4D97-AF65-F5344CB8AC3E}">
        <p14:creationId xmlns:p14="http://schemas.microsoft.com/office/powerpoint/2010/main" val="3949824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AU" sz="1800" b="1" dirty="0">
                <a:effectLst/>
                <a:latin typeface="Calibri" panose="020F0502020204030204" pitchFamily="34" charset="0"/>
              </a:rPr>
              <a:t>Eleni</a:t>
            </a:r>
          </a:p>
          <a:p>
            <a:pPr marL="0" marR="0">
              <a:spcBef>
                <a:spcPts val="0"/>
              </a:spcBef>
              <a:spcAft>
                <a:spcPts val="0"/>
              </a:spcAft>
            </a:pPr>
            <a:endParaRPr lang="en-AU" sz="1800" dirty="0">
              <a:effectLst/>
              <a:latin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rPr>
              <a:t>Government litigation can be high profile, high stress and at times, seemingly never ending.</a:t>
            </a:r>
          </a:p>
          <a:p>
            <a:pPr marL="0" marR="0">
              <a:spcBef>
                <a:spcPts val="0"/>
              </a:spcBef>
              <a:spcAft>
                <a:spcPts val="0"/>
              </a:spcAft>
            </a:pPr>
            <a:endParaRPr lang="en-AU" sz="1800" dirty="0">
              <a:effectLst/>
              <a:latin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rPr>
              <a:t>The purpose of this session on the lifecycle of litigation is to set the scene of government litigation and then provide you with road map of the entire process so you know what's happening, what's to come, how will it end, and how to do it all whilst being a model litigant and while under intense time pressure. </a:t>
            </a:r>
          </a:p>
          <a:p>
            <a:pPr marL="0" marR="0">
              <a:spcBef>
                <a:spcPts val="0"/>
              </a:spcBef>
              <a:spcAft>
                <a:spcPts val="0"/>
              </a:spcAft>
            </a:pPr>
            <a:endParaRPr lang="en-AU" sz="1800" dirty="0">
              <a:effectLst/>
              <a:latin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rPr>
              <a:t>The VGSO Litigation and Dispute Resolution branch has worked with a broad variety of government departments and helped them navigate through the litigation process.  </a:t>
            </a:r>
          </a:p>
          <a:p>
            <a:pPr marL="0" marR="0">
              <a:spcBef>
                <a:spcPts val="0"/>
              </a:spcBef>
              <a:spcAft>
                <a:spcPts val="0"/>
              </a:spcAft>
            </a:pPr>
            <a:endParaRPr lang="en-AU" sz="1800" dirty="0">
              <a:effectLst/>
              <a:latin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rPr>
              <a:t>We hope to impart some lessons and learnings today, so you're better equipped when that dreaded email lands in your inbox.  </a:t>
            </a:r>
          </a:p>
          <a:p>
            <a:pPr marL="0" marR="0">
              <a:spcBef>
                <a:spcPts val="0"/>
              </a:spcBef>
              <a:spcAft>
                <a:spcPts val="0"/>
              </a:spcAft>
            </a:pPr>
            <a:r>
              <a:rPr lang="en-AU" sz="1800" dirty="0">
                <a:effectLst/>
                <a:latin typeface="Calibri" panose="020F0502020204030204" pitchFamily="34" charset="0"/>
              </a:rPr>
              <a:t> </a:t>
            </a:r>
          </a:p>
          <a:p>
            <a:pPr marL="0" marR="0">
              <a:spcBef>
                <a:spcPts val="0"/>
              </a:spcBef>
              <a:spcAft>
                <a:spcPts val="0"/>
              </a:spcAft>
            </a:pPr>
            <a:r>
              <a:rPr lang="en-AU" sz="1800" dirty="0">
                <a:effectLst/>
                <a:latin typeface="Calibri" panose="020F0502020204030204" pitchFamily="34" charset="0"/>
              </a:rPr>
              <a:t>Enjoy the ride and let's see what happens to </a:t>
            </a:r>
            <a:r>
              <a:rPr lang="en-AU" sz="1800" dirty="0">
                <a:effectLst/>
                <a:highlight>
                  <a:srgbClr val="FFFF00"/>
                </a:highlight>
                <a:latin typeface="Calibri" panose="020F0502020204030204" pitchFamily="34" charset="0"/>
              </a:rPr>
              <a:t>Mr Coaster</a:t>
            </a:r>
            <a:r>
              <a:rPr lang="en-AU" sz="1800" dirty="0">
                <a:effectLst/>
                <a:latin typeface="Calibri" panose="020F0502020204030204" pitchFamily="34" charset="0"/>
              </a:rPr>
              <a:t>!</a:t>
            </a:r>
          </a:p>
          <a:p>
            <a:endParaRPr lang="en-AU" dirty="0"/>
          </a:p>
        </p:txBody>
      </p:sp>
      <p:sp>
        <p:nvSpPr>
          <p:cNvPr id="4" name="Slide Number Placeholder 3"/>
          <p:cNvSpPr>
            <a:spLocks noGrp="1"/>
          </p:cNvSpPr>
          <p:nvPr>
            <p:ph type="sldNum" sz="quarter" idx="5"/>
          </p:nvPr>
        </p:nvSpPr>
        <p:spPr/>
        <p:txBody>
          <a:bodyPr/>
          <a:lstStyle/>
          <a:p>
            <a:fld id="{28060104-0EFD-424F-B904-54A791530887}" type="slidenum">
              <a:rPr lang="en-AU" smtClean="0"/>
              <a:t>6</a:t>
            </a:fld>
            <a:endParaRPr lang="en-AU"/>
          </a:p>
        </p:txBody>
      </p:sp>
    </p:spTree>
    <p:extLst>
      <p:ext uri="{BB962C8B-B14F-4D97-AF65-F5344CB8AC3E}">
        <p14:creationId xmlns:p14="http://schemas.microsoft.com/office/powerpoint/2010/main" val="3508183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Eleni </a:t>
            </a:r>
          </a:p>
          <a:p>
            <a:endParaRPr lang="en-AU" dirty="0"/>
          </a:p>
          <a:p>
            <a:r>
              <a:rPr lang="en-AU" dirty="0"/>
              <a:t>In this first hour, Laura and I will be discussing – </a:t>
            </a:r>
          </a:p>
          <a:p>
            <a:endParaRPr lang="en-AU" dirty="0"/>
          </a:p>
          <a:p>
            <a:pPr marL="228600" indent="-228600">
              <a:buFont typeface="+mj-lt"/>
              <a:buAutoNum type="alphaLcParenR"/>
            </a:pPr>
            <a:r>
              <a:rPr lang="en-AU" dirty="0"/>
              <a:t>State liability and immunities</a:t>
            </a:r>
          </a:p>
          <a:p>
            <a:pPr marL="228600" indent="-228600">
              <a:buFont typeface="+mj-lt"/>
              <a:buAutoNum type="alphaLcParenR"/>
            </a:pPr>
            <a:r>
              <a:rPr lang="en-AU" dirty="0"/>
              <a:t>Who can assist you</a:t>
            </a:r>
          </a:p>
          <a:p>
            <a:pPr marL="228600" indent="-228600">
              <a:buFont typeface="+mj-lt"/>
              <a:buAutoNum type="alphaLcParenR"/>
            </a:pPr>
            <a:r>
              <a:rPr lang="en-AU" dirty="0"/>
              <a:t>The Victorian Courts</a:t>
            </a:r>
          </a:p>
          <a:p>
            <a:pPr marL="228600" indent="-228600">
              <a:buFont typeface="+mj-lt"/>
              <a:buAutoNum type="alphaLcParenR"/>
            </a:pPr>
            <a:r>
              <a:rPr lang="en-AU" dirty="0"/>
              <a:t>Model Litigant Guidelines and Civil Procedure Obligations</a:t>
            </a:r>
          </a:p>
          <a:p>
            <a:pPr marL="228600" indent="-228600">
              <a:buFont typeface="+mj-lt"/>
              <a:buAutoNum type="alphaLcParenR"/>
            </a:pPr>
            <a:r>
              <a:rPr lang="en-AU" dirty="0"/>
              <a:t>Last, disputes between Victorian Public Sector Bodies</a:t>
            </a:r>
          </a:p>
        </p:txBody>
      </p:sp>
      <p:sp>
        <p:nvSpPr>
          <p:cNvPr id="4" name="Slide Number Placeholder 3"/>
          <p:cNvSpPr>
            <a:spLocks noGrp="1"/>
          </p:cNvSpPr>
          <p:nvPr>
            <p:ph type="sldNum" sz="quarter" idx="10"/>
          </p:nvPr>
        </p:nvSpPr>
        <p:spPr/>
        <p:txBody>
          <a:bodyPr/>
          <a:lstStyle/>
          <a:p>
            <a:fld id="{9A73BD39-F619-48EB-8955-B1C157CB8D29}" type="slidenum">
              <a:rPr lang="en-AU" smtClean="0"/>
              <a:t>7</a:t>
            </a:fld>
            <a:endParaRPr lang="en-AU"/>
          </a:p>
        </p:txBody>
      </p:sp>
    </p:spTree>
    <p:extLst>
      <p:ext uri="{BB962C8B-B14F-4D97-AF65-F5344CB8AC3E}">
        <p14:creationId xmlns:p14="http://schemas.microsoft.com/office/powerpoint/2010/main" val="2937188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3F0B4-5509-CE02-CAD8-AD466ADDF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956679-14B4-D508-FFAF-C40BF325DC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2C796-85E8-3787-8575-E214AC8265AA}"/>
              </a:ext>
            </a:extLst>
          </p:cNvPr>
          <p:cNvSpPr>
            <a:spLocks noGrp="1"/>
          </p:cNvSpPr>
          <p:nvPr>
            <p:ph type="body" idx="1"/>
          </p:nvPr>
        </p:nvSpPr>
        <p:spPr/>
        <p:txBody>
          <a:bodyPr/>
          <a:lstStyle/>
          <a:p>
            <a:r>
              <a:rPr lang="en-AU" b="1" dirty="0"/>
              <a:t>Eleni </a:t>
            </a:r>
          </a:p>
          <a:p>
            <a:endParaRPr lang="en-AU" dirty="0"/>
          </a:p>
          <a:p>
            <a:r>
              <a:rPr lang="en-AU" dirty="0"/>
              <a:t>In this first hour, Laura and I will be discussing – </a:t>
            </a:r>
          </a:p>
          <a:p>
            <a:endParaRPr lang="en-AU" dirty="0"/>
          </a:p>
          <a:p>
            <a:pPr marL="228600" indent="-228600">
              <a:buFont typeface="+mj-lt"/>
              <a:buAutoNum type="alphaLcParenR"/>
            </a:pPr>
            <a:r>
              <a:rPr lang="en-AU" dirty="0"/>
              <a:t>State liability and immunities</a:t>
            </a:r>
          </a:p>
          <a:p>
            <a:pPr marL="228600" indent="-228600">
              <a:buFont typeface="+mj-lt"/>
              <a:buAutoNum type="alphaLcParenR"/>
            </a:pPr>
            <a:r>
              <a:rPr lang="en-AU" dirty="0"/>
              <a:t>Who can assist you</a:t>
            </a:r>
          </a:p>
          <a:p>
            <a:pPr marL="228600" indent="-228600">
              <a:buFont typeface="+mj-lt"/>
              <a:buAutoNum type="alphaLcParenR"/>
            </a:pPr>
            <a:r>
              <a:rPr lang="en-AU" dirty="0"/>
              <a:t>The Victorian Courts</a:t>
            </a:r>
          </a:p>
          <a:p>
            <a:pPr marL="228600" indent="-228600">
              <a:buFont typeface="+mj-lt"/>
              <a:buAutoNum type="alphaLcParenR"/>
            </a:pPr>
            <a:r>
              <a:rPr lang="en-AU" dirty="0"/>
              <a:t>Model Litigant Guidelines and Civil Procedure Obligations</a:t>
            </a:r>
          </a:p>
          <a:p>
            <a:pPr marL="228600" indent="-228600">
              <a:buFont typeface="+mj-lt"/>
              <a:buAutoNum type="alphaLcParenR"/>
            </a:pPr>
            <a:r>
              <a:rPr lang="en-AU" dirty="0"/>
              <a:t>Last, disputes between Victorian Public Sector Bodies</a:t>
            </a:r>
          </a:p>
        </p:txBody>
      </p:sp>
      <p:sp>
        <p:nvSpPr>
          <p:cNvPr id="4" name="Slide Number Placeholder 3">
            <a:extLst>
              <a:ext uri="{FF2B5EF4-FFF2-40B4-BE49-F238E27FC236}">
                <a16:creationId xmlns:a16="http://schemas.microsoft.com/office/drawing/2014/main" id="{A779B260-6FCE-8978-232B-250ED346656F}"/>
              </a:ext>
            </a:extLst>
          </p:cNvPr>
          <p:cNvSpPr>
            <a:spLocks noGrp="1"/>
          </p:cNvSpPr>
          <p:nvPr>
            <p:ph type="sldNum" sz="quarter" idx="10"/>
          </p:nvPr>
        </p:nvSpPr>
        <p:spPr/>
        <p:txBody>
          <a:bodyPr/>
          <a:lstStyle/>
          <a:p>
            <a:fld id="{9A73BD39-F619-48EB-8955-B1C157CB8D29}" type="slidenum">
              <a:rPr lang="en-AU" smtClean="0"/>
              <a:t>8</a:t>
            </a:fld>
            <a:endParaRPr lang="en-AU"/>
          </a:p>
        </p:txBody>
      </p:sp>
    </p:spTree>
    <p:extLst>
      <p:ext uri="{BB962C8B-B14F-4D97-AF65-F5344CB8AC3E}">
        <p14:creationId xmlns:p14="http://schemas.microsoft.com/office/powerpoint/2010/main" val="3619416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0" dirty="0"/>
              <a:t>Eleni</a:t>
            </a:r>
            <a:endParaRPr lang="en-AU" b="0" i="0" dirty="0"/>
          </a:p>
          <a:p>
            <a:endParaRPr lang="en-AU" b="0" i="0" dirty="0"/>
          </a:p>
          <a:p>
            <a:r>
              <a:rPr lang="en-AU" b="0" i="0" dirty="0"/>
              <a:t>Let’s get started with part 1 of setting the scene and I’ll now hand over to Laura</a:t>
            </a:r>
            <a:endParaRPr lang="en-AU" b="1"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3BD39-F619-48EB-8955-B1C157CB8D2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6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p:cNvSpPr>
            <a:spLocks noGrp="1"/>
          </p:cNvSpPr>
          <p:nvPr>
            <p:ph type="dt" sz="half" idx="10"/>
          </p:nvPr>
        </p:nvSpPr>
        <p:spPr/>
        <p:txBody>
          <a:bodyPr/>
          <a:lstStyle/>
          <a:p>
            <a:fld id="{5236F135-3FF0-4E99-8BE7-7E098E3AA792}" type="datetimeFigureOut">
              <a:rPr lang="en-AU" smtClean="0"/>
              <a:t>23/10/2025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698E575-916A-492C-878C-45BFE4B5656E}" type="slidenum">
              <a:rPr lang="en-AU" smtClean="0"/>
              <a:t>‹#›</a:t>
            </a:fld>
            <a:endParaRPr lang="en-AU"/>
          </a:p>
        </p:txBody>
      </p:sp>
    </p:spTree>
    <p:extLst>
      <p:ext uri="{BB962C8B-B14F-4D97-AF65-F5344CB8AC3E}">
        <p14:creationId xmlns:p14="http://schemas.microsoft.com/office/powerpoint/2010/main" val="2867765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p:cNvSpPr>
            <a:spLocks noGrp="1"/>
          </p:cNvSpPr>
          <p:nvPr>
            <p:ph type="dt" sz="half" idx="10"/>
          </p:nvPr>
        </p:nvSpPr>
        <p:spPr/>
        <p:txBody>
          <a:bodyPr/>
          <a:lstStyle/>
          <a:p>
            <a:fld id="{5236F135-3FF0-4E99-8BE7-7E098E3AA792}" type="datetimeFigureOut">
              <a:rPr lang="en-AU" smtClean="0"/>
              <a:t>23/10/2025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698E575-916A-492C-878C-45BFE4B5656E}" type="slidenum">
              <a:rPr lang="en-AU" smtClean="0"/>
              <a:t>‹#›</a:t>
            </a:fld>
            <a:endParaRPr lang="en-AU"/>
          </a:p>
        </p:txBody>
      </p:sp>
    </p:spTree>
    <p:extLst>
      <p:ext uri="{BB962C8B-B14F-4D97-AF65-F5344CB8AC3E}">
        <p14:creationId xmlns:p14="http://schemas.microsoft.com/office/powerpoint/2010/main" val="2035069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p:cNvSpPr>
            <a:spLocks noGrp="1"/>
          </p:cNvSpPr>
          <p:nvPr>
            <p:ph type="dt" sz="half" idx="10"/>
          </p:nvPr>
        </p:nvSpPr>
        <p:spPr/>
        <p:txBody>
          <a:bodyPr/>
          <a:lstStyle/>
          <a:p>
            <a:fld id="{5236F135-3FF0-4E99-8BE7-7E098E3AA792}" type="datetimeFigureOut">
              <a:rPr lang="en-AU" smtClean="0"/>
              <a:t>23/10/2025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698E575-916A-492C-878C-45BFE4B5656E}" type="slidenum">
              <a:rPr lang="en-AU" smtClean="0"/>
              <a:t>‹#›</a:t>
            </a:fld>
            <a:endParaRPr lang="en-AU"/>
          </a:p>
        </p:txBody>
      </p:sp>
    </p:spTree>
    <p:extLst>
      <p:ext uri="{BB962C8B-B14F-4D97-AF65-F5344CB8AC3E}">
        <p14:creationId xmlns:p14="http://schemas.microsoft.com/office/powerpoint/2010/main" val="4007370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p:cNvSpPr>
            <a:spLocks noGrp="1"/>
          </p:cNvSpPr>
          <p:nvPr>
            <p:ph type="dt" sz="half" idx="10"/>
          </p:nvPr>
        </p:nvSpPr>
        <p:spPr/>
        <p:txBody>
          <a:bodyPr/>
          <a:lstStyle/>
          <a:p>
            <a:fld id="{5236F135-3FF0-4E99-8BE7-7E098E3AA792}" type="datetimeFigureOut">
              <a:rPr lang="en-AU" smtClean="0"/>
              <a:t>23/10/2025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698E575-916A-492C-878C-45BFE4B5656E}" type="slidenum">
              <a:rPr lang="en-AU" smtClean="0"/>
              <a:t>‹#›</a:t>
            </a:fld>
            <a:endParaRPr lang="en-AU"/>
          </a:p>
        </p:txBody>
      </p:sp>
    </p:spTree>
    <p:extLst>
      <p:ext uri="{BB962C8B-B14F-4D97-AF65-F5344CB8AC3E}">
        <p14:creationId xmlns:p14="http://schemas.microsoft.com/office/powerpoint/2010/main" val="1598510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236F135-3FF0-4E99-8BE7-7E098E3AA792}" type="datetimeFigureOut">
              <a:rPr lang="en-AU" smtClean="0"/>
              <a:t>23/10/2025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698E575-916A-492C-878C-45BFE4B5656E}" type="slidenum">
              <a:rPr lang="en-AU" smtClean="0"/>
              <a:t>‹#›</a:t>
            </a:fld>
            <a:endParaRPr lang="en-AU"/>
          </a:p>
        </p:txBody>
      </p:sp>
    </p:spTree>
    <p:extLst>
      <p:ext uri="{BB962C8B-B14F-4D97-AF65-F5344CB8AC3E}">
        <p14:creationId xmlns:p14="http://schemas.microsoft.com/office/powerpoint/2010/main" val="674905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p:cNvSpPr>
            <a:spLocks noGrp="1"/>
          </p:cNvSpPr>
          <p:nvPr>
            <p:ph type="dt" sz="half" idx="10"/>
          </p:nvPr>
        </p:nvSpPr>
        <p:spPr/>
        <p:txBody>
          <a:bodyPr/>
          <a:lstStyle/>
          <a:p>
            <a:fld id="{5236F135-3FF0-4E99-8BE7-7E098E3AA792}" type="datetimeFigureOut">
              <a:rPr lang="en-AU" smtClean="0"/>
              <a:t>23/10/2025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698E575-916A-492C-878C-45BFE4B5656E}" type="slidenum">
              <a:rPr lang="en-AU" smtClean="0"/>
              <a:t>‹#›</a:t>
            </a:fld>
            <a:endParaRPr lang="en-AU"/>
          </a:p>
        </p:txBody>
      </p:sp>
    </p:spTree>
    <p:extLst>
      <p:ext uri="{BB962C8B-B14F-4D97-AF65-F5344CB8AC3E}">
        <p14:creationId xmlns:p14="http://schemas.microsoft.com/office/powerpoint/2010/main" val="2789231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p:cNvSpPr>
            <a:spLocks noGrp="1"/>
          </p:cNvSpPr>
          <p:nvPr>
            <p:ph type="dt" sz="half" idx="10"/>
          </p:nvPr>
        </p:nvSpPr>
        <p:spPr/>
        <p:txBody>
          <a:bodyPr/>
          <a:lstStyle/>
          <a:p>
            <a:fld id="{5236F135-3FF0-4E99-8BE7-7E098E3AA792}" type="datetimeFigureOut">
              <a:rPr lang="en-AU" smtClean="0"/>
              <a:t>23/10/2025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698E575-916A-492C-878C-45BFE4B5656E}" type="slidenum">
              <a:rPr lang="en-AU" smtClean="0"/>
              <a:t>‹#›</a:t>
            </a:fld>
            <a:endParaRPr lang="en-AU"/>
          </a:p>
        </p:txBody>
      </p:sp>
    </p:spTree>
    <p:extLst>
      <p:ext uri="{BB962C8B-B14F-4D97-AF65-F5344CB8AC3E}">
        <p14:creationId xmlns:p14="http://schemas.microsoft.com/office/powerpoint/2010/main" val="3434930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Date Placeholder 2"/>
          <p:cNvSpPr>
            <a:spLocks noGrp="1"/>
          </p:cNvSpPr>
          <p:nvPr>
            <p:ph type="dt" sz="half" idx="10"/>
          </p:nvPr>
        </p:nvSpPr>
        <p:spPr/>
        <p:txBody>
          <a:bodyPr/>
          <a:lstStyle/>
          <a:p>
            <a:fld id="{5236F135-3FF0-4E99-8BE7-7E098E3AA792}" type="datetimeFigureOut">
              <a:rPr lang="en-AU" smtClean="0"/>
              <a:t>23/10/2025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698E575-916A-492C-878C-45BFE4B5656E}" type="slidenum">
              <a:rPr lang="en-AU" smtClean="0"/>
              <a:t>‹#›</a:t>
            </a:fld>
            <a:endParaRPr lang="en-AU"/>
          </a:p>
        </p:txBody>
      </p:sp>
    </p:spTree>
    <p:extLst>
      <p:ext uri="{BB962C8B-B14F-4D97-AF65-F5344CB8AC3E}">
        <p14:creationId xmlns:p14="http://schemas.microsoft.com/office/powerpoint/2010/main" val="107176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36F135-3FF0-4E99-8BE7-7E098E3AA792}" type="datetimeFigureOut">
              <a:rPr lang="en-AU" smtClean="0"/>
              <a:t>23/10/2025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698E575-916A-492C-878C-45BFE4B5656E}"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46459" y="184224"/>
            <a:ext cx="360040" cy="296267"/>
          </a:xfrm>
          <a:prstGeom prst="rect">
            <a:avLst/>
          </a:prstGeom>
        </p:spPr>
      </p:pic>
    </p:spTree>
    <p:extLst>
      <p:ext uri="{BB962C8B-B14F-4D97-AF65-F5344CB8AC3E}">
        <p14:creationId xmlns:p14="http://schemas.microsoft.com/office/powerpoint/2010/main" val="1073072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236F135-3FF0-4E99-8BE7-7E098E3AA792}" type="datetimeFigureOut">
              <a:rPr lang="en-AU" smtClean="0"/>
              <a:t>23/10/2025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698E575-916A-492C-878C-45BFE4B5656E}" type="slidenum">
              <a:rPr lang="en-AU" smtClean="0"/>
              <a:t>‹#›</a:t>
            </a:fld>
            <a:endParaRPr lang="en-AU"/>
          </a:p>
        </p:txBody>
      </p:sp>
    </p:spTree>
    <p:extLst>
      <p:ext uri="{BB962C8B-B14F-4D97-AF65-F5344CB8AC3E}">
        <p14:creationId xmlns:p14="http://schemas.microsoft.com/office/powerpoint/2010/main" val="1530566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236F135-3FF0-4E99-8BE7-7E098E3AA792}" type="datetimeFigureOut">
              <a:rPr lang="en-AU" smtClean="0"/>
              <a:t>23/10/2025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698E575-916A-492C-878C-45BFE4B5656E}" type="slidenum">
              <a:rPr lang="en-AU" smtClean="0"/>
              <a:t>‹#›</a:t>
            </a:fld>
            <a:endParaRPr lang="en-AU"/>
          </a:p>
        </p:txBody>
      </p:sp>
    </p:spTree>
    <p:extLst>
      <p:ext uri="{BB962C8B-B14F-4D97-AF65-F5344CB8AC3E}">
        <p14:creationId xmlns:p14="http://schemas.microsoft.com/office/powerpoint/2010/main" val="2564881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36F135-3FF0-4E99-8BE7-7E098E3AA792}" type="datetimeFigureOut">
              <a:rPr lang="en-AU" smtClean="0"/>
              <a:t>23/10/2025</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8E575-916A-492C-878C-45BFE4B5656E}" type="slidenum">
              <a:rPr lang="en-AU" smtClean="0"/>
              <a:t>‹#›</a:t>
            </a:fld>
            <a:endParaRPr lang="en-AU"/>
          </a:p>
        </p:txBody>
      </p:sp>
      <p:sp>
        <p:nvSpPr>
          <p:cNvPr id="9" name="TextBox 8">
            <a:extLst>
              <a:ext uri="{FF2B5EF4-FFF2-40B4-BE49-F238E27FC236}">
                <a16:creationId xmlns:a16="http://schemas.microsoft.com/office/drawing/2014/main" id="{3357EA86-883A-8B75-18B0-DBA5B7295B1E}"/>
              </a:ext>
            </a:extLst>
          </p:cNvPr>
          <p:cNvSpPr txBox="1"/>
          <p:nvPr userDrawn="1">
            <p:extLst>
              <p:ext uri="{1162E1C5-73C7-4A58-AE30-91384D911F3F}">
                <p184:classification xmlns:p184="http://schemas.microsoft.com/office/powerpoint/2018/4/main" val="hdr"/>
              </p:ext>
            </p:extLst>
          </p:nvPr>
        </p:nvSpPr>
        <p:spPr>
          <a:xfrm>
            <a:off x="5775325" y="0"/>
            <a:ext cx="681038" cy="213360"/>
          </a:xfrm>
          <a:prstGeom prst="rect">
            <a:avLst/>
          </a:prstGeom>
        </p:spPr>
        <p:txBody>
          <a:bodyPr horzOverflow="overflow" lIns="0" tIns="0" rIns="0" bIns="0">
            <a:spAutoFit/>
          </a:bodyPr>
          <a:lstStyle/>
          <a:p>
            <a:pPr algn="l"/>
            <a:r>
              <a:rPr lang="en-AU" sz="1400">
                <a:solidFill>
                  <a:srgbClr val="A80000"/>
                </a:solidFill>
                <a:latin typeface="Calibri" panose="020F0502020204030204" pitchFamily="34" charset="0"/>
                <a:cs typeface="Calibri" panose="020F0502020204030204" pitchFamily="34" charset="0"/>
              </a:rPr>
              <a:t>OFFICIAL</a:t>
            </a:r>
          </a:p>
        </p:txBody>
      </p:sp>
      <p:sp>
        <p:nvSpPr>
          <p:cNvPr id="10" name="TextBox 9">
            <a:extLst>
              <a:ext uri="{FF2B5EF4-FFF2-40B4-BE49-F238E27FC236}">
                <a16:creationId xmlns:a16="http://schemas.microsoft.com/office/drawing/2014/main" id="{17323BF2-4F76-5F89-0460-BF382EA48EA5}"/>
              </a:ext>
            </a:extLst>
          </p:cNvPr>
          <p:cNvSpPr txBox="1"/>
          <p:nvPr userDrawn="1">
            <p:extLst>
              <p:ext uri="{1162E1C5-73C7-4A58-AE30-91384D911F3F}">
                <p184:classification xmlns:p184="http://schemas.microsoft.com/office/powerpoint/2018/4/main" val="ftr"/>
              </p:ext>
            </p:extLst>
          </p:nvPr>
        </p:nvSpPr>
        <p:spPr>
          <a:xfrm>
            <a:off x="5865813" y="6705600"/>
            <a:ext cx="488950" cy="152400"/>
          </a:xfrm>
          <a:prstGeom prst="rect">
            <a:avLst/>
          </a:prstGeom>
        </p:spPr>
        <p:txBody>
          <a:bodyPr horzOverflow="overflow" lIns="0" tIns="0" rIns="0" bIns="0">
            <a:spAutoFit/>
          </a:bodyPr>
          <a:lstStyle/>
          <a:p>
            <a:pPr algn="l"/>
            <a:r>
              <a:rPr lang="en-AU" sz="1000">
                <a:solidFill>
                  <a:srgbClr val="A8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584749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jp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t="13950" r="32660" b="4981"/>
          <a:stretch/>
        </p:blipFill>
        <p:spPr>
          <a:xfrm>
            <a:off x="8041571" y="3805"/>
            <a:ext cx="4150429" cy="6873445"/>
          </a:xfrm>
          <a:prstGeom prst="rect">
            <a:avLst/>
          </a:prstGeom>
        </p:spPr>
      </p:pic>
      <p:sp>
        <p:nvSpPr>
          <p:cNvPr id="7" name="TextBox 6"/>
          <p:cNvSpPr txBox="1"/>
          <p:nvPr/>
        </p:nvSpPr>
        <p:spPr>
          <a:xfrm>
            <a:off x="335360" y="1703104"/>
            <a:ext cx="8803323" cy="1107996"/>
          </a:xfrm>
          <a:prstGeom prst="rect">
            <a:avLst/>
          </a:prstGeom>
          <a:noFill/>
          <a:ln>
            <a:noFill/>
          </a:ln>
        </p:spPr>
        <p:txBody>
          <a:bodyPr wrap="square" rtlCol="0">
            <a:spAutoFit/>
          </a:bodyPr>
          <a:lstStyle/>
          <a:p>
            <a:r>
              <a:rPr lang="en-AU" sz="3800" b="1" dirty="0">
                <a:solidFill>
                  <a:schemeClr val="accent4"/>
                </a:solidFill>
                <a:latin typeface="Segoe UI" panose="020B0502040204020203" pitchFamily="34" charset="0"/>
                <a:cs typeface="Segoe UI" panose="020B0502040204020203" pitchFamily="34" charset="0"/>
              </a:rPr>
              <a:t>The Lifecycle of Civil Litigation</a:t>
            </a:r>
          </a:p>
          <a:p>
            <a:endParaRPr lang="en-AU" sz="1400" dirty="0">
              <a:solidFill>
                <a:schemeClr val="accent4"/>
              </a:solidFill>
              <a:latin typeface="Segoe UI" panose="020B0502040204020203" pitchFamily="34" charset="0"/>
              <a:cs typeface="Segoe UI" panose="020B0502040204020203" pitchFamily="34" charset="0"/>
            </a:endParaRPr>
          </a:p>
          <a:p>
            <a:r>
              <a:rPr lang="en-AU" sz="1400" b="1" dirty="0">
                <a:solidFill>
                  <a:schemeClr val="accent2"/>
                </a:solidFill>
                <a:latin typeface="Segoe UI" panose="020B0502040204020203" pitchFamily="34" charset="0"/>
                <a:cs typeface="Segoe UI" panose="020B0502040204020203" pitchFamily="34" charset="0"/>
              </a:rPr>
              <a:t>Presented by: </a:t>
            </a:r>
            <a:r>
              <a:rPr lang="en-AU" sz="1400" dirty="0">
                <a:solidFill>
                  <a:schemeClr val="accent2"/>
                </a:solidFill>
                <a:latin typeface="Segoe UI" panose="020B0502040204020203" pitchFamily="34" charset="0"/>
                <a:cs typeface="Segoe UI" panose="020B0502040204020203" pitchFamily="34" charset="0"/>
              </a:rPr>
              <a:t>Sally Robertson, Megan Potashnyk, Laura McDonnell and Eleni Carins</a:t>
            </a:r>
            <a:endParaRPr lang="en-AU" sz="1200" dirty="0">
              <a:solidFill>
                <a:schemeClr val="accent2"/>
              </a:solidFill>
              <a:latin typeface="Segoe UI" panose="020B0502040204020203" pitchFamily="34" charset="0"/>
              <a:cs typeface="Segoe UI" panose="020B0502040204020203" pitchFamily="34" charset="0"/>
            </a:endParaRPr>
          </a:p>
        </p:txBody>
      </p:sp>
      <p:sp>
        <p:nvSpPr>
          <p:cNvPr id="9" name="TextBox 8"/>
          <p:cNvSpPr txBox="1"/>
          <p:nvPr/>
        </p:nvSpPr>
        <p:spPr>
          <a:xfrm>
            <a:off x="335359" y="3635506"/>
            <a:ext cx="2299127" cy="738664"/>
          </a:xfrm>
          <a:prstGeom prst="rect">
            <a:avLst/>
          </a:prstGeom>
          <a:noFill/>
        </p:spPr>
        <p:txBody>
          <a:bodyPr wrap="square" rtlCol="0">
            <a:spAutoFit/>
          </a:bodyPr>
          <a:lstStyle/>
          <a:p>
            <a:r>
              <a:rPr lang="en-AU" sz="1050" b="1" dirty="0">
                <a:solidFill>
                  <a:srgbClr val="172750"/>
                </a:solidFill>
                <a:latin typeface="Segoe UI" panose="020B0502040204020203" pitchFamily="34" charset="0"/>
                <a:cs typeface="Segoe UI" panose="020B0502040204020203" pitchFamily="34" charset="0"/>
              </a:rPr>
              <a:t>Sally Robertson</a:t>
            </a:r>
          </a:p>
          <a:p>
            <a:r>
              <a:rPr lang="en-AU" sz="1050" dirty="0">
                <a:solidFill>
                  <a:srgbClr val="172750"/>
                </a:solidFill>
                <a:latin typeface="Segoe UI" panose="020B0502040204020203" pitchFamily="34" charset="0"/>
                <a:cs typeface="Segoe UI" panose="020B0502040204020203" pitchFamily="34" charset="0"/>
              </a:rPr>
              <a:t>Special Counsel</a:t>
            </a:r>
          </a:p>
          <a:p>
            <a:r>
              <a:rPr lang="en-AU" sz="1050" b="1" dirty="0">
                <a:latin typeface="Segoe UI" panose="020B0502040204020203" pitchFamily="34" charset="0"/>
                <a:cs typeface="Segoe UI" panose="020B0502040204020203" pitchFamily="34" charset="0"/>
                <a:sym typeface="Wingdings 2" panose="05020102010507070707" pitchFamily="18" charset="2"/>
              </a:rPr>
              <a:t></a:t>
            </a:r>
            <a:r>
              <a:rPr lang="en-AU" sz="1050" dirty="0">
                <a:solidFill>
                  <a:srgbClr val="172750"/>
                </a:solidFill>
                <a:latin typeface="Segoe UI" panose="020B0502040204020203" pitchFamily="34" charset="0"/>
                <a:cs typeface="Segoe UI" panose="020B0502040204020203" pitchFamily="34" charset="0"/>
              </a:rPr>
              <a:t> 9375 5509</a:t>
            </a:r>
          </a:p>
          <a:p>
            <a:r>
              <a:rPr lang="en-AU" sz="1050" b="1" dirty="0">
                <a:latin typeface="Segoe UI" panose="020B0502040204020203" pitchFamily="34" charset="0"/>
                <a:cs typeface="Segoe UI" panose="020B0502040204020203" pitchFamily="34" charset="0"/>
                <a:sym typeface="Wingdings" panose="05000000000000000000" pitchFamily="2" charset="2"/>
              </a:rPr>
              <a:t> </a:t>
            </a:r>
            <a:r>
              <a:rPr lang="en-AU" sz="1050" dirty="0">
                <a:solidFill>
                  <a:srgbClr val="172750"/>
                </a:solidFill>
                <a:latin typeface="Segoe UI" panose="020B0502040204020203" pitchFamily="34" charset="0"/>
                <a:cs typeface="Segoe UI" panose="020B0502040204020203" pitchFamily="34" charset="0"/>
              </a:rPr>
              <a:t>Sally.Robertson@vgso.vic.gov.au</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168" y="6164245"/>
            <a:ext cx="2683110" cy="457991"/>
          </a:xfrm>
          <a:prstGeom prst="rect">
            <a:avLst/>
          </a:prstGeom>
        </p:spPr>
      </p:pic>
      <p:sp>
        <p:nvSpPr>
          <p:cNvPr id="11" name="TextBox 10"/>
          <p:cNvSpPr txBox="1"/>
          <p:nvPr/>
        </p:nvSpPr>
        <p:spPr>
          <a:xfrm>
            <a:off x="7396519" y="3635506"/>
            <a:ext cx="2429780" cy="738664"/>
          </a:xfrm>
          <a:prstGeom prst="rect">
            <a:avLst/>
          </a:prstGeom>
          <a:noFill/>
        </p:spPr>
        <p:txBody>
          <a:bodyPr wrap="square" rtlCol="0">
            <a:spAutoFit/>
          </a:bodyPr>
          <a:lstStyle/>
          <a:p>
            <a:r>
              <a:rPr lang="en-AU" sz="1050" b="1" dirty="0">
                <a:solidFill>
                  <a:srgbClr val="172750"/>
                </a:solidFill>
                <a:latin typeface="Segoe UI" panose="020B0502040204020203" pitchFamily="34" charset="0"/>
                <a:cs typeface="Segoe UI" panose="020B0502040204020203" pitchFamily="34" charset="0"/>
              </a:rPr>
              <a:t>Laura McDonnell</a:t>
            </a:r>
          </a:p>
          <a:p>
            <a:r>
              <a:rPr lang="en-AU" sz="1050" dirty="0">
                <a:solidFill>
                  <a:srgbClr val="172750"/>
                </a:solidFill>
                <a:latin typeface="Segoe UI" panose="020B0502040204020203" pitchFamily="34" charset="0"/>
                <a:cs typeface="Segoe UI" panose="020B0502040204020203" pitchFamily="34" charset="0"/>
              </a:rPr>
              <a:t>A/ Managing Principal Solicitor</a:t>
            </a:r>
          </a:p>
          <a:p>
            <a:r>
              <a:rPr lang="en-AU" sz="1050" b="1" dirty="0">
                <a:latin typeface="Segoe UI" panose="020B0502040204020203" pitchFamily="34" charset="0"/>
                <a:cs typeface="Segoe UI" panose="020B0502040204020203" pitchFamily="34" charset="0"/>
                <a:sym typeface="Wingdings 2" panose="05020102010507070707" pitchFamily="18" charset="2"/>
              </a:rPr>
              <a:t></a:t>
            </a:r>
            <a:r>
              <a:rPr lang="en-AU" sz="1050" dirty="0">
                <a:solidFill>
                  <a:srgbClr val="172750"/>
                </a:solidFill>
                <a:latin typeface="Segoe UI" panose="020B0502040204020203" pitchFamily="34" charset="0"/>
                <a:cs typeface="Segoe UI" panose="020B0502040204020203" pitchFamily="34" charset="0"/>
              </a:rPr>
              <a:t> 9375 5560</a:t>
            </a:r>
          </a:p>
          <a:p>
            <a:r>
              <a:rPr lang="en-AU" sz="1050" b="1" dirty="0">
                <a:latin typeface="Segoe UI" panose="020B0502040204020203" pitchFamily="34" charset="0"/>
                <a:cs typeface="Segoe UI" panose="020B0502040204020203" pitchFamily="34" charset="0"/>
                <a:sym typeface="Wingdings" panose="05000000000000000000" pitchFamily="2" charset="2"/>
              </a:rPr>
              <a:t> </a:t>
            </a:r>
            <a:r>
              <a:rPr lang="en-AU" sz="1050" dirty="0">
                <a:solidFill>
                  <a:srgbClr val="172750"/>
                </a:solidFill>
                <a:latin typeface="Segoe UI" panose="020B0502040204020203" pitchFamily="34" charset="0"/>
                <a:cs typeface="Segoe UI" panose="020B0502040204020203" pitchFamily="34" charset="0"/>
              </a:rPr>
              <a:t>Laura.McDonnell@vgso.vic.gov.au</a:t>
            </a:r>
          </a:p>
        </p:txBody>
      </p:sp>
      <p:sp>
        <p:nvSpPr>
          <p:cNvPr id="12" name="TextBox 11"/>
          <p:cNvSpPr txBox="1"/>
          <p:nvPr/>
        </p:nvSpPr>
        <p:spPr>
          <a:xfrm>
            <a:off x="5248039" y="3635506"/>
            <a:ext cx="2054461" cy="738664"/>
          </a:xfrm>
          <a:prstGeom prst="rect">
            <a:avLst/>
          </a:prstGeom>
          <a:noFill/>
        </p:spPr>
        <p:txBody>
          <a:bodyPr wrap="square" rtlCol="0">
            <a:spAutoFit/>
          </a:bodyPr>
          <a:lstStyle/>
          <a:p>
            <a:r>
              <a:rPr lang="en-AU" sz="1050" b="1" dirty="0">
                <a:solidFill>
                  <a:srgbClr val="172750"/>
                </a:solidFill>
                <a:latin typeface="Segoe UI" panose="020B0502040204020203" pitchFamily="34" charset="0"/>
                <a:cs typeface="Segoe UI" panose="020B0502040204020203" pitchFamily="34" charset="0"/>
              </a:rPr>
              <a:t>Eleni Carins</a:t>
            </a:r>
          </a:p>
          <a:p>
            <a:r>
              <a:rPr lang="en-AU" sz="1050" dirty="0">
                <a:solidFill>
                  <a:srgbClr val="172750"/>
                </a:solidFill>
                <a:latin typeface="Segoe UI" panose="020B0502040204020203" pitchFamily="34" charset="0"/>
                <a:cs typeface="Segoe UI" panose="020B0502040204020203" pitchFamily="34" charset="0"/>
              </a:rPr>
              <a:t>Managing Principal Solicitor</a:t>
            </a:r>
          </a:p>
          <a:p>
            <a:r>
              <a:rPr lang="en-AU" sz="1050" b="1" dirty="0">
                <a:latin typeface="Segoe UI" panose="020B0502040204020203" pitchFamily="34" charset="0"/>
                <a:cs typeface="Segoe UI" panose="020B0502040204020203" pitchFamily="34" charset="0"/>
                <a:sym typeface="Wingdings 2" panose="05020102010507070707" pitchFamily="18" charset="2"/>
              </a:rPr>
              <a:t></a:t>
            </a:r>
            <a:r>
              <a:rPr lang="en-AU" sz="1050" dirty="0">
                <a:solidFill>
                  <a:srgbClr val="172750"/>
                </a:solidFill>
                <a:latin typeface="Segoe UI" panose="020B0502040204020203" pitchFamily="34" charset="0"/>
                <a:cs typeface="Segoe UI" panose="020B0502040204020203" pitchFamily="34" charset="0"/>
              </a:rPr>
              <a:t> 9375 5547</a:t>
            </a:r>
          </a:p>
          <a:p>
            <a:r>
              <a:rPr lang="en-AU" sz="1050" b="1" dirty="0">
                <a:latin typeface="Segoe UI" panose="020B0502040204020203" pitchFamily="34" charset="0"/>
                <a:cs typeface="Segoe UI" panose="020B0502040204020203" pitchFamily="34" charset="0"/>
                <a:sym typeface="Wingdings" panose="05000000000000000000" pitchFamily="2" charset="2"/>
              </a:rPr>
              <a:t> </a:t>
            </a:r>
            <a:r>
              <a:rPr lang="en-AU" sz="1050" dirty="0">
                <a:solidFill>
                  <a:srgbClr val="172750"/>
                </a:solidFill>
                <a:latin typeface="Segoe UI" panose="020B0502040204020203" pitchFamily="34" charset="0"/>
                <a:cs typeface="Segoe UI" panose="020B0502040204020203" pitchFamily="34" charset="0"/>
              </a:rPr>
              <a:t>Eleni.Carins@vgso.vic.gov.au</a:t>
            </a:r>
          </a:p>
        </p:txBody>
      </p:sp>
      <p:sp>
        <p:nvSpPr>
          <p:cNvPr id="16" name="TextBox 15"/>
          <p:cNvSpPr txBox="1"/>
          <p:nvPr/>
        </p:nvSpPr>
        <p:spPr>
          <a:xfrm>
            <a:off x="335360" y="5361843"/>
            <a:ext cx="2509412" cy="276999"/>
          </a:xfrm>
          <a:prstGeom prst="rect">
            <a:avLst/>
          </a:prstGeom>
          <a:noFill/>
        </p:spPr>
        <p:txBody>
          <a:bodyPr wrap="square" rtlCol="0">
            <a:spAutoFit/>
          </a:bodyPr>
          <a:lstStyle/>
          <a:p>
            <a:r>
              <a:rPr lang="en-AU" sz="1200" b="1" dirty="0">
                <a:solidFill>
                  <a:srgbClr val="172750"/>
                </a:solidFill>
                <a:latin typeface="Segoe UI" panose="020B0502040204020203" pitchFamily="34" charset="0"/>
                <a:cs typeface="Segoe UI" panose="020B0502040204020203" pitchFamily="34" charset="0"/>
              </a:rPr>
              <a:t>21 October 2025</a:t>
            </a:r>
          </a:p>
        </p:txBody>
      </p:sp>
      <p:sp>
        <p:nvSpPr>
          <p:cNvPr id="14" name="Rectangle 13"/>
          <p:cNvSpPr/>
          <p:nvPr/>
        </p:nvSpPr>
        <p:spPr>
          <a:xfrm>
            <a:off x="0" y="6795435"/>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4" name="TextBox 3">
            <a:extLst>
              <a:ext uri="{FF2B5EF4-FFF2-40B4-BE49-F238E27FC236}">
                <a16:creationId xmlns:a16="http://schemas.microsoft.com/office/drawing/2014/main" id="{E93D44BB-A9D4-C3B6-7F45-005961B687E0}"/>
              </a:ext>
            </a:extLst>
          </p:cNvPr>
          <p:cNvSpPr txBox="1"/>
          <p:nvPr/>
        </p:nvSpPr>
        <p:spPr>
          <a:xfrm>
            <a:off x="2718483" y="3635506"/>
            <a:ext cx="2429780" cy="738664"/>
          </a:xfrm>
          <a:prstGeom prst="rect">
            <a:avLst/>
          </a:prstGeom>
          <a:noFill/>
        </p:spPr>
        <p:txBody>
          <a:bodyPr wrap="square" rtlCol="0">
            <a:spAutoFit/>
          </a:bodyPr>
          <a:lstStyle/>
          <a:p>
            <a:r>
              <a:rPr lang="en-AU" sz="1050" b="1" dirty="0">
                <a:solidFill>
                  <a:srgbClr val="172750"/>
                </a:solidFill>
                <a:latin typeface="Segoe UI" panose="020B0502040204020203" pitchFamily="34" charset="0"/>
                <a:cs typeface="Segoe UI" panose="020B0502040204020203" pitchFamily="34" charset="0"/>
              </a:rPr>
              <a:t>Megan Potashnyk</a:t>
            </a:r>
          </a:p>
          <a:p>
            <a:r>
              <a:rPr lang="en-AU" sz="1050" dirty="0">
                <a:solidFill>
                  <a:srgbClr val="172750"/>
                </a:solidFill>
                <a:latin typeface="Segoe UI" panose="020B0502040204020203" pitchFamily="34" charset="0"/>
                <a:cs typeface="Segoe UI" panose="020B0502040204020203" pitchFamily="34" charset="0"/>
              </a:rPr>
              <a:t>Managing Principal Solicitor</a:t>
            </a:r>
          </a:p>
          <a:p>
            <a:r>
              <a:rPr lang="en-AU" sz="1050" b="1" dirty="0">
                <a:latin typeface="Segoe UI" panose="020B0502040204020203" pitchFamily="34" charset="0"/>
                <a:cs typeface="Segoe UI" panose="020B0502040204020203" pitchFamily="34" charset="0"/>
                <a:sym typeface="Wingdings 2" panose="05020102010507070707" pitchFamily="18" charset="2"/>
              </a:rPr>
              <a:t></a:t>
            </a:r>
            <a:r>
              <a:rPr lang="en-AU" sz="1050" dirty="0">
                <a:solidFill>
                  <a:srgbClr val="172750"/>
                </a:solidFill>
                <a:latin typeface="Segoe UI" panose="020B0502040204020203" pitchFamily="34" charset="0"/>
                <a:cs typeface="Segoe UI" panose="020B0502040204020203" pitchFamily="34" charset="0"/>
              </a:rPr>
              <a:t> 9375 5487</a:t>
            </a:r>
          </a:p>
          <a:p>
            <a:r>
              <a:rPr lang="en-AU" sz="1050" b="1" dirty="0">
                <a:latin typeface="Segoe UI" panose="020B0502040204020203" pitchFamily="34" charset="0"/>
                <a:cs typeface="Segoe UI" panose="020B0502040204020203" pitchFamily="34" charset="0"/>
                <a:sym typeface="Wingdings" panose="05000000000000000000" pitchFamily="2" charset="2"/>
              </a:rPr>
              <a:t> </a:t>
            </a:r>
            <a:r>
              <a:rPr lang="en-AU" sz="1050" dirty="0">
                <a:solidFill>
                  <a:srgbClr val="172750"/>
                </a:solidFill>
                <a:latin typeface="Segoe UI" panose="020B0502040204020203" pitchFamily="34" charset="0"/>
                <a:cs typeface="Segoe UI" panose="020B0502040204020203" pitchFamily="34" charset="0"/>
              </a:rPr>
              <a:t>Megan.Potashnyk@vgso.vic.gov.au</a:t>
            </a:r>
          </a:p>
        </p:txBody>
      </p:sp>
    </p:spTree>
    <p:extLst>
      <p:ext uri="{BB962C8B-B14F-4D97-AF65-F5344CB8AC3E}">
        <p14:creationId xmlns:p14="http://schemas.microsoft.com/office/powerpoint/2010/main" val="2612158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523220"/>
          </a:xfrm>
          <a:prstGeom prst="rect">
            <a:avLst/>
          </a:prstGeom>
        </p:spPr>
        <p:txBody>
          <a:bodyPr wrap="square">
            <a:spAutoFit/>
          </a:bodyPr>
          <a:lstStyle/>
          <a:p>
            <a:pPr>
              <a:spcBef>
                <a:spcPts val="600"/>
              </a:spcBef>
              <a:spcAft>
                <a:spcPts val="300"/>
              </a:spcAft>
            </a:pPr>
            <a:r>
              <a:rPr lang="en-AU" sz="2800" b="1" dirty="0">
                <a:solidFill>
                  <a:schemeClr val="bg1"/>
                </a:solidFill>
                <a:latin typeface="Segoe UI" panose="020B0502040204020203" pitchFamily="34" charset="0"/>
                <a:cs typeface="Segoe UI" panose="020B0502040204020203" pitchFamily="34" charset="0"/>
              </a:rPr>
              <a:t>Part 1(a) – Who is getting sued?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83768AD8-B970-C8C4-1260-C91B1780DC74}"/>
              </a:ext>
            </a:extLst>
          </p:cNvPr>
          <p:cNvSpPr/>
          <p:nvPr/>
        </p:nvSpPr>
        <p:spPr>
          <a:xfrm>
            <a:off x="1183217" y="1692354"/>
            <a:ext cx="11008783" cy="4632102"/>
          </a:xfrm>
          <a:prstGeom prst="rect">
            <a:avLst/>
          </a:prstGeom>
        </p:spPr>
        <p:txBody>
          <a:bodyPr wrap="square">
            <a:spAutoFit/>
          </a:bodyPr>
          <a:lstStyle/>
          <a:p>
            <a:pPr lvl="0">
              <a:spcAft>
                <a:spcPts val="1200"/>
              </a:spcAft>
              <a:defRPr/>
            </a:pPr>
            <a:r>
              <a:rPr lang="en-AU" sz="2600" b="1" i="1" dirty="0">
                <a:solidFill>
                  <a:schemeClr val="accent4"/>
                </a:solidFill>
                <a:latin typeface="Segoe UI" panose="020B0502040204020203" pitchFamily="34" charset="0"/>
                <a:ea typeface="Calibri" panose="020F0502020204030204" pitchFamily="34" charset="0"/>
                <a:cs typeface="Segoe UI" panose="020B0502040204020203" pitchFamily="34" charset="0"/>
              </a:rPr>
              <a:t>Carl Coaster (the Plaintiff) v State of Victoria (the Defendant)</a:t>
            </a:r>
            <a:endParaRPr lang="en-AU" sz="2600" dirty="0">
              <a:solidFill>
                <a:schemeClr val="accent4"/>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lang="en-AU" sz="2600" dirty="0">
                <a:latin typeface="Segoe UI" panose="020B0502040204020203" pitchFamily="34" charset="0"/>
                <a:ea typeface="Calibri" panose="020F0502020204030204" pitchFamily="34" charset="0"/>
                <a:cs typeface="Segoe UI" panose="020B0502040204020203" pitchFamily="34" charset="0"/>
              </a:rPr>
              <a:t>Two key terms: the ‘Crown’ and the ‘State’</a:t>
            </a:r>
          </a:p>
          <a:p>
            <a:pPr marR="0" lvl="0" algn="l" defTabSz="914400" rtl="0" eaLnBrk="1" fontAlgn="auto" latinLnBrk="0" hangingPunct="1">
              <a:lnSpc>
                <a:spcPct val="107000"/>
              </a:lnSpc>
              <a:spcBef>
                <a:spcPts val="0"/>
              </a:spcBef>
              <a:spcAft>
                <a:spcPts val="800"/>
              </a:spcAft>
              <a:buClrTx/>
              <a:buSzTx/>
              <a:tabLst/>
              <a:defRPr/>
            </a:pPr>
            <a:r>
              <a:rPr lang="en-AU" sz="2600" dirty="0">
                <a:latin typeface="Segoe UI" panose="020B0502040204020203" pitchFamily="34" charset="0"/>
                <a:ea typeface="Calibri" panose="020F0502020204030204" pitchFamily="34" charset="0"/>
                <a:cs typeface="Segoe UI" panose="020B0502040204020203" pitchFamily="34" charset="0"/>
              </a:rPr>
              <a:t>The State may be liable through the operation of vicarious liability</a:t>
            </a:r>
          </a:p>
          <a:p>
            <a:pPr marL="180000" indent="-288000">
              <a:lnSpc>
                <a:spcPct val="107000"/>
              </a:lnSpc>
              <a:spcAft>
                <a:spcPts val="800"/>
              </a:spcAft>
              <a:buFont typeface="Arial" panose="020B0604020202020204" pitchFamily="34" charset="0"/>
              <a:buChar char="•"/>
              <a:defRPr/>
            </a:pPr>
            <a:r>
              <a:rPr lang="en-AU" sz="2600" dirty="0">
                <a:latin typeface="Segoe UI" panose="020B0502040204020203" pitchFamily="34" charset="0"/>
                <a:ea typeface="Calibri" panose="020F0502020204030204" pitchFamily="34" charset="0"/>
                <a:cs typeface="Segoe UI" panose="020B0502040204020203" pitchFamily="34" charset="0"/>
              </a:rPr>
              <a:t>Section 23(1)(b) of the </a:t>
            </a:r>
            <a:r>
              <a:rPr lang="en-AU" sz="2600" i="1" dirty="0">
                <a:latin typeface="Segoe UI" panose="020B0502040204020203" pitchFamily="34" charset="0"/>
                <a:ea typeface="Calibri" panose="020F0502020204030204" pitchFamily="34" charset="0"/>
                <a:cs typeface="Segoe UI" panose="020B0502040204020203" pitchFamily="34" charset="0"/>
              </a:rPr>
              <a:t>Crown Proceedings Act </a:t>
            </a:r>
            <a:r>
              <a:rPr lang="en-AU" sz="2600" dirty="0">
                <a:latin typeface="Segoe UI" panose="020B0502040204020203" pitchFamily="34" charset="0"/>
                <a:ea typeface="Calibri" panose="020F0502020204030204" pitchFamily="34" charset="0"/>
                <a:cs typeface="Segoe UI" panose="020B0502040204020203" pitchFamily="34" charset="0"/>
              </a:rPr>
              <a:t>(Vic)</a:t>
            </a:r>
          </a:p>
          <a:p>
            <a:pPr marR="0" lvl="0" algn="l" defTabSz="914400" rtl="0" eaLnBrk="1" fontAlgn="auto" latinLnBrk="0" hangingPunct="1">
              <a:lnSpc>
                <a:spcPct val="107000"/>
              </a:lnSpc>
              <a:spcBef>
                <a:spcPts val="0"/>
              </a:spcBef>
              <a:spcAft>
                <a:spcPts val="800"/>
              </a:spcAft>
              <a:buClrTx/>
              <a:buSzTx/>
              <a:tabLst/>
              <a:defRPr/>
            </a:pPr>
            <a:endParaRPr kumimoji="0" lang="en-AU" sz="2600" strike="noStrike" kern="1200" cap="none" spc="0" normalizeH="0" baseline="0" noProof="0" dirty="0">
              <a:ln>
                <a:noFill/>
              </a:ln>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600" strike="noStrike" kern="1200" cap="none" spc="0" normalizeH="0" baseline="0" noProof="0" dirty="0">
                <a:ln>
                  <a:noFill/>
                </a:ln>
                <a:effectLst/>
                <a:uLnTx/>
                <a:uFillTx/>
                <a:latin typeface="Segoe UI" panose="020B0502040204020203" pitchFamily="34" charset="0"/>
                <a:ea typeface="Calibri" panose="020F0502020204030204" pitchFamily="34" charset="0"/>
                <a:cs typeface="Segoe UI" panose="020B0502040204020203" pitchFamily="34" charset="0"/>
              </a:rPr>
              <a:t>Consider immunities and indemnities</a:t>
            </a:r>
          </a:p>
          <a:p>
            <a:pPr marL="288000" indent="-288000">
              <a:lnSpc>
                <a:spcPct val="107000"/>
              </a:lnSpc>
              <a:spcAft>
                <a:spcPts val="800"/>
              </a:spcAft>
              <a:buFont typeface="Arial" panose="020B0604020202020204" pitchFamily="34" charset="0"/>
              <a:buChar char="•"/>
              <a:defRPr/>
            </a:pPr>
            <a:r>
              <a:rPr lang="en-AU" sz="2600" dirty="0">
                <a:latin typeface="Segoe UI" panose="020B0502040204020203" pitchFamily="34" charset="0"/>
                <a:ea typeface="Calibri" panose="020F0502020204030204" pitchFamily="34" charset="0"/>
                <a:cs typeface="Segoe UI" panose="020B0502040204020203" pitchFamily="34" charset="0"/>
              </a:rPr>
              <a:t>Cl 23.2 of the </a:t>
            </a:r>
            <a:r>
              <a:rPr lang="en-AU" sz="2600" i="1" dirty="0">
                <a:latin typeface="Segoe UI" panose="020B0502040204020203" pitchFamily="34" charset="0"/>
                <a:ea typeface="Calibri" panose="020F0502020204030204" pitchFamily="34" charset="0"/>
                <a:cs typeface="Segoe UI" panose="020B0502040204020203" pitchFamily="34" charset="0"/>
              </a:rPr>
              <a:t>Victorian Public Service Enterprise Agreement 2024</a:t>
            </a:r>
          </a:p>
          <a:p>
            <a:pPr marL="288000" indent="-288000">
              <a:lnSpc>
                <a:spcPct val="107000"/>
              </a:lnSpc>
              <a:spcAft>
                <a:spcPts val="800"/>
              </a:spcAft>
              <a:buFont typeface="Arial" panose="020B0604020202020204" pitchFamily="34" charset="0"/>
              <a:buChar char="•"/>
              <a:defRPr/>
            </a:pPr>
            <a:r>
              <a:rPr kumimoji="0" lang="en-AU" sz="2600" strike="noStrike" kern="1200" cap="none" spc="0" normalizeH="0" baseline="0" noProof="0" dirty="0">
                <a:ln>
                  <a:noFill/>
                </a:ln>
                <a:effectLst/>
                <a:uLnTx/>
                <a:uFillTx/>
                <a:latin typeface="Segoe UI" panose="020B0502040204020203" pitchFamily="34" charset="0"/>
                <a:ea typeface="Calibri" panose="020F0502020204030204" pitchFamily="34" charset="0"/>
                <a:cs typeface="Segoe UI" panose="020B0502040204020203" pitchFamily="34" charset="0"/>
              </a:rPr>
              <a:t>Government Policy and Guidelines: Indemnities and Immunities dated June 2008</a:t>
            </a:r>
          </a:p>
        </p:txBody>
      </p:sp>
    </p:spTree>
    <p:extLst>
      <p:ext uri="{BB962C8B-B14F-4D97-AF65-F5344CB8AC3E}">
        <p14:creationId xmlns:p14="http://schemas.microsoft.com/office/powerpoint/2010/main" val="3383922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523220"/>
          </a:xfrm>
          <a:prstGeom prst="rect">
            <a:avLst/>
          </a:prstGeom>
        </p:spPr>
        <p:txBody>
          <a:bodyPr wrap="square">
            <a:spAutoFit/>
          </a:bodyPr>
          <a:lstStyle/>
          <a:p>
            <a:pPr>
              <a:spcBef>
                <a:spcPts val="600"/>
              </a:spcBef>
              <a:spcAft>
                <a:spcPts val="300"/>
              </a:spcAft>
            </a:pPr>
            <a:r>
              <a:rPr lang="en-AU" sz="2800" b="1" dirty="0">
                <a:solidFill>
                  <a:schemeClr val="bg1"/>
                </a:solidFill>
                <a:latin typeface="Segoe UI" panose="020B0502040204020203" pitchFamily="34" charset="0"/>
                <a:cs typeface="Segoe UI" panose="020B0502040204020203" pitchFamily="34" charset="0"/>
              </a:rPr>
              <a:t>Part 1(b) – Who can assist you?</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pic>
        <p:nvPicPr>
          <p:cNvPr id="4098" name="Picture 2" descr="What is a barrister? | New South Wales Bar Association">
            <a:extLst>
              <a:ext uri="{FF2B5EF4-FFF2-40B4-BE49-F238E27FC236}">
                <a16:creationId xmlns:a16="http://schemas.microsoft.com/office/drawing/2014/main" id="{9FF826A4-23E7-44AF-3204-B90351F94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215" y="2104528"/>
            <a:ext cx="11008783" cy="282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444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523220"/>
          </a:xfrm>
          <a:prstGeom prst="rect">
            <a:avLst/>
          </a:prstGeom>
        </p:spPr>
        <p:txBody>
          <a:bodyPr wrap="square">
            <a:spAutoFit/>
          </a:bodyPr>
          <a:lstStyle/>
          <a:p>
            <a:pPr>
              <a:spcBef>
                <a:spcPts val="600"/>
              </a:spcBef>
              <a:spcAft>
                <a:spcPts val="300"/>
              </a:spcAft>
            </a:pPr>
            <a:r>
              <a:rPr lang="en-AU" sz="2800" b="1" dirty="0">
                <a:solidFill>
                  <a:schemeClr val="bg1"/>
                </a:solidFill>
                <a:latin typeface="Segoe UI" panose="020B0502040204020203" pitchFamily="34" charset="0"/>
                <a:cs typeface="Segoe UI" panose="020B0502040204020203" pitchFamily="34" charset="0"/>
              </a:rPr>
              <a:t>Part 1(c) – Victorian Courts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2" name="Rectangle 1">
            <a:extLst>
              <a:ext uri="{FF2B5EF4-FFF2-40B4-BE49-F238E27FC236}">
                <a16:creationId xmlns:a16="http://schemas.microsoft.com/office/drawing/2014/main" id="{CAC65943-4217-15D6-3215-4A88D2BFB992}"/>
              </a:ext>
            </a:extLst>
          </p:cNvPr>
          <p:cNvSpPr/>
          <p:nvPr/>
        </p:nvSpPr>
        <p:spPr>
          <a:xfrm>
            <a:off x="1183213" y="1610395"/>
            <a:ext cx="10690924" cy="4401205"/>
          </a:xfrm>
          <a:prstGeom prst="rect">
            <a:avLst/>
          </a:prstGeom>
        </p:spPr>
        <p:txBody>
          <a:bodyPr wrap="square">
            <a:spAutoFit/>
          </a:bodyPr>
          <a:lstStyle/>
          <a:p>
            <a:pPr marR="0" lvl="0" algn="l" defTabSz="914400" rtl="0" eaLnBrk="1" fontAlgn="auto" latinLnBrk="0" hangingPunct="1">
              <a:buClrTx/>
              <a:buSzTx/>
              <a:tabLst/>
              <a:defRPr/>
            </a:pPr>
            <a:r>
              <a:rPr lang="en-AU" sz="2400" b="1" dirty="0">
                <a:solidFill>
                  <a:schemeClr val="accent4"/>
                </a:solidFill>
                <a:latin typeface="Segoe UI" panose="020B0502040204020203" pitchFamily="34" charset="0"/>
                <a:ea typeface="Calibri" panose="020F0502020204030204" pitchFamily="34" charset="0"/>
                <a:cs typeface="Segoe UI" panose="020B0502040204020203" pitchFamily="34" charset="0"/>
              </a:rPr>
              <a:t>Victorian Courts</a:t>
            </a:r>
            <a:endParaRPr kumimoji="0" lang="en-AU" sz="2400" b="1" u="none" strike="noStrike" kern="1200" cap="none" spc="0" normalizeH="0" baseline="0" noProof="0" dirty="0">
              <a:ln>
                <a:noFill/>
              </a:ln>
              <a:solidFill>
                <a:schemeClr val="accent4"/>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indent="-288000" algn="l" defTabSz="914400" rtl="0" eaLnBrk="1" fontAlgn="auto" latinLnBrk="0" hangingPunct="1">
              <a:spcBef>
                <a:spcPts val="300"/>
              </a:spcBef>
              <a:buClrTx/>
              <a:buSzTx/>
              <a:buFont typeface="Arial" panose="020B0604020202020204" pitchFamily="34" charset="0"/>
              <a:buChar char="•"/>
              <a:tabLst/>
              <a:defRPr/>
            </a:pPr>
            <a:r>
              <a:rPr kumimoji="0" lang="en-AU" sz="2400" u="none" strike="noStrike" kern="1200" cap="none" spc="0" normalizeH="0" baseline="0" noProof="0" dirty="0">
                <a:ln>
                  <a:noFill/>
                </a:ln>
                <a:effectLst/>
                <a:uLnTx/>
                <a:uFillTx/>
                <a:latin typeface="Segoe UI" panose="020B0502040204020203" pitchFamily="34" charset="0"/>
                <a:ea typeface="Calibri" panose="020F0502020204030204" pitchFamily="34" charset="0"/>
                <a:cs typeface="Segoe UI" panose="020B0502040204020203" pitchFamily="34" charset="0"/>
              </a:rPr>
              <a:t>Supreme Court of Victoria </a:t>
            </a:r>
          </a:p>
          <a:p>
            <a:pPr marL="288000" lvl="1" indent="288000">
              <a:spcBef>
                <a:spcPts val="300"/>
              </a:spcBef>
              <a:buSzPct val="50000"/>
              <a:buFont typeface="Courier New" panose="02070309020205020404" pitchFamily="49" charset="0"/>
              <a:buChar char="o"/>
              <a:defRPr/>
            </a:pPr>
            <a:r>
              <a:rPr kumimoji="0" lang="en-AU" sz="2400" u="none" strike="noStrike" kern="1200" cap="none" spc="0" normalizeH="0" baseline="0" noProof="0" dirty="0">
                <a:ln>
                  <a:noFill/>
                </a:ln>
                <a:effectLst/>
                <a:uLnTx/>
                <a:uFillTx/>
                <a:latin typeface="Segoe UI" panose="020B0502040204020203" pitchFamily="34" charset="0"/>
                <a:ea typeface="Calibri" panose="020F0502020204030204" pitchFamily="34" charset="0"/>
                <a:cs typeface="Segoe UI" panose="020B0502040204020203" pitchFamily="34" charset="0"/>
              </a:rPr>
              <a:t>Trial Division </a:t>
            </a:r>
            <a:endParaRPr lang="en-AU" sz="2400" dirty="0">
              <a:latin typeface="Segoe UI" panose="020B0502040204020203" pitchFamily="34" charset="0"/>
              <a:ea typeface="Calibri" panose="020F0502020204030204" pitchFamily="34" charset="0"/>
              <a:cs typeface="Segoe UI" panose="020B0502040204020203" pitchFamily="34" charset="0"/>
            </a:endParaRPr>
          </a:p>
          <a:p>
            <a:pPr marL="288000" lvl="1" indent="288000">
              <a:spcBef>
                <a:spcPts val="300"/>
              </a:spcBef>
              <a:buSzPct val="50000"/>
              <a:buFont typeface="Courier New" panose="02070309020205020404" pitchFamily="49" charset="0"/>
              <a:buChar char="o"/>
              <a:defRPr/>
            </a:pPr>
            <a:r>
              <a:rPr kumimoji="0" lang="en-AU" sz="2400" u="none" strike="noStrike" kern="1200" cap="none" spc="0" normalizeH="0" baseline="0" noProof="0" dirty="0">
                <a:ln>
                  <a:noFill/>
                </a:ln>
                <a:effectLst/>
                <a:uLnTx/>
                <a:uFillTx/>
                <a:latin typeface="Segoe UI" panose="020B0502040204020203" pitchFamily="34" charset="0"/>
                <a:ea typeface="Calibri" panose="020F0502020204030204" pitchFamily="34" charset="0"/>
                <a:cs typeface="Segoe UI" panose="020B0502040204020203" pitchFamily="34" charset="0"/>
              </a:rPr>
              <a:t>Court of Appeal</a:t>
            </a:r>
          </a:p>
          <a:p>
            <a:pPr marR="0" lvl="0" indent="-288000" algn="l" defTabSz="914400" rtl="0" eaLnBrk="1" fontAlgn="auto" latinLnBrk="0" hangingPunct="1">
              <a:spcBef>
                <a:spcPts val="300"/>
              </a:spcBef>
              <a:buClrTx/>
              <a:buSzTx/>
              <a:buFont typeface="Arial" panose="020B0604020202020204" pitchFamily="34" charset="0"/>
              <a:buChar char="•"/>
              <a:tabLst/>
              <a:defRPr/>
            </a:pPr>
            <a:r>
              <a:rPr kumimoji="0" lang="en-AU" sz="2400" strike="noStrike" kern="1200" cap="none" spc="0" normalizeH="0" baseline="0" noProof="0" dirty="0">
                <a:ln>
                  <a:noFill/>
                </a:ln>
                <a:effectLst/>
                <a:uLnTx/>
                <a:uFillTx/>
                <a:latin typeface="Segoe UI" panose="020B0502040204020203" pitchFamily="34" charset="0"/>
                <a:ea typeface="Calibri" panose="020F0502020204030204" pitchFamily="34" charset="0"/>
                <a:cs typeface="Segoe UI" panose="020B0502040204020203" pitchFamily="34" charset="0"/>
              </a:rPr>
              <a:t>County Court of Victoria</a:t>
            </a:r>
          </a:p>
          <a:p>
            <a:pPr marR="0" lvl="0" indent="-288000" algn="l" defTabSz="914400" rtl="0" eaLnBrk="1" fontAlgn="auto" latinLnBrk="0" hangingPunct="1">
              <a:spcBef>
                <a:spcPts val="300"/>
              </a:spcBef>
              <a:buClrTx/>
              <a:buSzTx/>
              <a:buFont typeface="Arial" panose="020B0604020202020204" pitchFamily="34" charset="0"/>
              <a:buChar char="•"/>
              <a:tabLst/>
              <a:defRPr/>
            </a:pPr>
            <a:r>
              <a:rPr kumimoji="0" lang="en-AU" sz="2400" strike="noStrike" kern="1200" cap="none" spc="0" normalizeH="0" baseline="0" noProof="0" dirty="0">
                <a:ln>
                  <a:noFill/>
                </a:ln>
                <a:effectLst/>
                <a:uLnTx/>
                <a:uFillTx/>
                <a:latin typeface="Segoe UI" panose="020B0502040204020203" pitchFamily="34" charset="0"/>
                <a:ea typeface="Calibri" panose="020F0502020204030204" pitchFamily="34" charset="0"/>
                <a:cs typeface="Segoe UI" panose="020B0502040204020203" pitchFamily="34" charset="0"/>
              </a:rPr>
              <a:t>Magistrates</a:t>
            </a:r>
            <a:r>
              <a:rPr lang="en-AU" sz="2400" dirty="0">
                <a:latin typeface="Segoe UI" panose="020B0502040204020203" pitchFamily="34" charset="0"/>
                <a:ea typeface="Calibri" panose="020F0502020204030204" pitchFamily="34" charset="0"/>
                <a:cs typeface="Segoe UI" panose="020B0502040204020203" pitchFamily="34" charset="0"/>
              </a:rPr>
              <a:t>’ Court of Victoria</a:t>
            </a:r>
          </a:p>
          <a:p>
            <a:pPr marL="457200" marR="0" lvl="0" indent="-457200" algn="l" defTabSz="914400" rtl="0" eaLnBrk="1" fontAlgn="auto" latinLnBrk="0" hangingPunct="1">
              <a:buClrTx/>
              <a:buSzTx/>
              <a:buFont typeface="Arial" panose="020B0604020202020204" pitchFamily="34" charset="0"/>
              <a:buChar char="•"/>
              <a:tabLst/>
              <a:defRPr/>
            </a:pPr>
            <a:endParaRPr lang="en-AU" sz="2000" b="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lvl="0">
              <a:defRPr/>
            </a:pPr>
            <a:r>
              <a:rPr lang="en-AU" sz="2400" b="1" dirty="0">
                <a:solidFill>
                  <a:schemeClr val="accent4"/>
                </a:solidFill>
                <a:latin typeface="Segoe UI" panose="020B0502040204020203" pitchFamily="34" charset="0"/>
                <a:ea typeface="Calibri" panose="020F0502020204030204" pitchFamily="34" charset="0"/>
                <a:cs typeface="Segoe UI" panose="020B0502040204020203" pitchFamily="34" charset="0"/>
              </a:rPr>
              <a:t>Judges and judicial officers</a:t>
            </a:r>
          </a:p>
          <a:p>
            <a:pPr marL="288000" lvl="0" indent="-288000">
              <a:spcBef>
                <a:spcPts val="300"/>
              </a:spcBef>
              <a:buFont typeface="Arial" panose="020B0604020202020204" pitchFamily="34" charset="0"/>
              <a:buChar char="•"/>
              <a:defRPr/>
            </a:pPr>
            <a:r>
              <a:rPr lang="en-AU" sz="2400" dirty="0">
                <a:latin typeface="Segoe UI" panose="020B0502040204020203" pitchFamily="34" charset="0"/>
                <a:ea typeface="Calibri" panose="020F0502020204030204" pitchFamily="34" charset="0"/>
                <a:cs typeface="Segoe UI" panose="020B0502040204020203" pitchFamily="34" charset="0"/>
              </a:rPr>
              <a:t>Judges</a:t>
            </a:r>
          </a:p>
          <a:p>
            <a:pPr marL="288000" lvl="0" indent="-288000">
              <a:spcBef>
                <a:spcPts val="300"/>
              </a:spcBef>
              <a:buFont typeface="Arial" panose="020B0604020202020204" pitchFamily="34" charset="0"/>
              <a:buChar char="•"/>
              <a:defRPr/>
            </a:pPr>
            <a:r>
              <a:rPr lang="en-AU" sz="2400" dirty="0">
                <a:latin typeface="Segoe UI" panose="020B0502040204020203" pitchFamily="34" charset="0"/>
                <a:ea typeface="Calibri" panose="020F0502020204030204" pitchFamily="34" charset="0"/>
                <a:cs typeface="Segoe UI" panose="020B0502040204020203" pitchFamily="34" charset="0"/>
              </a:rPr>
              <a:t>Associate judges</a:t>
            </a:r>
          </a:p>
          <a:p>
            <a:pPr marL="288000" lvl="0" indent="-288000">
              <a:spcBef>
                <a:spcPts val="300"/>
              </a:spcBef>
              <a:buFont typeface="Arial" panose="020B0604020202020204" pitchFamily="34" charset="0"/>
              <a:buChar char="•"/>
              <a:defRPr/>
            </a:pPr>
            <a:r>
              <a:rPr lang="en-AU" sz="2400" dirty="0">
                <a:latin typeface="Segoe UI" panose="020B0502040204020203" pitchFamily="34" charset="0"/>
                <a:ea typeface="Calibri" panose="020F0502020204030204" pitchFamily="34" charset="0"/>
                <a:cs typeface="Segoe UI" panose="020B0502040204020203" pitchFamily="34" charset="0"/>
              </a:rPr>
              <a:t>Judicial registrars</a:t>
            </a:r>
            <a:endParaRPr kumimoji="0" lang="en-AU" sz="2400" strike="noStrike" kern="1200" cap="none" spc="0" normalizeH="0" baseline="0" noProof="0" dirty="0">
              <a:ln>
                <a:noFill/>
              </a:ln>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3" name="Rectangle 2">
            <a:extLst>
              <a:ext uri="{FF2B5EF4-FFF2-40B4-BE49-F238E27FC236}">
                <a16:creationId xmlns:a16="http://schemas.microsoft.com/office/drawing/2014/main" id="{5641A306-7BD1-3F9C-B722-CE3B9923F633}"/>
              </a:ext>
            </a:extLst>
          </p:cNvPr>
          <p:cNvSpPr/>
          <p:nvPr/>
        </p:nvSpPr>
        <p:spPr>
          <a:xfrm>
            <a:off x="7249886" y="1526896"/>
            <a:ext cx="4942114" cy="1083053"/>
          </a:xfrm>
          <a:prstGeom prst="rect">
            <a:avLst/>
          </a:prstGeom>
        </p:spPr>
        <p:txBody>
          <a:bodyPr wrap="square">
            <a:spAutoFit/>
          </a:bodyPr>
          <a:lstStyle/>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pic>
        <p:nvPicPr>
          <p:cNvPr id="4" name="Picture 2" descr="Judge Judy Sheindlin's Career in Photos">
            <a:extLst>
              <a:ext uri="{FF2B5EF4-FFF2-40B4-BE49-F238E27FC236}">
                <a16:creationId xmlns:a16="http://schemas.microsoft.com/office/drawing/2014/main" id="{0612AE17-872D-48B0-7834-02BD72C84C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7388" y="1966003"/>
            <a:ext cx="3171397" cy="4084804"/>
          </a:xfrm>
          <a:prstGeom prst="rect">
            <a:avLst/>
          </a:prstGeom>
          <a:solidFill>
            <a:srgbClr val="000000">
              <a:shade val="95000"/>
            </a:srgbClr>
          </a:solidFill>
          <a:ln w="444500" cap="sq">
            <a:solidFill>
              <a:schemeClr val="accent1">
                <a:lumMod val="20000"/>
                <a:lumOff val="80000"/>
              </a:schemeClr>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892943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523220"/>
          </a:xfrm>
          <a:prstGeom prst="rect">
            <a:avLst/>
          </a:prstGeom>
        </p:spPr>
        <p:txBody>
          <a:bodyPr wrap="square">
            <a:spAutoFit/>
          </a:bodyPr>
          <a:lstStyle/>
          <a:p>
            <a:pPr>
              <a:spcBef>
                <a:spcPts val="600"/>
              </a:spcBef>
              <a:spcAft>
                <a:spcPts val="300"/>
              </a:spcAft>
            </a:pPr>
            <a:r>
              <a:rPr lang="en-AU" sz="2800" b="1" dirty="0">
                <a:solidFill>
                  <a:schemeClr val="bg1"/>
                </a:solidFill>
                <a:latin typeface="Segoe UI" panose="020B0502040204020203" pitchFamily="34" charset="0"/>
                <a:cs typeface="Segoe UI" panose="020B0502040204020203" pitchFamily="34" charset="0"/>
              </a:rPr>
              <a:t>Part 1(c) – Victorian Courts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graphicFrame>
        <p:nvGraphicFramePr>
          <p:cNvPr id="11" name="Table 10">
            <a:extLst>
              <a:ext uri="{FF2B5EF4-FFF2-40B4-BE49-F238E27FC236}">
                <a16:creationId xmlns:a16="http://schemas.microsoft.com/office/drawing/2014/main" id="{9DBD01B7-2149-DD3E-1DDA-5E2C7D4BA5E0}"/>
              </a:ext>
            </a:extLst>
          </p:cNvPr>
          <p:cNvGraphicFramePr>
            <a:graphicFrameLocks noGrp="1"/>
          </p:cNvGraphicFramePr>
          <p:nvPr>
            <p:extLst>
              <p:ext uri="{D42A27DB-BD31-4B8C-83A1-F6EECF244321}">
                <p14:modId xmlns:p14="http://schemas.microsoft.com/office/powerpoint/2010/main" val="460465348"/>
              </p:ext>
            </p:extLst>
          </p:nvPr>
        </p:nvGraphicFramePr>
        <p:xfrm>
          <a:off x="1183215" y="1721554"/>
          <a:ext cx="10640486" cy="4757990"/>
        </p:xfrm>
        <a:graphic>
          <a:graphicData uri="http://schemas.openxmlformats.org/drawingml/2006/table">
            <a:tbl>
              <a:tblPr firstRow="1" bandRow="1">
                <a:tableStyleId>{5C22544A-7EE6-4342-B048-85BDC9FD1C3A}</a:tableStyleId>
              </a:tblPr>
              <a:tblGrid>
                <a:gridCol w="5320243">
                  <a:extLst>
                    <a:ext uri="{9D8B030D-6E8A-4147-A177-3AD203B41FA5}">
                      <a16:colId xmlns:a16="http://schemas.microsoft.com/office/drawing/2014/main" val="2232923103"/>
                    </a:ext>
                  </a:extLst>
                </a:gridCol>
                <a:gridCol w="5320243">
                  <a:extLst>
                    <a:ext uri="{9D8B030D-6E8A-4147-A177-3AD203B41FA5}">
                      <a16:colId xmlns:a16="http://schemas.microsoft.com/office/drawing/2014/main" val="3945873207"/>
                    </a:ext>
                  </a:extLst>
                </a:gridCol>
              </a:tblGrid>
              <a:tr h="4757990">
                <a:tc>
                  <a:txBody>
                    <a:bodyPr/>
                    <a:lstStyle/>
                    <a:p>
                      <a:pPr marR="0" lvl="0" algn="l" defTabSz="914400" rtl="0" eaLnBrk="1" fontAlgn="auto" latinLnBrk="0" hangingPunct="1">
                        <a:lnSpc>
                          <a:spcPct val="107000"/>
                        </a:lnSpc>
                        <a:spcBef>
                          <a:spcPts val="0"/>
                        </a:spcBef>
                        <a:spcAft>
                          <a:spcPts val="800"/>
                        </a:spcAft>
                        <a:buClrTx/>
                        <a:buSzTx/>
                        <a:tabLst/>
                        <a:defRPr/>
                      </a:pPr>
                      <a:r>
                        <a:rPr lang="en-AU" b="1" i="0" dirty="0">
                          <a:solidFill>
                            <a:schemeClr val="accent4"/>
                          </a:solidFill>
                          <a:latin typeface="Segoe UI" panose="020B0502040204020203" pitchFamily="34" charset="0"/>
                          <a:ea typeface="Calibri" panose="020F0502020204030204" pitchFamily="34" charset="0"/>
                          <a:cs typeface="Segoe UI" panose="020B0502040204020203" pitchFamily="34" charset="0"/>
                        </a:rPr>
                        <a:t>Regulating court proceedings</a:t>
                      </a:r>
                      <a:endParaRPr lang="en-AU" b="1" i="0" dirty="0">
                        <a:solidFill>
                          <a:schemeClr val="accent1">
                            <a:lumMod val="60000"/>
                            <a:lumOff val="40000"/>
                          </a:schemeClr>
                        </a:solidFill>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AU" b="1" i="0" dirty="0">
                          <a:solidFill>
                            <a:schemeClr val="tx1"/>
                          </a:solidFill>
                          <a:latin typeface="Segoe UI" panose="020B0502040204020203" pitchFamily="34" charset="0"/>
                          <a:ea typeface="Calibri" panose="020F0502020204030204" pitchFamily="34" charset="0"/>
                          <a:cs typeface="Segoe UI" panose="020B0502040204020203" pitchFamily="34" charset="0"/>
                        </a:rPr>
                        <a:t>Legislation</a:t>
                      </a:r>
                    </a:p>
                    <a:p>
                      <a:pPr marL="0" lvl="0" indent="-288000">
                        <a:lnSpc>
                          <a:spcPct val="107000"/>
                        </a:lnSpc>
                        <a:spcAft>
                          <a:spcPts val="800"/>
                        </a:spcAft>
                        <a:buFont typeface="Arial" panose="020B0604020202020204" pitchFamily="34" charset="0"/>
                        <a:buChar char="•"/>
                        <a:defRPr/>
                      </a:pPr>
                      <a:r>
                        <a:rPr lang="en-AU" b="0" i="0" dirty="0">
                          <a:solidFill>
                            <a:schemeClr val="tx1"/>
                          </a:solidFill>
                          <a:latin typeface="Segoe UI" panose="020B0502040204020203" pitchFamily="34" charset="0"/>
                          <a:ea typeface="Calibri" panose="020F0502020204030204" pitchFamily="34" charset="0"/>
                          <a:cs typeface="Segoe UI" panose="020B0502040204020203" pitchFamily="34" charset="0"/>
                        </a:rPr>
                        <a:t>Example: Civil Procedure Act 2010</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AU" b="1" i="0" dirty="0">
                          <a:solidFill>
                            <a:schemeClr val="tx1"/>
                          </a:solidFill>
                          <a:latin typeface="Segoe UI" panose="020B0502040204020203" pitchFamily="34" charset="0"/>
                          <a:ea typeface="Calibri" panose="020F0502020204030204" pitchFamily="34" charset="0"/>
                          <a:cs typeface="Segoe UI" panose="020B0502040204020203" pitchFamily="34" charset="0"/>
                        </a:rPr>
                        <a:t>Court rules</a:t>
                      </a:r>
                    </a:p>
                    <a:p>
                      <a:pPr marL="288000" lvl="0" indent="-288000">
                        <a:lnSpc>
                          <a:spcPct val="107000"/>
                        </a:lnSpc>
                        <a:spcAft>
                          <a:spcPts val="800"/>
                        </a:spcAft>
                        <a:buFont typeface="Arial" panose="020B0604020202020204" pitchFamily="34" charset="0"/>
                        <a:buChar char="•"/>
                        <a:defRPr/>
                      </a:pPr>
                      <a:r>
                        <a:rPr lang="en-AU" b="0" i="0" dirty="0">
                          <a:solidFill>
                            <a:schemeClr val="tx1"/>
                          </a:solidFill>
                          <a:latin typeface="Segoe UI" panose="020B0502040204020203" pitchFamily="34" charset="0"/>
                          <a:ea typeface="Calibri" panose="020F0502020204030204" pitchFamily="34" charset="0"/>
                          <a:cs typeface="Segoe UI" panose="020B0502040204020203" pitchFamily="34" charset="0"/>
                        </a:rPr>
                        <a:t>Specific to each Court and jurisdiction</a:t>
                      </a:r>
                    </a:p>
                    <a:p>
                      <a:pPr marL="288000" lvl="0" indent="-288000">
                        <a:lnSpc>
                          <a:spcPct val="107000"/>
                        </a:lnSpc>
                        <a:spcAft>
                          <a:spcPts val="800"/>
                        </a:spcAft>
                        <a:buFont typeface="Arial" panose="020B0604020202020204" pitchFamily="34" charset="0"/>
                        <a:buChar char="•"/>
                        <a:defRPr/>
                      </a:pPr>
                      <a:r>
                        <a:rPr lang="en-AU" b="0" i="0" dirty="0">
                          <a:solidFill>
                            <a:schemeClr val="tx1"/>
                          </a:solidFill>
                          <a:latin typeface="Segoe UI" panose="020B0502040204020203" pitchFamily="34" charset="0"/>
                          <a:ea typeface="Calibri" panose="020F0502020204030204" pitchFamily="34" charset="0"/>
                          <a:cs typeface="Segoe UI" panose="020B0502040204020203" pitchFamily="34" charset="0"/>
                        </a:rPr>
                        <a:t>Example: Supreme Court (General Civil Procedure) Rules 2015</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AU" b="1" i="0" dirty="0">
                          <a:solidFill>
                            <a:schemeClr val="tx1"/>
                          </a:solidFill>
                          <a:latin typeface="Segoe UI" panose="020B0502040204020203" pitchFamily="34" charset="0"/>
                          <a:ea typeface="Calibri" panose="020F0502020204030204" pitchFamily="34" charset="0"/>
                          <a:cs typeface="Segoe UI" panose="020B0502040204020203" pitchFamily="34" charset="0"/>
                        </a:rPr>
                        <a:t>Practice notes</a:t>
                      </a:r>
                    </a:p>
                    <a:p>
                      <a:pPr marL="0" lvl="0" indent="-288000">
                        <a:lnSpc>
                          <a:spcPct val="107000"/>
                        </a:lnSpc>
                        <a:spcAft>
                          <a:spcPts val="800"/>
                        </a:spcAft>
                        <a:buFont typeface="Arial" panose="020B0604020202020204" pitchFamily="34" charset="0"/>
                        <a:buChar char="•"/>
                        <a:defRPr/>
                      </a:pPr>
                      <a:r>
                        <a:rPr lang="en-AU" b="0" i="0" dirty="0">
                          <a:solidFill>
                            <a:schemeClr val="tx1"/>
                          </a:solidFill>
                          <a:latin typeface="Segoe UI" panose="020B0502040204020203" pitchFamily="34" charset="0"/>
                          <a:ea typeface="Calibri" panose="020F0502020204030204" pitchFamily="34" charset="0"/>
                          <a:cs typeface="Segoe UI" panose="020B0502040204020203" pitchFamily="34" charset="0"/>
                        </a:rPr>
                        <a:t>Court specific</a:t>
                      </a:r>
                    </a:p>
                    <a:p>
                      <a:pPr marL="0" lvl="0" indent="-288000">
                        <a:lnSpc>
                          <a:spcPct val="107000"/>
                        </a:lnSpc>
                        <a:spcAft>
                          <a:spcPts val="800"/>
                        </a:spcAft>
                        <a:buFont typeface="Arial" panose="020B0604020202020204" pitchFamily="34" charset="0"/>
                        <a:buChar char="•"/>
                        <a:defRPr/>
                      </a:pPr>
                      <a:r>
                        <a:rPr lang="en-AU" b="0" i="0" dirty="0">
                          <a:solidFill>
                            <a:schemeClr val="tx1"/>
                          </a:solidFill>
                          <a:latin typeface="Segoe UI" panose="020B0502040204020203" pitchFamily="34" charset="0"/>
                          <a:ea typeface="Calibri" panose="020F0502020204030204" pitchFamily="34" charset="0"/>
                          <a:cs typeface="Segoe UI" panose="020B0502040204020203" pitchFamily="34" charset="0"/>
                        </a:rPr>
                        <a:t>Matter or practice specific</a:t>
                      </a:r>
                    </a:p>
                    <a:p>
                      <a:pPr marL="0" marR="0" lvl="0" indent="-2880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AU" b="0" i="0" dirty="0">
                          <a:solidFill>
                            <a:schemeClr val="tx1"/>
                          </a:solidFill>
                          <a:latin typeface="Segoe UI" panose="020B0502040204020203" pitchFamily="34" charset="0"/>
                          <a:ea typeface="Calibri" panose="020F0502020204030204" pitchFamily="34" charset="0"/>
                          <a:cs typeface="Segoe UI" panose="020B0502040204020203" pitchFamily="34" charset="0"/>
                        </a:rPr>
                        <a:t>Not legally binding but should be followed</a:t>
                      </a:r>
                    </a:p>
                  </a:txBody>
                  <a:tcPr marL="180000" marR="180000" marT="144000" marB="14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nSpc>
                          <a:spcPct val="107000"/>
                        </a:lnSpc>
                        <a:spcAft>
                          <a:spcPts val="800"/>
                        </a:spcAft>
                        <a:defRPr/>
                      </a:pPr>
                      <a:r>
                        <a:rPr lang="en-AU" b="1" i="0" dirty="0">
                          <a:solidFill>
                            <a:schemeClr val="accent4"/>
                          </a:solidFill>
                          <a:latin typeface="Segoe UI" panose="020B0502040204020203" pitchFamily="34" charset="0"/>
                          <a:ea typeface="Calibri" panose="020F0502020204030204" pitchFamily="34" charset="0"/>
                          <a:cs typeface="Segoe UI" panose="020B0502040204020203" pitchFamily="34" charset="0"/>
                        </a:rPr>
                        <a:t>Types of hearings</a:t>
                      </a:r>
                      <a:endParaRPr lang="en-AU" b="1" i="0"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L="0" lvl="0" indent="0">
                        <a:lnSpc>
                          <a:spcPct val="107000"/>
                        </a:lnSpc>
                        <a:spcAft>
                          <a:spcPts val="800"/>
                        </a:spcAft>
                        <a:buFont typeface="Arial" panose="020B0604020202020204" pitchFamily="34" charset="0"/>
                        <a:buNone/>
                        <a:defRPr/>
                      </a:pPr>
                      <a:r>
                        <a:rPr lang="en-AU" b="1" i="0" dirty="0">
                          <a:solidFill>
                            <a:schemeClr val="tx1"/>
                          </a:solidFill>
                          <a:latin typeface="Segoe UI" panose="020B0502040204020203" pitchFamily="34" charset="0"/>
                          <a:ea typeface="Calibri" panose="020F0502020204030204" pitchFamily="34" charset="0"/>
                          <a:cs typeface="Segoe UI" panose="020B0502040204020203" pitchFamily="34" charset="0"/>
                        </a:rPr>
                        <a:t>Final hearings:</a:t>
                      </a:r>
                    </a:p>
                    <a:p>
                      <a:pPr marL="0" lvl="1" indent="-288000">
                        <a:lnSpc>
                          <a:spcPct val="107000"/>
                        </a:lnSpc>
                        <a:spcAft>
                          <a:spcPts val="800"/>
                        </a:spcAft>
                        <a:buFont typeface="Arial" panose="020B0604020202020204" pitchFamily="34" charset="0"/>
                        <a:buChar char="•"/>
                        <a:defRPr/>
                      </a:pPr>
                      <a:r>
                        <a:rPr lang="en-AU" b="0" i="0" dirty="0">
                          <a:solidFill>
                            <a:schemeClr val="tx1"/>
                          </a:solidFill>
                          <a:latin typeface="Segoe UI" panose="020B0502040204020203" pitchFamily="34" charset="0"/>
                          <a:ea typeface="Calibri" panose="020F0502020204030204" pitchFamily="34" charset="0"/>
                          <a:cs typeface="Segoe UI" panose="020B0502040204020203" pitchFamily="34" charset="0"/>
                        </a:rPr>
                        <a:t>Jury trial</a:t>
                      </a:r>
                    </a:p>
                    <a:p>
                      <a:pPr marL="0" lvl="1" indent="-288000">
                        <a:lnSpc>
                          <a:spcPct val="107000"/>
                        </a:lnSpc>
                        <a:spcAft>
                          <a:spcPts val="800"/>
                        </a:spcAft>
                        <a:buFont typeface="Arial" panose="020B0604020202020204" pitchFamily="34" charset="0"/>
                        <a:buChar char="•"/>
                        <a:defRPr/>
                      </a:pPr>
                      <a:r>
                        <a:rPr lang="en-AU" b="0" i="0" dirty="0">
                          <a:solidFill>
                            <a:schemeClr val="tx1"/>
                          </a:solidFill>
                          <a:latin typeface="Segoe UI" panose="020B0502040204020203" pitchFamily="34" charset="0"/>
                          <a:ea typeface="Calibri" panose="020F0502020204030204" pitchFamily="34" charset="0"/>
                          <a:cs typeface="Segoe UI" panose="020B0502040204020203" pitchFamily="34" charset="0"/>
                        </a:rPr>
                        <a:t>Judge alone</a:t>
                      </a:r>
                    </a:p>
                    <a:p>
                      <a:pPr marL="0" lvl="0" indent="0">
                        <a:lnSpc>
                          <a:spcPct val="107000"/>
                        </a:lnSpc>
                        <a:spcAft>
                          <a:spcPts val="800"/>
                        </a:spcAft>
                        <a:buFont typeface="Arial" panose="020B0604020202020204" pitchFamily="34" charset="0"/>
                        <a:buNone/>
                        <a:defRPr/>
                      </a:pPr>
                      <a:r>
                        <a:rPr lang="en-AU" b="1" i="0" dirty="0">
                          <a:solidFill>
                            <a:schemeClr val="tx1"/>
                          </a:solidFill>
                          <a:latin typeface="Segoe UI" panose="020B0502040204020203" pitchFamily="34" charset="0"/>
                          <a:ea typeface="Calibri" panose="020F0502020204030204" pitchFamily="34" charset="0"/>
                          <a:cs typeface="Segoe UI" panose="020B0502040204020203" pitchFamily="34" charset="0"/>
                        </a:rPr>
                        <a:t>Interlocutory hearings:</a:t>
                      </a:r>
                    </a:p>
                    <a:p>
                      <a:pPr marL="0" lvl="1" indent="-288000">
                        <a:lnSpc>
                          <a:spcPct val="107000"/>
                        </a:lnSpc>
                        <a:spcAft>
                          <a:spcPts val="800"/>
                        </a:spcAft>
                        <a:buFont typeface="Arial" panose="020B0604020202020204" pitchFamily="34" charset="0"/>
                        <a:buChar char="•"/>
                        <a:defRPr/>
                      </a:pPr>
                      <a:r>
                        <a:rPr lang="en-AU" b="0" i="0" dirty="0">
                          <a:solidFill>
                            <a:schemeClr val="tx1"/>
                          </a:solidFill>
                          <a:latin typeface="Segoe UI" panose="020B0502040204020203" pitchFamily="34" charset="0"/>
                          <a:ea typeface="Calibri" panose="020F0502020204030204" pitchFamily="34" charset="0"/>
                          <a:cs typeface="Segoe UI" panose="020B0502040204020203" pitchFamily="34" charset="0"/>
                        </a:rPr>
                        <a:t>Mentions </a:t>
                      </a:r>
                    </a:p>
                    <a:p>
                      <a:pPr marL="0" lvl="1" indent="-288000">
                        <a:lnSpc>
                          <a:spcPct val="107000"/>
                        </a:lnSpc>
                        <a:spcAft>
                          <a:spcPts val="800"/>
                        </a:spcAft>
                        <a:buFont typeface="Arial" panose="020B0604020202020204" pitchFamily="34" charset="0"/>
                        <a:buChar char="•"/>
                        <a:defRPr/>
                      </a:pPr>
                      <a:r>
                        <a:rPr lang="en-AU" b="0" i="0" dirty="0">
                          <a:solidFill>
                            <a:schemeClr val="tx1"/>
                          </a:solidFill>
                          <a:latin typeface="Segoe UI" panose="020B0502040204020203" pitchFamily="34" charset="0"/>
                          <a:ea typeface="Calibri" panose="020F0502020204030204" pitchFamily="34" charset="0"/>
                          <a:cs typeface="Segoe UI" panose="020B0502040204020203" pitchFamily="34" charset="0"/>
                        </a:rPr>
                        <a:t>Call overs</a:t>
                      </a:r>
                    </a:p>
                    <a:p>
                      <a:pPr marL="0" lvl="1" indent="-288000">
                        <a:lnSpc>
                          <a:spcPct val="107000"/>
                        </a:lnSpc>
                        <a:spcAft>
                          <a:spcPts val="800"/>
                        </a:spcAft>
                        <a:buFont typeface="Arial" panose="020B0604020202020204" pitchFamily="34" charset="0"/>
                        <a:buChar char="•"/>
                        <a:defRPr/>
                      </a:pPr>
                      <a:r>
                        <a:rPr lang="en-AU" b="0" i="0" dirty="0">
                          <a:solidFill>
                            <a:schemeClr val="tx1"/>
                          </a:solidFill>
                          <a:latin typeface="Segoe UI" panose="020B0502040204020203" pitchFamily="34" charset="0"/>
                          <a:ea typeface="Calibri" panose="020F0502020204030204" pitchFamily="34" charset="0"/>
                          <a:cs typeface="Segoe UI" panose="020B0502040204020203" pitchFamily="34" charset="0"/>
                        </a:rPr>
                        <a:t>Special mentions</a:t>
                      </a:r>
                    </a:p>
                    <a:p>
                      <a:pPr marL="0" lvl="1" indent="-288000">
                        <a:lnSpc>
                          <a:spcPct val="107000"/>
                        </a:lnSpc>
                        <a:spcAft>
                          <a:spcPts val="800"/>
                        </a:spcAft>
                        <a:buFont typeface="Arial" panose="020B0604020202020204" pitchFamily="34" charset="0"/>
                        <a:buChar char="•"/>
                        <a:defRPr/>
                      </a:pPr>
                      <a:r>
                        <a:rPr lang="en-AU" b="0" i="0" dirty="0">
                          <a:solidFill>
                            <a:schemeClr val="tx1"/>
                          </a:solidFill>
                          <a:latin typeface="Segoe UI" panose="020B0502040204020203" pitchFamily="34" charset="0"/>
                          <a:ea typeface="Calibri" panose="020F0502020204030204" pitchFamily="34" charset="0"/>
                          <a:cs typeface="Segoe UI" panose="020B0502040204020203" pitchFamily="34" charset="0"/>
                        </a:rPr>
                        <a:t>Directions hearings</a:t>
                      </a:r>
                      <a:endParaRPr kumimoji="0" lang="en-AU" b="0" i="0"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indent="0">
                        <a:lnSpc>
                          <a:spcPct val="107000"/>
                        </a:lnSpc>
                        <a:spcAft>
                          <a:spcPts val="800"/>
                        </a:spcAft>
                        <a:buFont typeface="Arial" panose="020B0604020202020204" pitchFamily="34" charset="0"/>
                        <a:buNone/>
                        <a:defRPr/>
                      </a:pPr>
                      <a:r>
                        <a:rPr kumimoji="0" lang="en-AU" b="0" i="0" strike="noStrike" kern="1200" cap="none" spc="0" normalizeH="0" baseline="0" noProof="0" dirty="0">
                          <a:ln>
                            <a:noFill/>
                          </a:ln>
                          <a:solidFill>
                            <a:schemeClr val="tx1"/>
                          </a:solidFill>
                          <a:effectLst/>
                          <a:uLnTx/>
                          <a:uFillTx/>
                          <a:latin typeface="Segoe UI" panose="020B0502040204020203" pitchFamily="34" charset="0"/>
                          <a:ea typeface="Calibri" panose="020F0502020204030204" pitchFamily="34" charset="0"/>
                          <a:cs typeface="Segoe UI" panose="020B0502040204020203" pitchFamily="34" charset="0"/>
                        </a:rPr>
                        <a:t>Virtual or in person</a:t>
                      </a:r>
                      <a:endParaRPr lang="en-AU" b="0" i="0" dirty="0">
                        <a:solidFill>
                          <a:schemeClr val="tx1"/>
                        </a:solidFill>
                      </a:endParaRPr>
                    </a:p>
                  </a:txBody>
                  <a:tcPr marL="180000" marR="180000" marT="144000" marB="14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8249558"/>
                  </a:ext>
                </a:extLst>
              </a:tr>
            </a:tbl>
          </a:graphicData>
        </a:graphic>
      </p:graphicFrame>
    </p:spTree>
    <p:extLst>
      <p:ext uri="{BB962C8B-B14F-4D97-AF65-F5344CB8AC3E}">
        <p14:creationId xmlns:p14="http://schemas.microsoft.com/office/powerpoint/2010/main" val="3771554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1(d) – Model Litigant Guidelines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2" name="TextBox 1">
            <a:extLst>
              <a:ext uri="{FF2B5EF4-FFF2-40B4-BE49-F238E27FC236}">
                <a16:creationId xmlns:a16="http://schemas.microsoft.com/office/drawing/2014/main" id="{80D08100-217E-21A2-26E4-456EEF274B52}"/>
              </a:ext>
            </a:extLst>
          </p:cNvPr>
          <p:cNvSpPr txBox="1"/>
          <p:nvPr/>
        </p:nvSpPr>
        <p:spPr>
          <a:xfrm>
            <a:off x="1043514" y="1507720"/>
            <a:ext cx="10790951" cy="5016758"/>
          </a:xfrm>
          <a:prstGeom prst="rect">
            <a:avLst/>
          </a:prstGeom>
          <a:noFill/>
        </p:spPr>
        <p:txBody>
          <a:bodyPr wrap="square" rtlCol="0">
            <a:spAutoFit/>
          </a:bodyPr>
          <a:lstStyle/>
          <a:p>
            <a:pPr marL="360000" lvl="1" indent="-288000">
              <a:spcBef>
                <a:spcPts val="400"/>
              </a:spcBef>
              <a:buFont typeface="+mj-lt"/>
              <a:buAutoNum type="alphaLcPeriod"/>
            </a:pPr>
            <a:r>
              <a:rPr lang="en-AU" sz="1500" dirty="0">
                <a:latin typeface="Segoe UI" panose="020B0502040204020203" pitchFamily="34" charset="0"/>
                <a:cs typeface="Segoe UI" panose="020B0502040204020203" pitchFamily="34" charset="0"/>
              </a:rPr>
              <a:t>act </a:t>
            </a:r>
            <a:r>
              <a:rPr lang="en-AU" sz="1500" b="1" dirty="0">
                <a:latin typeface="Segoe UI" panose="020B0502040204020203" pitchFamily="34" charset="0"/>
                <a:cs typeface="Segoe UI" panose="020B0502040204020203" pitchFamily="34" charset="0"/>
              </a:rPr>
              <a:t>fairly</a:t>
            </a:r>
          </a:p>
          <a:p>
            <a:pPr marL="360000" lvl="1" indent="-288000">
              <a:spcBef>
                <a:spcPts val="400"/>
              </a:spcBef>
              <a:buFont typeface="+mj-lt"/>
              <a:buAutoNum type="alphaLcPeriod"/>
            </a:pPr>
            <a:r>
              <a:rPr lang="en-AU" sz="1500" b="1" dirty="0">
                <a:solidFill>
                  <a:schemeClr val="accent4"/>
                </a:solidFill>
                <a:latin typeface="Segoe UI" panose="020B0502040204020203" pitchFamily="34" charset="0"/>
                <a:cs typeface="Segoe UI" panose="020B0502040204020203" pitchFamily="34" charset="0"/>
              </a:rPr>
              <a:t>act consistently</a:t>
            </a:r>
          </a:p>
          <a:p>
            <a:pPr marL="360000" lvl="1" indent="-288000">
              <a:spcBef>
                <a:spcPts val="400"/>
              </a:spcBef>
              <a:buFont typeface="+mj-lt"/>
              <a:buAutoNum type="alphaLcPeriod"/>
            </a:pPr>
            <a:r>
              <a:rPr lang="en-AU" sz="1500" dirty="0">
                <a:latin typeface="Segoe UI" panose="020B0502040204020203" pitchFamily="34" charset="0"/>
                <a:cs typeface="Segoe UI" panose="020B0502040204020203" pitchFamily="34" charset="0"/>
              </a:rPr>
              <a:t>deal with claims </a:t>
            </a:r>
            <a:r>
              <a:rPr lang="en-AU" sz="1500" b="1" dirty="0">
                <a:latin typeface="Segoe UI" panose="020B0502040204020203" pitchFamily="34" charset="0"/>
                <a:cs typeface="Segoe UI" panose="020B0502040204020203" pitchFamily="34" charset="0"/>
              </a:rPr>
              <a:t>promptly</a:t>
            </a:r>
          </a:p>
          <a:p>
            <a:pPr marL="360000" lvl="1" indent="-288000">
              <a:spcBef>
                <a:spcPts val="400"/>
              </a:spcBef>
              <a:buFont typeface="+mj-lt"/>
              <a:buAutoNum type="alphaLcPeriod"/>
            </a:pPr>
            <a:r>
              <a:rPr lang="en-AU" sz="1500" dirty="0">
                <a:latin typeface="Segoe UI" panose="020B0502040204020203" pitchFamily="34" charset="0"/>
                <a:cs typeface="Segoe UI" panose="020B0502040204020203" pitchFamily="34" charset="0"/>
              </a:rPr>
              <a:t>make </a:t>
            </a:r>
            <a:r>
              <a:rPr lang="en-AU" sz="1500" b="1" dirty="0">
                <a:latin typeface="Segoe UI" panose="020B0502040204020203" pitchFamily="34" charset="0"/>
                <a:cs typeface="Segoe UI" panose="020B0502040204020203" pitchFamily="34" charset="0"/>
              </a:rPr>
              <a:t>early assessment </a:t>
            </a:r>
            <a:r>
              <a:rPr lang="en-AU" sz="1500" dirty="0">
                <a:latin typeface="Segoe UI" panose="020B0502040204020203" pitchFamily="34" charset="0"/>
                <a:cs typeface="Segoe UI" panose="020B0502040204020203" pitchFamily="34" charset="0"/>
              </a:rPr>
              <a:t>of prospects and potential liability</a:t>
            </a:r>
          </a:p>
          <a:p>
            <a:pPr marL="360000" lvl="1" indent="-288000">
              <a:spcBef>
                <a:spcPts val="400"/>
              </a:spcBef>
              <a:buFont typeface="+mj-lt"/>
              <a:buAutoNum type="alphaLcPeriod"/>
            </a:pPr>
            <a:r>
              <a:rPr lang="en-AU" sz="1500" b="1" dirty="0">
                <a:latin typeface="Segoe UI" panose="020B0502040204020203" pitchFamily="34" charset="0"/>
                <a:cs typeface="Segoe UI" panose="020B0502040204020203" pitchFamily="34" charset="0"/>
              </a:rPr>
              <a:t>pay legitimate claims without litigation</a:t>
            </a:r>
            <a:endParaRPr lang="en-AU" sz="1500" dirty="0">
              <a:latin typeface="Segoe UI" panose="020B0502040204020203" pitchFamily="34" charset="0"/>
              <a:cs typeface="Segoe UI" panose="020B0502040204020203" pitchFamily="34" charset="0"/>
            </a:endParaRPr>
          </a:p>
          <a:p>
            <a:pPr marL="360000" lvl="1" indent="-288000">
              <a:spcBef>
                <a:spcPts val="400"/>
              </a:spcBef>
              <a:buFont typeface="+mj-lt"/>
              <a:buAutoNum type="alphaLcPeriod"/>
            </a:pPr>
            <a:r>
              <a:rPr lang="en-AU" sz="1500" dirty="0">
                <a:latin typeface="Segoe UI" panose="020B0502040204020203" pitchFamily="34" charset="0"/>
                <a:cs typeface="Segoe UI" panose="020B0502040204020203" pitchFamily="34" charset="0"/>
              </a:rPr>
              <a:t>consider seeking to avoid and </a:t>
            </a:r>
            <a:r>
              <a:rPr lang="en-AU" sz="1500" b="1" dirty="0">
                <a:latin typeface="Segoe UI" panose="020B0502040204020203" pitchFamily="34" charset="0"/>
                <a:cs typeface="Segoe UI" panose="020B0502040204020203" pitchFamily="34" charset="0"/>
              </a:rPr>
              <a:t>limit the scope </a:t>
            </a:r>
            <a:r>
              <a:rPr lang="en-AU" sz="1500" dirty="0">
                <a:latin typeface="Segoe UI" panose="020B0502040204020203" pitchFamily="34" charset="0"/>
                <a:cs typeface="Segoe UI" panose="020B0502040204020203" pitchFamily="34" charset="0"/>
              </a:rPr>
              <a:t>of legal proceedings (ADR)</a:t>
            </a:r>
          </a:p>
          <a:p>
            <a:pPr marL="360000" lvl="1" indent="-288000">
              <a:spcBef>
                <a:spcPts val="400"/>
              </a:spcBef>
              <a:buFont typeface="+mj-lt"/>
              <a:buAutoNum type="alphaLcPeriod"/>
            </a:pPr>
            <a:r>
              <a:rPr lang="en-AU" sz="1500" dirty="0">
                <a:latin typeface="Segoe UI" panose="020B0502040204020203" pitchFamily="34" charset="0"/>
                <a:cs typeface="Segoe UI" panose="020B0502040204020203" pitchFamily="34" charset="0"/>
              </a:rPr>
              <a:t>where it is not possible to avoid litigation, to </a:t>
            </a:r>
            <a:r>
              <a:rPr lang="en-AU" sz="1500" b="1" dirty="0">
                <a:latin typeface="Segoe UI" panose="020B0502040204020203" pitchFamily="34" charset="0"/>
                <a:cs typeface="Segoe UI" panose="020B0502040204020203" pitchFamily="34" charset="0"/>
              </a:rPr>
              <a:t>keep the costs of litigation to a minimum</a:t>
            </a:r>
            <a:r>
              <a:rPr lang="en-AU" sz="1500" dirty="0">
                <a:latin typeface="Segoe UI" panose="020B0502040204020203" pitchFamily="34" charset="0"/>
                <a:cs typeface="Segoe UI" panose="020B0502040204020203" pitchFamily="34" charset="0"/>
              </a:rPr>
              <a:t>:</a:t>
            </a:r>
          </a:p>
          <a:p>
            <a:pPr marL="720000" lvl="2" indent="-324000">
              <a:spcBef>
                <a:spcPts val="400"/>
              </a:spcBef>
              <a:buNone/>
            </a:pPr>
            <a:r>
              <a:rPr lang="en-AU" sz="1500" dirty="0">
                <a:latin typeface="Segoe UI" panose="020B0502040204020203" pitchFamily="34" charset="0"/>
                <a:cs typeface="Segoe UI" panose="020B0502040204020203" pitchFamily="34" charset="0"/>
                <a:sym typeface="Wingdings" panose="05000000000000000000" pitchFamily="2" charset="2"/>
              </a:rPr>
              <a:t>I)	Not requiring proof of matters known to be true</a:t>
            </a:r>
          </a:p>
          <a:p>
            <a:pPr marL="720000" lvl="2" indent="-324000">
              <a:spcBef>
                <a:spcPts val="400"/>
              </a:spcBef>
              <a:buNone/>
            </a:pPr>
            <a:r>
              <a:rPr lang="en-AU" sz="1500" dirty="0">
                <a:latin typeface="Segoe UI" panose="020B0502040204020203" pitchFamily="34" charset="0"/>
                <a:cs typeface="Segoe UI" panose="020B0502040204020203" pitchFamily="34" charset="0"/>
                <a:sym typeface="Wingdings" panose="05000000000000000000" pitchFamily="2" charset="2"/>
              </a:rPr>
              <a:t>II)	Not contesting liability if quantum is the issue;</a:t>
            </a:r>
          </a:p>
          <a:p>
            <a:pPr marL="720000" lvl="2" indent="-324000">
              <a:spcBef>
                <a:spcPts val="400"/>
              </a:spcBef>
              <a:buNone/>
            </a:pPr>
            <a:r>
              <a:rPr lang="en-AU" sz="1500" dirty="0">
                <a:latin typeface="Segoe UI" panose="020B0502040204020203" pitchFamily="34" charset="0"/>
                <a:cs typeface="Segoe UI" panose="020B0502040204020203" pitchFamily="34" charset="0"/>
                <a:sym typeface="Wingdings" panose="05000000000000000000" pitchFamily="2" charset="2"/>
              </a:rPr>
              <a:t>III)	Taking steps to reach agreement or narrow issues; and</a:t>
            </a:r>
          </a:p>
          <a:p>
            <a:pPr marL="720000" lvl="2" indent="-324000">
              <a:spcBef>
                <a:spcPts val="400"/>
              </a:spcBef>
              <a:buNone/>
            </a:pPr>
            <a:r>
              <a:rPr lang="en-AU" sz="1500" dirty="0">
                <a:latin typeface="Segoe UI" panose="020B0502040204020203" pitchFamily="34" charset="0"/>
                <a:cs typeface="Segoe UI" panose="020B0502040204020203" pitchFamily="34" charset="0"/>
                <a:sym typeface="Wingdings" panose="05000000000000000000" pitchFamily="2" charset="2"/>
              </a:rPr>
              <a:t>IV)	Monitoring the progress to litigation and considering ADR where appropriate,</a:t>
            </a:r>
          </a:p>
          <a:p>
            <a:pPr marL="360000" lvl="1" indent="-288000">
              <a:spcBef>
                <a:spcPts val="400"/>
              </a:spcBef>
              <a:buFont typeface="+mj-lt"/>
              <a:buAutoNum type="alphaLcPeriod"/>
            </a:pPr>
            <a:r>
              <a:rPr lang="en-AU" sz="1500" dirty="0">
                <a:latin typeface="Segoe UI" panose="020B0502040204020203" pitchFamily="34" charset="0"/>
                <a:cs typeface="Segoe UI" panose="020B0502040204020203" pitchFamily="34" charset="0"/>
                <a:sym typeface="Wingdings" panose="05000000000000000000" pitchFamily="2" charset="2"/>
              </a:rPr>
              <a:t>if undertaking ADR/settlement discussions - ensure representatives have </a:t>
            </a:r>
            <a:r>
              <a:rPr lang="en-AU" sz="1500" b="1" dirty="0">
                <a:latin typeface="Segoe UI" panose="020B0502040204020203" pitchFamily="34" charset="0"/>
                <a:cs typeface="Segoe UI" panose="020B0502040204020203" pitchFamily="34" charset="0"/>
                <a:sym typeface="Wingdings" panose="05000000000000000000" pitchFamily="2" charset="2"/>
              </a:rPr>
              <a:t>authority to settle </a:t>
            </a:r>
            <a:r>
              <a:rPr lang="en-AU" sz="1500" dirty="0">
                <a:latin typeface="Segoe UI" panose="020B0502040204020203" pitchFamily="34" charset="0"/>
                <a:cs typeface="Segoe UI" panose="020B0502040204020203" pitchFamily="34" charset="0"/>
                <a:sym typeface="Wingdings" panose="05000000000000000000" pitchFamily="2" charset="2"/>
              </a:rPr>
              <a:t>and participate fully and effectively</a:t>
            </a:r>
          </a:p>
          <a:p>
            <a:pPr marL="360000" lvl="1" indent="-288000">
              <a:spcBef>
                <a:spcPts val="400"/>
              </a:spcBef>
              <a:buFont typeface="+mj-lt"/>
              <a:buAutoNum type="alphaLcPeriod"/>
            </a:pPr>
            <a:r>
              <a:rPr lang="en-AU" sz="1500" b="1" dirty="0">
                <a:solidFill>
                  <a:schemeClr val="accent4"/>
                </a:solidFill>
                <a:latin typeface="Segoe UI" panose="020B0502040204020203" pitchFamily="34" charset="0"/>
                <a:cs typeface="Segoe UI" panose="020B0502040204020203" pitchFamily="34" charset="0"/>
                <a:sym typeface="Wingdings" panose="05000000000000000000" pitchFamily="2" charset="2"/>
              </a:rPr>
              <a:t>not rely on technical arguments </a:t>
            </a:r>
            <a:r>
              <a:rPr lang="en-AU" sz="1500" dirty="0">
                <a:latin typeface="Segoe UI" panose="020B0502040204020203" pitchFamily="34" charset="0"/>
                <a:cs typeface="Segoe UI" panose="020B0502040204020203" pitchFamily="34" charset="0"/>
                <a:sym typeface="Wingdings" panose="05000000000000000000" pitchFamily="2" charset="2"/>
              </a:rPr>
              <a:t>(unless the State’s interests would be prejudice by the failure to comply with a particular requirement)</a:t>
            </a:r>
          </a:p>
          <a:p>
            <a:pPr marL="360000" lvl="1" indent="-288000">
              <a:spcBef>
                <a:spcPts val="400"/>
              </a:spcBef>
              <a:buFont typeface="+mj-lt"/>
              <a:buAutoNum type="alphaLcPeriod"/>
            </a:pPr>
            <a:r>
              <a:rPr lang="en-AU" sz="1500" b="1" dirty="0">
                <a:solidFill>
                  <a:schemeClr val="accent4"/>
                </a:solidFill>
                <a:latin typeface="Segoe UI" panose="020B0502040204020203" pitchFamily="34" charset="0"/>
                <a:cs typeface="Segoe UI" panose="020B0502040204020203" pitchFamily="34" charset="0"/>
                <a:sym typeface="Wingdings" panose="05000000000000000000" pitchFamily="2" charset="2"/>
              </a:rPr>
              <a:t>to not take advantage of an impecunious claimant;</a:t>
            </a:r>
          </a:p>
          <a:p>
            <a:pPr marL="360000" lvl="1" indent="-288000">
              <a:spcBef>
                <a:spcPts val="400"/>
              </a:spcBef>
              <a:buFont typeface="+mj-lt"/>
              <a:buAutoNum type="alphaLcPeriod"/>
            </a:pPr>
            <a:r>
              <a:rPr lang="en-AU" sz="1500" dirty="0">
                <a:latin typeface="Segoe UI" panose="020B0502040204020203" pitchFamily="34" charset="0"/>
                <a:cs typeface="Segoe UI" panose="020B0502040204020203" pitchFamily="34" charset="0"/>
                <a:sym typeface="Wingdings" panose="05000000000000000000" pitchFamily="2" charset="2"/>
              </a:rPr>
              <a:t>to not issue appeals unless there is reasonable prospects</a:t>
            </a:r>
          </a:p>
          <a:p>
            <a:pPr marL="360000" lvl="1" indent="-288000">
              <a:spcBef>
                <a:spcPts val="400"/>
              </a:spcBef>
              <a:buFont typeface="+mj-lt"/>
              <a:buAutoNum type="alphaLcPeriod"/>
            </a:pPr>
            <a:r>
              <a:rPr lang="en-AU" sz="1500" b="1" dirty="0">
                <a:solidFill>
                  <a:schemeClr val="accent4"/>
                </a:solidFill>
                <a:latin typeface="Segoe UI" panose="020B0502040204020203" pitchFamily="34" charset="0"/>
                <a:cs typeface="Segoe UI" panose="020B0502040204020203" pitchFamily="34" charset="0"/>
                <a:sym typeface="Wingdings" panose="05000000000000000000" pitchFamily="2" charset="2"/>
              </a:rPr>
              <a:t>consider apologising </a:t>
            </a:r>
            <a:r>
              <a:rPr lang="en-AU" sz="1500" dirty="0">
                <a:latin typeface="Segoe UI" panose="020B0502040204020203" pitchFamily="34" charset="0"/>
                <a:cs typeface="Segoe UI" panose="020B0502040204020203" pitchFamily="34" charset="0"/>
                <a:sym typeface="Wingdings" panose="05000000000000000000" pitchFamily="2" charset="2"/>
              </a:rPr>
              <a:t>where there has been improper conduct.</a:t>
            </a:r>
          </a:p>
        </p:txBody>
      </p:sp>
    </p:spTree>
    <p:extLst>
      <p:ext uri="{BB962C8B-B14F-4D97-AF65-F5344CB8AC3E}">
        <p14:creationId xmlns:p14="http://schemas.microsoft.com/office/powerpoint/2010/main" val="1539233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Self-represented litigants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2" name="TextBox 1">
            <a:extLst>
              <a:ext uri="{FF2B5EF4-FFF2-40B4-BE49-F238E27FC236}">
                <a16:creationId xmlns:a16="http://schemas.microsoft.com/office/drawing/2014/main" id="{80D08100-217E-21A2-26E4-456EEF274B52}"/>
              </a:ext>
            </a:extLst>
          </p:cNvPr>
          <p:cNvSpPr txBox="1"/>
          <p:nvPr/>
        </p:nvSpPr>
        <p:spPr>
          <a:xfrm>
            <a:off x="1183215" y="1478993"/>
            <a:ext cx="10465990" cy="2695353"/>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AU" sz="2200" dirty="0">
                <a:latin typeface="Segoe UI" panose="020B0502040204020203" pitchFamily="34" charset="0"/>
                <a:cs typeface="Segoe UI" panose="020B0502040204020203" pitchFamily="34" charset="0"/>
              </a:rPr>
              <a:t>Confirm you are not their lawyer and cannot give them legal advice</a:t>
            </a:r>
          </a:p>
          <a:p>
            <a:pPr marL="285750" indent="-285750">
              <a:lnSpc>
                <a:spcPct val="200000"/>
              </a:lnSpc>
              <a:buFont typeface="Arial" panose="020B0604020202020204" pitchFamily="34" charset="0"/>
              <a:buChar char="•"/>
            </a:pPr>
            <a:r>
              <a:rPr lang="en-AU" sz="2200" dirty="0">
                <a:latin typeface="Segoe UI" panose="020B0502040204020203" pitchFamily="34" charset="0"/>
                <a:cs typeface="Segoe UI" panose="020B0502040204020203" pitchFamily="34" charset="0"/>
              </a:rPr>
              <a:t>Make it clear that you act for your client and will act in their best interests</a:t>
            </a:r>
          </a:p>
          <a:p>
            <a:pPr marL="285750" indent="-285750">
              <a:lnSpc>
                <a:spcPct val="200000"/>
              </a:lnSpc>
              <a:buFont typeface="Arial" panose="020B0604020202020204" pitchFamily="34" charset="0"/>
              <a:buChar char="•"/>
            </a:pPr>
            <a:r>
              <a:rPr lang="en-AU" sz="2200" dirty="0">
                <a:latin typeface="Segoe UI" panose="020B0502040204020203" pitchFamily="34" charset="0"/>
                <a:cs typeface="Segoe UI" panose="020B0502040204020203" pitchFamily="34" charset="0"/>
              </a:rPr>
              <a:t>Make it clear that any communication with you is not confidential</a:t>
            </a:r>
          </a:p>
          <a:p>
            <a:pPr marL="285750" indent="-285750">
              <a:lnSpc>
                <a:spcPct val="200000"/>
              </a:lnSpc>
              <a:buFont typeface="Arial" panose="020B0604020202020204" pitchFamily="34" charset="0"/>
              <a:buChar char="•"/>
            </a:pPr>
            <a:r>
              <a:rPr lang="en-AU" sz="2200" dirty="0">
                <a:latin typeface="Segoe UI" panose="020B0502040204020203" pitchFamily="34" charset="0"/>
                <a:cs typeface="Segoe UI" panose="020B0502040204020203" pitchFamily="34" charset="0"/>
              </a:rPr>
              <a:t>Suggest they seek independent legal advice</a:t>
            </a:r>
          </a:p>
        </p:txBody>
      </p:sp>
    </p:spTree>
    <p:extLst>
      <p:ext uri="{BB962C8B-B14F-4D97-AF65-F5344CB8AC3E}">
        <p14:creationId xmlns:p14="http://schemas.microsoft.com/office/powerpoint/2010/main" val="1081485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0461C-374D-5031-EBA9-8967E3FBAD4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841E687-38F5-921A-7F8F-1FBBE1F8E7D8}"/>
              </a:ext>
            </a:extLst>
          </p:cNvPr>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a:extLst>
              <a:ext uri="{FF2B5EF4-FFF2-40B4-BE49-F238E27FC236}">
                <a16:creationId xmlns:a16="http://schemas.microsoft.com/office/drawing/2014/main" id="{9C58F99F-CA4A-FD7E-3BAC-41299EB0CE71}"/>
              </a:ext>
            </a:extLst>
          </p:cNvPr>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1(d) – Model Litigant Guidelines</a:t>
            </a:r>
          </a:p>
        </p:txBody>
      </p:sp>
      <p:pic>
        <p:nvPicPr>
          <p:cNvPr id="6" name="Picture 5">
            <a:extLst>
              <a:ext uri="{FF2B5EF4-FFF2-40B4-BE49-F238E27FC236}">
                <a16:creationId xmlns:a16="http://schemas.microsoft.com/office/drawing/2014/main" id="{6EBD6277-8292-D1EC-5E2A-96373A5FE3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a:extLst>
              <a:ext uri="{FF2B5EF4-FFF2-40B4-BE49-F238E27FC236}">
                <a16:creationId xmlns:a16="http://schemas.microsoft.com/office/drawing/2014/main" id="{1EB48DDA-F49C-5D8D-C39D-9DC2A6CC2F41}"/>
              </a:ext>
            </a:extLst>
          </p:cNvPr>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694CCEA-1519-0F99-EFDC-FC19A253416E}"/>
              </a:ext>
            </a:extLst>
          </p:cNvPr>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C7B5DA7D-A914-1BCD-2761-83E97E75F0A3}"/>
              </a:ext>
            </a:extLst>
          </p:cNvPr>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6C231A99-9B49-F836-D14A-A16DBEF33594}"/>
              </a:ext>
            </a:extLst>
          </p:cNvPr>
          <p:cNvSpPr txBox="1">
            <a:spLocks/>
          </p:cNvSpPr>
          <p:nvPr/>
        </p:nvSpPr>
        <p:spPr>
          <a:xfrm>
            <a:off x="1183215" y="1637528"/>
            <a:ext cx="10018185" cy="50865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AU" sz="2400" b="1" dirty="0">
                <a:solidFill>
                  <a:schemeClr val="accent4"/>
                </a:solidFill>
                <a:latin typeface="Segoe UI" panose="020B0502040204020203" pitchFamily="34" charset="0"/>
                <a:cs typeface="Segoe UI" panose="020B0502040204020203" pitchFamily="34" charset="0"/>
                <a:sym typeface="Wingdings" panose="05000000000000000000" pitchFamily="2" charset="2"/>
              </a:rPr>
              <a:t>Key Points</a:t>
            </a:r>
          </a:p>
          <a:p>
            <a:pPr>
              <a:lnSpc>
                <a:spcPct val="100000"/>
              </a:lnSpc>
              <a:spcBef>
                <a:spcPts val="1200"/>
              </a:spcBef>
            </a:pPr>
            <a:r>
              <a:rPr lang="en-AU" sz="2200" b="1" dirty="0">
                <a:solidFill>
                  <a:schemeClr val="accent4"/>
                </a:solidFill>
                <a:latin typeface="Segoe UI" panose="020B0502040204020203" pitchFamily="34" charset="0"/>
                <a:cs typeface="Segoe UI" panose="020B0502040204020203" pitchFamily="34" charset="0"/>
                <a:sym typeface="Wingdings" panose="05000000000000000000" pitchFamily="2" charset="2"/>
              </a:rPr>
              <a:t>WHO?</a:t>
            </a:r>
            <a:r>
              <a:rPr lang="en-AU" sz="2200" b="1" dirty="0">
                <a:latin typeface="Segoe UI" panose="020B0502040204020203" pitchFamily="34" charset="0"/>
                <a:cs typeface="Segoe UI" panose="020B0502040204020203" pitchFamily="34" charset="0"/>
                <a:sym typeface="Wingdings" panose="05000000000000000000" pitchFamily="2" charset="2"/>
              </a:rPr>
              <a:t>    </a:t>
            </a:r>
            <a:r>
              <a:rPr lang="en-AU" sz="2200" dirty="0">
                <a:latin typeface="Segoe UI" panose="020B0502040204020203" pitchFamily="34" charset="0"/>
                <a:cs typeface="Segoe UI" panose="020B0502040204020203" pitchFamily="34" charset="0"/>
                <a:sym typeface="Wingdings" panose="05000000000000000000" pitchFamily="2" charset="2"/>
              </a:rPr>
              <a:t>Applies to the State, its departments and agencies</a:t>
            </a:r>
          </a:p>
          <a:p>
            <a:pPr>
              <a:lnSpc>
                <a:spcPct val="100000"/>
              </a:lnSpc>
              <a:spcBef>
                <a:spcPts val="1200"/>
              </a:spcBef>
            </a:pPr>
            <a:r>
              <a:rPr lang="en-AU" sz="2200" b="1" dirty="0">
                <a:solidFill>
                  <a:schemeClr val="accent4"/>
                </a:solidFill>
                <a:latin typeface="Segoe UI" panose="020B0502040204020203" pitchFamily="34" charset="0"/>
                <a:cs typeface="Segoe UI" panose="020B0502040204020203" pitchFamily="34" charset="0"/>
                <a:sym typeface="Wingdings" panose="05000000000000000000" pitchFamily="2" charset="2"/>
              </a:rPr>
              <a:t>WHEN?</a:t>
            </a:r>
            <a:r>
              <a:rPr lang="en-AU" sz="2200" b="1" dirty="0">
                <a:latin typeface="Segoe UI" panose="020B0502040204020203" pitchFamily="34" charset="0"/>
                <a:cs typeface="Segoe UI" panose="020B0502040204020203" pitchFamily="34" charset="0"/>
                <a:sym typeface="Wingdings" panose="05000000000000000000" pitchFamily="2" charset="2"/>
              </a:rPr>
              <a:t>  </a:t>
            </a:r>
            <a:r>
              <a:rPr lang="en-AU" sz="2200" dirty="0">
                <a:latin typeface="Segoe UI" panose="020B0502040204020203" pitchFamily="34" charset="0"/>
                <a:cs typeface="Segoe UI" panose="020B0502040204020203" pitchFamily="34" charset="0"/>
                <a:sym typeface="Wingdings" panose="05000000000000000000" pitchFamily="2" charset="2"/>
              </a:rPr>
              <a:t>Applies </a:t>
            </a:r>
            <a:r>
              <a:rPr lang="en-AU" sz="2200" b="1" dirty="0">
                <a:latin typeface="Segoe UI" panose="020B0502040204020203" pitchFamily="34" charset="0"/>
                <a:cs typeface="Segoe UI" panose="020B0502040204020203" pitchFamily="34" charset="0"/>
                <a:sym typeface="Wingdings" panose="05000000000000000000" pitchFamily="2" charset="2"/>
              </a:rPr>
              <a:t>before, during </a:t>
            </a:r>
            <a:r>
              <a:rPr lang="en-AU" sz="2200" dirty="0">
                <a:latin typeface="Segoe UI" panose="020B0502040204020203" pitchFamily="34" charset="0"/>
                <a:cs typeface="Segoe UI" panose="020B0502040204020203" pitchFamily="34" charset="0"/>
                <a:sym typeface="Wingdings" panose="05000000000000000000" pitchFamily="2" charset="2"/>
              </a:rPr>
              <a:t>and</a:t>
            </a:r>
            <a:r>
              <a:rPr lang="en-AU" sz="2200" b="1" dirty="0">
                <a:latin typeface="Segoe UI" panose="020B0502040204020203" pitchFamily="34" charset="0"/>
                <a:cs typeface="Segoe UI" panose="020B0502040204020203" pitchFamily="34" charset="0"/>
                <a:sym typeface="Wingdings" panose="05000000000000000000" pitchFamily="2" charset="2"/>
              </a:rPr>
              <a:t> after proceedings</a:t>
            </a:r>
          </a:p>
          <a:p>
            <a:pPr>
              <a:lnSpc>
                <a:spcPct val="100000"/>
              </a:lnSpc>
              <a:spcBef>
                <a:spcPts val="1200"/>
              </a:spcBef>
            </a:pPr>
            <a:r>
              <a:rPr lang="en-AU" sz="2200" b="1" dirty="0">
                <a:solidFill>
                  <a:schemeClr val="accent4"/>
                </a:solidFill>
                <a:latin typeface="Segoe UI" panose="020B0502040204020203" pitchFamily="34" charset="0"/>
                <a:cs typeface="Segoe UI" panose="020B0502040204020203" pitchFamily="34" charset="0"/>
                <a:sym typeface="Wingdings" panose="05000000000000000000" pitchFamily="2" charset="2"/>
              </a:rPr>
              <a:t>WHAT?   </a:t>
            </a:r>
            <a:r>
              <a:rPr lang="en-AU" sz="2200" b="1" dirty="0">
                <a:latin typeface="Segoe UI" panose="020B0502040204020203" pitchFamily="34" charset="0"/>
                <a:cs typeface="Segoe UI" panose="020B0502040204020203" pitchFamily="34" charset="0"/>
                <a:sym typeface="Wingdings" panose="05000000000000000000" pitchFamily="2" charset="2"/>
              </a:rPr>
              <a:t>Applies to all forms of legal proceedings </a:t>
            </a:r>
            <a:r>
              <a:rPr lang="en-AU" sz="2200" dirty="0">
                <a:latin typeface="Segoe UI" panose="020B0502040204020203" pitchFamily="34" charset="0"/>
                <a:cs typeface="Segoe UI" panose="020B0502040204020203" pitchFamily="34" charset="0"/>
                <a:sym typeface="Wingdings" panose="05000000000000000000" pitchFamily="2" charset="2"/>
              </a:rPr>
              <a:t>(including Royal Commissions, tribunals, inquiries and arbitrations), not just civil litigation</a:t>
            </a:r>
          </a:p>
          <a:p>
            <a:pPr marL="0" indent="0">
              <a:buNone/>
            </a:pPr>
            <a:endParaRPr lang="en-AU" sz="2200" b="1" dirty="0">
              <a:latin typeface="Segoe UI" panose="020B0502040204020203" pitchFamily="34" charset="0"/>
              <a:cs typeface="Segoe UI" panose="020B0502040204020203" pitchFamily="34" charset="0"/>
              <a:sym typeface="Wingdings" panose="05000000000000000000" pitchFamily="2" charset="2"/>
            </a:endParaRPr>
          </a:p>
        </p:txBody>
      </p:sp>
    </p:spTree>
    <p:extLst>
      <p:ext uri="{BB962C8B-B14F-4D97-AF65-F5344CB8AC3E}">
        <p14:creationId xmlns:p14="http://schemas.microsoft.com/office/powerpoint/2010/main" val="3986192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BFB02-71FC-C7D1-9434-8027517B0D9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60FAB088-889E-5FBB-2728-A4B4682282EC}"/>
              </a:ext>
            </a:extLst>
          </p:cNvPr>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a:extLst>
              <a:ext uri="{FF2B5EF4-FFF2-40B4-BE49-F238E27FC236}">
                <a16:creationId xmlns:a16="http://schemas.microsoft.com/office/drawing/2014/main" id="{67ED838B-6BBA-15D7-B5C3-F879FBB90318}"/>
              </a:ext>
            </a:extLst>
          </p:cNvPr>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1(d) – </a:t>
            </a:r>
            <a:r>
              <a:rPr lang="en-AU" sz="2400" b="1" i="1" dirty="0">
                <a:solidFill>
                  <a:schemeClr val="bg1"/>
                </a:solidFill>
                <a:latin typeface="Segoe UI" panose="020B0502040204020203" pitchFamily="34" charset="0"/>
                <a:cs typeface="Segoe UI" panose="020B0502040204020203" pitchFamily="34" charset="0"/>
              </a:rPr>
              <a:t>Civil Procedure Act 2010 (Vic) </a:t>
            </a:r>
          </a:p>
        </p:txBody>
      </p:sp>
      <p:pic>
        <p:nvPicPr>
          <p:cNvPr id="6" name="Picture 5">
            <a:extLst>
              <a:ext uri="{FF2B5EF4-FFF2-40B4-BE49-F238E27FC236}">
                <a16:creationId xmlns:a16="http://schemas.microsoft.com/office/drawing/2014/main" id="{167F173B-630E-EB83-1BC9-38F307A305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a:extLst>
              <a:ext uri="{FF2B5EF4-FFF2-40B4-BE49-F238E27FC236}">
                <a16:creationId xmlns:a16="http://schemas.microsoft.com/office/drawing/2014/main" id="{6A5C25C8-DDDD-C500-CA22-90B7DD39B7EF}"/>
              </a:ext>
            </a:extLst>
          </p:cNvPr>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EC5E989-3443-5636-941B-6B883D32029F}"/>
              </a:ext>
            </a:extLst>
          </p:cNvPr>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D76310F7-3D94-3192-A826-DCD83780C676}"/>
              </a:ext>
            </a:extLst>
          </p:cNvPr>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2" name="Content Placeholder 2">
            <a:extLst>
              <a:ext uri="{FF2B5EF4-FFF2-40B4-BE49-F238E27FC236}">
                <a16:creationId xmlns:a16="http://schemas.microsoft.com/office/drawing/2014/main" id="{06D52F08-7AB2-C19B-FBBF-555EBA69361F}"/>
              </a:ext>
            </a:extLst>
          </p:cNvPr>
          <p:cNvSpPr txBox="1">
            <a:spLocks/>
          </p:cNvSpPr>
          <p:nvPr/>
        </p:nvSpPr>
        <p:spPr>
          <a:xfrm>
            <a:off x="1183215" y="1698429"/>
            <a:ext cx="10132485" cy="4496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AU" sz="2200" dirty="0">
                <a:latin typeface="Segoe UI" panose="020B0502040204020203" pitchFamily="34" charset="0"/>
                <a:cs typeface="Segoe UI" panose="020B0502040204020203" pitchFamily="34" charset="0"/>
              </a:rPr>
              <a:t>Underpins the conduct of </a:t>
            </a:r>
            <a:r>
              <a:rPr lang="en-AU" sz="2200" u="sng" dirty="0">
                <a:latin typeface="Segoe UI" panose="020B0502040204020203" pitchFamily="34" charset="0"/>
                <a:cs typeface="Segoe UI" panose="020B0502040204020203" pitchFamily="34" charset="0"/>
              </a:rPr>
              <a:t>civil litigation</a:t>
            </a:r>
            <a:r>
              <a:rPr lang="en-AU" sz="2200" dirty="0">
                <a:latin typeface="Segoe UI" panose="020B0502040204020203" pitchFamily="34" charset="0"/>
                <a:cs typeface="Segoe UI" panose="020B0502040204020203" pitchFamily="34" charset="0"/>
              </a:rPr>
              <a:t> in Victoria</a:t>
            </a:r>
          </a:p>
          <a:p>
            <a:pPr>
              <a:lnSpc>
                <a:spcPct val="100000"/>
              </a:lnSpc>
              <a:spcBef>
                <a:spcPts val="600"/>
              </a:spcBef>
            </a:pPr>
            <a:r>
              <a:rPr lang="en-AU" sz="2200" b="1" dirty="0">
                <a:solidFill>
                  <a:schemeClr val="accent5"/>
                </a:solidFill>
                <a:latin typeface="Segoe UI" panose="020B0502040204020203" pitchFamily="34" charset="0"/>
                <a:cs typeface="Segoe UI" panose="020B0502040204020203" pitchFamily="34" charset="0"/>
              </a:rPr>
              <a:t>Overarching purpose </a:t>
            </a:r>
            <a:r>
              <a:rPr lang="en-AU" sz="2200" dirty="0">
                <a:latin typeface="Segoe UI" panose="020B0502040204020203" pitchFamily="34" charset="0"/>
                <a:cs typeface="Segoe UI" panose="020B0502040204020203" pitchFamily="34" charset="0"/>
              </a:rPr>
              <a:t>of the Act</a:t>
            </a:r>
          </a:p>
          <a:p>
            <a:pPr lvl="1">
              <a:lnSpc>
                <a:spcPct val="100000"/>
              </a:lnSpc>
              <a:spcBef>
                <a:spcPts val="600"/>
              </a:spcBef>
            </a:pPr>
            <a:r>
              <a:rPr lang="en-AU" sz="2200" dirty="0">
                <a:latin typeface="Segoe UI" panose="020B0502040204020203" pitchFamily="34" charset="0"/>
                <a:cs typeface="Segoe UI" panose="020B0502040204020203" pitchFamily="34" charset="0"/>
              </a:rPr>
              <a:t>To facilitate the just, efficient, timely and cost-effective resolution of real issues in dispute (</a:t>
            </a:r>
            <a:r>
              <a:rPr lang="en-AU" sz="2200" b="1" dirty="0">
                <a:latin typeface="Segoe UI" panose="020B0502040204020203" pitchFamily="34" charset="0"/>
                <a:cs typeface="Segoe UI" panose="020B0502040204020203" pitchFamily="34" charset="0"/>
              </a:rPr>
              <a:t>s 7</a:t>
            </a:r>
            <a:r>
              <a:rPr lang="en-AU" sz="2200" dirty="0">
                <a:latin typeface="Segoe UI" panose="020B0502040204020203" pitchFamily="34" charset="0"/>
                <a:cs typeface="Segoe UI" panose="020B0502040204020203" pitchFamily="34" charset="0"/>
              </a:rPr>
              <a:t>)</a:t>
            </a:r>
            <a:endParaRPr lang="en-AU" sz="2200" b="1" dirty="0">
              <a:latin typeface="Segoe UI" panose="020B0502040204020203" pitchFamily="34" charset="0"/>
              <a:cs typeface="Segoe UI" panose="020B0502040204020203" pitchFamily="34" charset="0"/>
            </a:endParaRPr>
          </a:p>
          <a:p>
            <a:pPr lvl="1">
              <a:lnSpc>
                <a:spcPct val="100000"/>
              </a:lnSpc>
              <a:spcBef>
                <a:spcPts val="600"/>
              </a:spcBef>
            </a:pPr>
            <a:r>
              <a:rPr lang="en-AU" sz="2200" dirty="0">
                <a:latin typeface="Segoe UI" panose="020B0502040204020203" pitchFamily="34" charset="0"/>
                <a:cs typeface="Segoe UI" panose="020B0502040204020203" pitchFamily="34" charset="0"/>
              </a:rPr>
              <a:t>A court must seek to give effect to the overarching purpose of the Act in the exercise of its powers (</a:t>
            </a:r>
            <a:r>
              <a:rPr lang="en-AU" sz="2200" b="1" dirty="0">
                <a:latin typeface="Segoe UI" panose="020B0502040204020203" pitchFamily="34" charset="0"/>
                <a:cs typeface="Segoe UI" panose="020B0502040204020203" pitchFamily="34" charset="0"/>
              </a:rPr>
              <a:t>s 8</a:t>
            </a:r>
            <a:r>
              <a:rPr lang="en-AU" sz="2200" dirty="0">
                <a:latin typeface="Segoe UI" panose="020B0502040204020203" pitchFamily="34" charset="0"/>
                <a:cs typeface="Segoe UI" panose="020B0502040204020203" pitchFamily="34" charset="0"/>
              </a:rPr>
              <a:t>)</a:t>
            </a:r>
            <a:r>
              <a:rPr lang="en-AU" sz="2200" b="1" dirty="0">
                <a:latin typeface="Segoe UI" panose="020B0502040204020203" pitchFamily="34" charset="0"/>
                <a:cs typeface="Segoe UI" panose="020B0502040204020203" pitchFamily="34" charset="0"/>
              </a:rPr>
              <a:t> </a:t>
            </a:r>
          </a:p>
          <a:p>
            <a:pPr>
              <a:lnSpc>
                <a:spcPct val="100000"/>
              </a:lnSpc>
              <a:spcBef>
                <a:spcPts val="600"/>
              </a:spcBef>
            </a:pPr>
            <a:r>
              <a:rPr lang="en-AU" sz="2200" b="1" dirty="0">
                <a:solidFill>
                  <a:schemeClr val="accent5"/>
                </a:solidFill>
                <a:latin typeface="Segoe UI" panose="020B0502040204020203" pitchFamily="34" charset="0"/>
                <a:cs typeface="Segoe UI" panose="020B0502040204020203" pitchFamily="34" charset="0"/>
              </a:rPr>
              <a:t>Paramount duty </a:t>
            </a:r>
            <a:r>
              <a:rPr lang="en-AU" sz="2200" b="1" dirty="0">
                <a:latin typeface="Segoe UI" panose="020B0502040204020203" pitchFamily="34" charset="0"/>
                <a:cs typeface="Segoe UI" panose="020B0502040204020203" pitchFamily="34" charset="0"/>
              </a:rPr>
              <a:t>to the court </a:t>
            </a:r>
            <a:r>
              <a:rPr lang="en-AU" sz="2200" dirty="0">
                <a:latin typeface="Segoe UI" panose="020B0502040204020203" pitchFamily="34" charset="0"/>
                <a:cs typeface="Segoe UI" panose="020B0502040204020203" pitchFamily="34" charset="0"/>
              </a:rPr>
              <a:t>to </a:t>
            </a:r>
            <a:r>
              <a:rPr lang="en-AU" sz="2200" b="1" dirty="0">
                <a:latin typeface="Segoe UI" panose="020B0502040204020203" pitchFamily="34" charset="0"/>
                <a:cs typeface="Segoe UI" panose="020B0502040204020203" pitchFamily="34" charset="0"/>
              </a:rPr>
              <a:t>further the administration of justice </a:t>
            </a:r>
            <a:r>
              <a:rPr lang="en-AU" sz="2200" dirty="0">
                <a:latin typeface="Segoe UI" panose="020B0502040204020203" pitchFamily="34" charset="0"/>
                <a:cs typeface="Segoe UI" panose="020B0502040204020203" pitchFamily="34" charset="0"/>
              </a:rPr>
              <a:t>(</a:t>
            </a:r>
            <a:r>
              <a:rPr lang="en-AU" sz="2200" b="1" dirty="0">
                <a:latin typeface="Segoe UI" panose="020B0502040204020203" pitchFamily="34" charset="0"/>
                <a:cs typeface="Segoe UI" panose="020B0502040204020203" pitchFamily="34" charset="0"/>
              </a:rPr>
              <a:t>s 16</a:t>
            </a:r>
            <a:r>
              <a:rPr lang="en-AU" sz="2200" dirty="0">
                <a:latin typeface="Segoe UI" panose="020B0502040204020203" pitchFamily="34" charset="0"/>
                <a:cs typeface="Segoe UI" panose="020B0502040204020203" pitchFamily="34" charset="0"/>
              </a:rPr>
              <a:t>)</a:t>
            </a:r>
            <a:endParaRPr lang="en-AU" sz="2200" b="1" dirty="0">
              <a:latin typeface="Segoe UI" panose="020B0502040204020203" pitchFamily="34" charset="0"/>
              <a:cs typeface="Segoe UI" panose="020B0502040204020203" pitchFamily="34" charset="0"/>
            </a:endParaRPr>
          </a:p>
          <a:p>
            <a:pPr>
              <a:lnSpc>
                <a:spcPct val="100000"/>
              </a:lnSpc>
              <a:spcBef>
                <a:spcPts val="600"/>
              </a:spcBef>
            </a:pPr>
            <a:r>
              <a:rPr lang="en-AU" sz="2200" b="1" dirty="0">
                <a:latin typeface="Segoe UI" panose="020B0502040204020203" pitchFamily="34" charset="0"/>
                <a:cs typeface="Segoe UI" panose="020B0502040204020203" pitchFamily="34" charset="0"/>
              </a:rPr>
              <a:t>Imposes behavioural requirements </a:t>
            </a:r>
            <a:r>
              <a:rPr lang="en-AU" sz="2200" dirty="0">
                <a:latin typeface="Segoe UI" panose="020B0502040204020203" pitchFamily="34" charset="0"/>
                <a:cs typeface="Segoe UI" panose="020B0502040204020203" pitchFamily="34" charset="0"/>
              </a:rPr>
              <a:t>(Overarching Obligations) (s 10 &amp; Part 2.3)</a:t>
            </a:r>
          </a:p>
        </p:txBody>
      </p:sp>
    </p:spTree>
    <p:extLst>
      <p:ext uri="{BB962C8B-B14F-4D97-AF65-F5344CB8AC3E}">
        <p14:creationId xmlns:p14="http://schemas.microsoft.com/office/powerpoint/2010/main" val="1625584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Civil Procedure Act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2" name="TextBox 1">
            <a:extLst>
              <a:ext uri="{FF2B5EF4-FFF2-40B4-BE49-F238E27FC236}">
                <a16:creationId xmlns:a16="http://schemas.microsoft.com/office/drawing/2014/main" id="{80D08100-217E-21A2-26E4-456EEF274B52}"/>
              </a:ext>
            </a:extLst>
          </p:cNvPr>
          <p:cNvSpPr txBox="1"/>
          <p:nvPr/>
        </p:nvSpPr>
        <p:spPr>
          <a:xfrm>
            <a:off x="1183215" y="1625207"/>
            <a:ext cx="10465990" cy="3062377"/>
          </a:xfrm>
          <a:prstGeom prst="rect">
            <a:avLst/>
          </a:prstGeom>
          <a:noFill/>
        </p:spPr>
        <p:txBody>
          <a:bodyPr wrap="square" rtlCol="0">
            <a:spAutoFit/>
          </a:bodyPr>
          <a:lstStyle/>
          <a:p>
            <a:r>
              <a:rPr lang="en-AU" sz="2000" b="1" i="1" dirty="0">
                <a:solidFill>
                  <a:schemeClr val="accent4"/>
                </a:solidFill>
                <a:latin typeface="Segoe UI" panose="020B0502040204020203" pitchFamily="34" charset="0"/>
                <a:cs typeface="Segoe UI" panose="020B0502040204020203" pitchFamily="34" charset="0"/>
              </a:rPr>
              <a:t>Paramount duty – s 16</a:t>
            </a:r>
          </a:p>
          <a:p>
            <a:endParaRPr lang="en-AU" b="1" i="1" dirty="0">
              <a:latin typeface="Segoe UI" panose="020B0502040204020203" pitchFamily="34" charset="0"/>
              <a:cs typeface="Segoe UI" panose="020B0502040204020203" pitchFamily="34" charset="0"/>
            </a:endParaRPr>
          </a:p>
          <a:p>
            <a:r>
              <a:rPr lang="en-AU" sz="2000" i="1" dirty="0">
                <a:latin typeface="Segoe UI" panose="020B0502040204020203" pitchFamily="34" charset="0"/>
                <a:cs typeface="Segoe UI" panose="020B0502040204020203" pitchFamily="34" charset="0"/>
              </a:rPr>
              <a:t>Each person to whom the overarching obligations apply has a paramount duty to the court to further the administration of justice in relation to any civil proceeding in which that person is involved, including, but not limited to – </a:t>
            </a:r>
          </a:p>
          <a:p>
            <a:endParaRPr lang="en-AU" sz="2000" i="1" dirty="0">
              <a:latin typeface="Segoe UI" panose="020B0502040204020203" pitchFamily="34" charset="0"/>
              <a:cs typeface="Segoe UI" panose="020B0502040204020203" pitchFamily="34" charset="0"/>
            </a:endParaRPr>
          </a:p>
          <a:p>
            <a:pPr marL="342900" indent="-342900">
              <a:spcBef>
                <a:spcPts val="600"/>
              </a:spcBef>
              <a:buAutoNum type="alphaLcParenBoth"/>
            </a:pPr>
            <a:r>
              <a:rPr lang="en-AU" sz="2000" i="1" dirty="0">
                <a:latin typeface="Segoe UI" panose="020B0502040204020203" pitchFamily="34" charset="0"/>
                <a:cs typeface="Segoe UI" panose="020B0502040204020203" pitchFamily="34" charset="0"/>
              </a:rPr>
              <a:t>any interlocutory application or interlocutory proceeding;</a:t>
            </a:r>
          </a:p>
          <a:p>
            <a:pPr marL="342900" indent="-342900">
              <a:spcBef>
                <a:spcPts val="600"/>
              </a:spcBef>
              <a:buAutoNum type="alphaLcParenBoth"/>
            </a:pPr>
            <a:r>
              <a:rPr lang="en-AU" sz="2000" i="1" dirty="0">
                <a:latin typeface="Segoe UI" panose="020B0502040204020203" pitchFamily="34" charset="0"/>
                <a:cs typeface="Segoe UI" panose="020B0502040204020203" pitchFamily="34" charset="0"/>
              </a:rPr>
              <a:t>any appeal from an order or a judgment in a civil proceeding;</a:t>
            </a:r>
          </a:p>
          <a:p>
            <a:pPr marL="342900" indent="-342900">
              <a:spcBef>
                <a:spcPts val="600"/>
              </a:spcBef>
              <a:buAutoNum type="alphaLcParenBoth"/>
            </a:pPr>
            <a:r>
              <a:rPr lang="en-AU" sz="2000" i="1" dirty="0">
                <a:latin typeface="Segoe UI" panose="020B0502040204020203" pitchFamily="34" charset="0"/>
                <a:cs typeface="Segoe UI" panose="020B0502040204020203" pitchFamily="34" charset="0"/>
              </a:rPr>
              <a:t>any appropriate dispute resolution undertaken in relation to a civil proceeding. </a:t>
            </a:r>
          </a:p>
        </p:txBody>
      </p:sp>
    </p:spTree>
    <p:extLst>
      <p:ext uri="{BB962C8B-B14F-4D97-AF65-F5344CB8AC3E}">
        <p14:creationId xmlns:p14="http://schemas.microsoft.com/office/powerpoint/2010/main" val="43958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Civil Procedure Act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2" name="TextBox 1">
            <a:extLst>
              <a:ext uri="{FF2B5EF4-FFF2-40B4-BE49-F238E27FC236}">
                <a16:creationId xmlns:a16="http://schemas.microsoft.com/office/drawing/2014/main" id="{80D08100-217E-21A2-26E4-456EEF274B52}"/>
              </a:ext>
            </a:extLst>
          </p:cNvPr>
          <p:cNvSpPr txBox="1"/>
          <p:nvPr/>
        </p:nvSpPr>
        <p:spPr>
          <a:xfrm>
            <a:off x="797313" y="2359679"/>
            <a:ext cx="5586957" cy="3330079"/>
          </a:xfrm>
          <a:prstGeom prst="rect">
            <a:avLst/>
          </a:prstGeom>
          <a:noFill/>
        </p:spPr>
        <p:txBody>
          <a:bodyPr wrap="square" numCol="1" rtlCol="0">
            <a:spAutoFit/>
          </a:bodyPr>
          <a:lstStyle/>
          <a:p>
            <a:pPr>
              <a:lnSpc>
                <a:spcPct val="200000"/>
              </a:lnSpc>
            </a:pPr>
            <a:r>
              <a:rPr lang="en-AU" i="1" dirty="0">
                <a:latin typeface="Segoe UI" panose="020B0502040204020203" pitchFamily="34" charset="0"/>
                <a:cs typeface="Segoe UI" panose="020B0502040204020203" pitchFamily="34" charset="0"/>
              </a:rPr>
              <a:t>Act honestly at all times (s 17)</a:t>
            </a:r>
          </a:p>
          <a:p>
            <a:pPr>
              <a:lnSpc>
                <a:spcPct val="200000"/>
              </a:lnSpc>
            </a:pPr>
            <a:r>
              <a:rPr lang="en-AU" i="1" dirty="0">
                <a:latin typeface="Segoe UI" panose="020B0502040204020203" pitchFamily="34" charset="0"/>
                <a:cs typeface="Segoe UI" panose="020B0502040204020203" pitchFamily="34" charset="0"/>
              </a:rPr>
              <a:t>Requirement of proper basis (s 18)</a:t>
            </a:r>
          </a:p>
          <a:p>
            <a:pPr>
              <a:lnSpc>
                <a:spcPct val="200000"/>
              </a:lnSpc>
            </a:pPr>
            <a:r>
              <a:rPr lang="en-AU" i="1" dirty="0">
                <a:latin typeface="Segoe UI" panose="020B0502040204020203" pitchFamily="34" charset="0"/>
                <a:cs typeface="Segoe UI" panose="020B0502040204020203" pitchFamily="34" charset="0"/>
              </a:rPr>
              <a:t>Only take steps to resolve or determine dispute (s 19)</a:t>
            </a:r>
          </a:p>
          <a:p>
            <a:pPr>
              <a:lnSpc>
                <a:spcPct val="200000"/>
              </a:lnSpc>
            </a:pPr>
            <a:r>
              <a:rPr lang="en-AU" i="1" dirty="0">
                <a:latin typeface="Segoe UI" panose="020B0502040204020203" pitchFamily="34" charset="0"/>
                <a:cs typeface="Segoe UI" panose="020B0502040204020203" pitchFamily="34" charset="0"/>
              </a:rPr>
              <a:t>Cooperate in conduct of civil proceeding (s 20)</a:t>
            </a:r>
          </a:p>
          <a:p>
            <a:pPr>
              <a:lnSpc>
                <a:spcPct val="200000"/>
              </a:lnSpc>
            </a:pPr>
            <a:r>
              <a:rPr lang="en-AU" i="1" dirty="0">
                <a:latin typeface="Segoe UI" panose="020B0502040204020203" pitchFamily="34" charset="0"/>
                <a:cs typeface="Segoe UI" panose="020B0502040204020203" pitchFamily="34" charset="0"/>
              </a:rPr>
              <a:t>Don’t mislead or deceive (s 21)</a:t>
            </a:r>
            <a:br>
              <a:rPr lang="en-AU" b="1" i="1" dirty="0">
                <a:latin typeface="Segoe UI" panose="020B0502040204020203" pitchFamily="34" charset="0"/>
                <a:cs typeface="Segoe UI" panose="020B0502040204020203" pitchFamily="34" charset="0"/>
              </a:rPr>
            </a:br>
            <a:endParaRPr lang="en-AU" b="1" i="1" dirty="0">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A9BEEFEC-D0D1-718C-9470-F344135DB137}"/>
              </a:ext>
            </a:extLst>
          </p:cNvPr>
          <p:cNvSpPr txBox="1"/>
          <p:nvPr/>
        </p:nvSpPr>
        <p:spPr>
          <a:xfrm>
            <a:off x="6494655" y="2359679"/>
            <a:ext cx="5586957" cy="3330079"/>
          </a:xfrm>
          <a:prstGeom prst="rect">
            <a:avLst/>
          </a:prstGeom>
          <a:noFill/>
        </p:spPr>
        <p:txBody>
          <a:bodyPr wrap="square" numCol="1" rtlCol="0">
            <a:spAutoFit/>
          </a:bodyPr>
          <a:lstStyle/>
          <a:p>
            <a:pPr>
              <a:lnSpc>
                <a:spcPct val="200000"/>
              </a:lnSpc>
            </a:pPr>
            <a:r>
              <a:rPr lang="en-AU" i="1" dirty="0">
                <a:latin typeface="Segoe UI" panose="020B0502040204020203" pitchFamily="34" charset="0"/>
                <a:cs typeface="Segoe UI" panose="020B0502040204020203" pitchFamily="34" charset="0"/>
              </a:rPr>
              <a:t>Use reasonable endeavours to resolve dispute (s 22)</a:t>
            </a:r>
          </a:p>
          <a:p>
            <a:pPr>
              <a:lnSpc>
                <a:spcPct val="200000"/>
              </a:lnSpc>
            </a:pPr>
            <a:r>
              <a:rPr lang="en-AU" i="1" dirty="0">
                <a:latin typeface="Segoe UI" panose="020B0502040204020203" pitchFamily="34" charset="0"/>
                <a:cs typeface="Segoe UI" panose="020B0502040204020203" pitchFamily="34" charset="0"/>
              </a:rPr>
              <a:t>Narrow issues in dispute (s 23)</a:t>
            </a:r>
          </a:p>
          <a:p>
            <a:pPr>
              <a:lnSpc>
                <a:spcPct val="200000"/>
              </a:lnSpc>
            </a:pPr>
            <a:r>
              <a:rPr lang="en-AU" i="1" dirty="0">
                <a:latin typeface="Segoe UI" panose="020B0502040204020203" pitchFamily="34" charset="0"/>
                <a:cs typeface="Segoe UI" panose="020B0502040204020203" pitchFamily="34" charset="0"/>
              </a:rPr>
              <a:t>Ensure costs are reasonable and proportionate (s 24)</a:t>
            </a:r>
          </a:p>
          <a:p>
            <a:pPr>
              <a:lnSpc>
                <a:spcPct val="200000"/>
              </a:lnSpc>
            </a:pPr>
            <a:r>
              <a:rPr lang="en-AU" i="1" dirty="0">
                <a:latin typeface="Segoe UI" panose="020B0502040204020203" pitchFamily="34" charset="0"/>
                <a:cs typeface="Segoe UI" panose="020B0502040204020203" pitchFamily="34" charset="0"/>
              </a:rPr>
              <a:t>Minimise delay (s 25)</a:t>
            </a:r>
          </a:p>
          <a:p>
            <a:pPr>
              <a:lnSpc>
                <a:spcPct val="200000"/>
              </a:lnSpc>
            </a:pPr>
            <a:r>
              <a:rPr lang="en-AU" i="1" dirty="0">
                <a:latin typeface="Segoe UI" panose="020B0502040204020203" pitchFamily="34" charset="0"/>
                <a:cs typeface="Segoe UI" panose="020B0502040204020203" pitchFamily="34" charset="0"/>
              </a:rPr>
              <a:t>Disclose existence of documents (s 26)</a:t>
            </a:r>
            <a:br>
              <a:rPr lang="en-AU" b="1" i="1" dirty="0">
                <a:latin typeface="Segoe UI" panose="020B0502040204020203" pitchFamily="34" charset="0"/>
                <a:cs typeface="Segoe UI" panose="020B0502040204020203" pitchFamily="34" charset="0"/>
              </a:rPr>
            </a:br>
            <a:endParaRPr lang="en-AU" b="1" i="1" dirty="0">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488C5130-8462-70F2-E3A8-866F32B0F402}"/>
              </a:ext>
            </a:extLst>
          </p:cNvPr>
          <p:cNvSpPr txBox="1"/>
          <p:nvPr/>
        </p:nvSpPr>
        <p:spPr>
          <a:xfrm>
            <a:off x="3634635" y="1717180"/>
            <a:ext cx="4922729" cy="461665"/>
          </a:xfrm>
          <a:prstGeom prst="rect">
            <a:avLst/>
          </a:prstGeom>
          <a:noFill/>
        </p:spPr>
        <p:txBody>
          <a:bodyPr wrap="square" rtlCol="0">
            <a:spAutoFit/>
          </a:bodyPr>
          <a:lstStyle/>
          <a:p>
            <a:pPr algn="ctr"/>
            <a:r>
              <a:rPr lang="en-AU" sz="2400" b="1" dirty="0">
                <a:solidFill>
                  <a:schemeClr val="accent5"/>
                </a:solidFill>
                <a:latin typeface="Segoe UI" panose="020B0502040204020203" pitchFamily="34" charset="0"/>
                <a:cs typeface="Segoe UI" panose="020B0502040204020203" pitchFamily="34" charset="0"/>
              </a:rPr>
              <a:t>Overarching Obligations</a:t>
            </a:r>
          </a:p>
        </p:txBody>
      </p:sp>
    </p:spTree>
    <p:extLst>
      <p:ext uri="{BB962C8B-B14F-4D97-AF65-F5344CB8AC3E}">
        <p14:creationId xmlns:p14="http://schemas.microsoft.com/office/powerpoint/2010/main" val="498158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6" name="Rectangle 5"/>
          <p:cNvSpPr/>
          <p:nvPr/>
        </p:nvSpPr>
        <p:spPr>
          <a:xfrm>
            <a:off x="1612845" y="2260889"/>
            <a:ext cx="8756093" cy="255454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300"/>
              </a:spcAft>
              <a:buClrTx/>
              <a:buSzTx/>
              <a:buFontTx/>
              <a:buNone/>
              <a:tabLst/>
              <a:defRPr/>
            </a:pPr>
            <a:r>
              <a:rPr kumimoji="0" lang="en-AU" sz="32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We would like to acknowledge the Traditional Custodians of country and their connections to land, sea and community. We pay our respects to their elders past and present.</a:t>
            </a:r>
          </a:p>
        </p:txBody>
      </p:sp>
    </p:spTree>
    <p:extLst>
      <p:ext uri="{BB962C8B-B14F-4D97-AF65-F5344CB8AC3E}">
        <p14:creationId xmlns:p14="http://schemas.microsoft.com/office/powerpoint/2010/main" val="1150697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C5ADF-463D-388D-FDFD-A837277B6CC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CF274CF-50DA-7241-48F7-947503F637B9}"/>
              </a:ext>
            </a:extLst>
          </p:cNvPr>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a:extLst>
              <a:ext uri="{FF2B5EF4-FFF2-40B4-BE49-F238E27FC236}">
                <a16:creationId xmlns:a16="http://schemas.microsoft.com/office/drawing/2014/main" id="{615223B2-C145-5DCE-06A3-B717B98EC746}"/>
              </a:ext>
            </a:extLst>
          </p:cNvPr>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1(d) – Civil Procedure Act 2010 (Vic): Overarching Obligations </a:t>
            </a:r>
          </a:p>
        </p:txBody>
      </p:sp>
      <p:pic>
        <p:nvPicPr>
          <p:cNvPr id="6" name="Picture 5">
            <a:extLst>
              <a:ext uri="{FF2B5EF4-FFF2-40B4-BE49-F238E27FC236}">
                <a16:creationId xmlns:a16="http://schemas.microsoft.com/office/drawing/2014/main" id="{DE0315BB-0D39-F0CE-4020-1FABCCDCB5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a:extLst>
              <a:ext uri="{FF2B5EF4-FFF2-40B4-BE49-F238E27FC236}">
                <a16:creationId xmlns:a16="http://schemas.microsoft.com/office/drawing/2014/main" id="{6A011C16-E26D-3DEC-B9A5-D8BE5FA63862}"/>
              </a:ext>
            </a:extLst>
          </p:cNvPr>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384F6B3-771A-06B2-AD1F-5119022FE3B5}"/>
              </a:ext>
            </a:extLst>
          </p:cNvPr>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2CAB5EB4-7878-CF26-3381-F4D17826E1B5}"/>
              </a:ext>
            </a:extLst>
          </p:cNvPr>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graphicFrame>
        <p:nvGraphicFramePr>
          <p:cNvPr id="4" name="Table 3">
            <a:extLst>
              <a:ext uri="{FF2B5EF4-FFF2-40B4-BE49-F238E27FC236}">
                <a16:creationId xmlns:a16="http://schemas.microsoft.com/office/drawing/2014/main" id="{0B236E04-0D17-6AE8-2F3E-5C9D93D0F137}"/>
              </a:ext>
            </a:extLst>
          </p:cNvPr>
          <p:cNvGraphicFramePr>
            <a:graphicFrameLocks noGrp="1"/>
          </p:cNvGraphicFramePr>
          <p:nvPr>
            <p:extLst>
              <p:ext uri="{D42A27DB-BD31-4B8C-83A1-F6EECF244321}">
                <p14:modId xmlns:p14="http://schemas.microsoft.com/office/powerpoint/2010/main" val="3168983304"/>
              </p:ext>
            </p:extLst>
          </p:nvPr>
        </p:nvGraphicFramePr>
        <p:xfrm>
          <a:off x="1183215" y="1769304"/>
          <a:ext cx="10474298" cy="4468734"/>
        </p:xfrm>
        <a:graphic>
          <a:graphicData uri="http://schemas.openxmlformats.org/drawingml/2006/table">
            <a:tbl>
              <a:tblPr firstRow="1" bandRow="1">
                <a:tableStyleId>{5C22544A-7EE6-4342-B048-85BDC9FD1C3A}</a:tableStyleId>
              </a:tblPr>
              <a:tblGrid>
                <a:gridCol w="5237149">
                  <a:extLst>
                    <a:ext uri="{9D8B030D-6E8A-4147-A177-3AD203B41FA5}">
                      <a16:colId xmlns:a16="http://schemas.microsoft.com/office/drawing/2014/main" val="1403857100"/>
                    </a:ext>
                  </a:extLst>
                </a:gridCol>
                <a:gridCol w="5237149">
                  <a:extLst>
                    <a:ext uri="{9D8B030D-6E8A-4147-A177-3AD203B41FA5}">
                      <a16:colId xmlns:a16="http://schemas.microsoft.com/office/drawing/2014/main" val="1743911704"/>
                    </a:ext>
                  </a:extLst>
                </a:gridCol>
              </a:tblGrid>
              <a:tr h="599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Segoe UI" panose="020B0502040204020203" pitchFamily="34" charset="0"/>
                          <a:cs typeface="Segoe UI" panose="020B0502040204020203" pitchFamily="34" charset="0"/>
                        </a:rPr>
                        <a:t>Who must comply?</a:t>
                      </a:r>
                    </a:p>
                  </a:txBody>
                  <a:tcPr marL="144000" marR="144000" marT="72000" marB="72000" anchor="ctr"/>
                </a:tc>
                <a:tc>
                  <a:txBody>
                    <a:bodyPr/>
                    <a:lstStyle/>
                    <a:p>
                      <a:r>
                        <a:rPr lang="en-AU" dirty="0">
                          <a:latin typeface="Segoe UI" panose="020B0502040204020203" pitchFamily="34" charset="0"/>
                          <a:cs typeface="Segoe UI" panose="020B0502040204020203" pitchFamily="34" charset="0"/>
                        </a:rPr>
                        <a:t>When do the obligations apply?</a:t>
                      </a:r>
                    </a:p>
                  </a:txBody>
                  <a:tcPr marL="144000" marR="144000" marT="72000" marB="72000" anchor="ctr"/>
                </a:tc>
                <a:extLst>
                  <a:ext uri="{0D108BD9-81ED-4DB2-BD59-A6C34878D82A}">
                    <a16:rowId xmlns:a16="http://schemas.microsoft.com/office/drawing/2014/main" val="4291178561"/>
                  </a:ext>
                </a:extLst>
              </a:tr>
              <a:tr h="599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Segoe UI" panose="020B0502040204020203" pitchFamily="34" charset="0"/>
                          <a:cs typeface="Segoe UI" panose="020B0502040204020203" pitchFamily="34" charset="0"/>
                        </a:rPr>
                        <a:t>All parties to proceedings</a:t>
                      </a:r>
                    </a:p>
                  </a:txBody>
                  <a:tcPr marL="144000" marR="144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Segoe UI" panose="020B0502040204020203" pitchFamily="34" charset="0"/>
                          <a:cs typeface="Segoe UI" panose="020B0502040204020203" pitchFamily="34" charset="0"/>
                        </a:rPr>
                        <a:t>Any aspect of a civil proceeding</a:t>
                      </a:r>
                    </a:p>
                  </a:txBody>
                  <a:tcPr marL="144000" marR="144000" marT="72000" marB="72000" anchor="ctr"/>
                </a:tc>
                <a:extLst>
                  <a:ext uri="{0D108BD9-81ED-4DB2-BD59-A6C34878D82A}">
                    <a16:rowId xmlns:a16="http://schemas.microsoft.com/office/drawing/2014/main" val="2333257044"/>
                  </a:ext>
                </a:extLst>
              </a:tr>
              <a:tr h="599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Segoe UI" panose="020B0502040204020203" pitchFamily="34" charset="0"/>
                          <a:cs typeface="Segoe UI" panose="020B0502040204020203" pitchFamily="34" charset="0"/>
                        </a:rPr>
                        <a:t>Legal practitioners</a:t>
                      </a:r>
                    </a:p>
                  </a:txBody>
                  <a:tcPr marL="144000" marR="144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Segoe UI" panose="020B0502040204020203" pitchFamily="34" charset="0"/>
                          <a:cs typeface="Segoe UI" panose="020B0502040204020203" pitchFamily="34" charset="0"/>
                        </a:rPr>
                        <a:t>Interlocutory application</a:t>
                      </a:r>
                    </a:p>
                  </a:txBody>
                  <a:tcPr marL="144000" marR="144000" marT="72000" marB="72000" anchor="ctr"/>
                </a:tc>
                <a:extLst>
                  <a:ext uri="{0D108BD9-81ED-4DB2-BD59-A6C34878D82A}">
                    <a16:rowId xmlns:a16="http://schemas.microsoft.com/office/drawing/2014/main" val="2298634197"/>
                  </a:ext>
                </a:extLst>
              </a:tr>
              <a:tr h="599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Segoe UI" panose="020B0502040204020203" pitchFamily="34" charset="0"/>
                          <a:cs typeface="Segoe UI" panose="020B0502040204020203" pitchFamily="34" charset="0"/>
                        </a:rPr>
                        <a:t>Insurers and litigation funders</a:t>
                      </a:r>
                    </a:p>
                  </a:txBody>
                  <a:tcPr marL="144000" marR="144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Segoe UI" panose="020B0502040204020203" pitchFamily="34" charset="0"/>
                          <a:cs typeface="Segoe UI" panose="020B0502040204020203" pitchFamily="34" charset="0"/>
                        </a:rPr>
                        <a:t>An appeal in a civil proceeding </a:t>
                      </a:r>
                    </a:p>
                  </a:txBody>
                  <a:tcPr marL="144000" marR="144000" marT="72000" marB="72000" anchor="ctr"/>
                </a:tc>
                <a:extLst>
                  <a:ext uri="{0D108BD9-81ED-4DB2-BD59-A6C34878D82A}">
                    <a16:rowId xmlns:a16="http://schemas.microsoft.com/office/drawing/2014/main" val="2994311062"/>
                  </a:ext>
                </a:extLst>
              </a:tr>
              <a:tr h="1035037">
                <a:tc>
                  <a:txBody>
                    <a:bodyPr/>
                    <a:lstStyle/>
                    <a:p>
                      <a:r>
                        <a:rPr lang="en-US" sz="1800" dirty="0">
                          <a:latin typeface="Segoe UI" panose="020B0502040204020203" pitchFamily="34" charset="0"/>
                          <a:cs typeface="Segoe UI" panose="020B0502040204020203" pitchFamily="34" charset="0"/>
                        </a:rPr>
                        <a:t>Expert witnesses (</a:t>
                      </a:r>
                      <a:r>
                        <a:rPr lang="en-US" sz="1800" i="1" dirty="0">
                          <a:latin typeface="Segoe UI" panose="020B0502040204020203" pitchFamily="34" charset="0"/>
                          <a:cs typeface="Segoe UI" panose="020B0502040204020203" pitchFamily="34" charset="0"/>
                        </a:rPr>
                        <a:t>most but not all of the requirements</a:t>
                      </a:r>
                      <a:r>
                        <a:rPr lang="en-US" sz="1800" dirty="0">
                          <a:latin typeface="Segoe UI" panose="020B0502040204020203" pitchFamily="34" charset="0"/>
                          <a:cs typeface="Segoe UI" panose="020B0502040204020203" pitchFamily="34" charset="0"/>
                        </a:rPr>
                        <a:t>)</a:t>
                      </a:r>
                      <a:endParaRPr lang="en-AU" dirty="0">
                        <a:latin typeface="Segoe UI" panose="020B0502040204020203" pitchFamily="34" charset="0"/>
                        <a:cs typeface="Segoe UI" panose="020B0502040204020203" pitchFamily="34" charset="0"/>
                      </a:endParaRPr>
                    </a:p>
                  </a:txBody>
                  <a:tcPr marL="144000" marR="14400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Segoe UI" panose="020B0502040204020203" pitchFamily="34" charset="0"/>
                          <a:cs typeface="Segoe UI" panose="020B0502040204020203" pitchFamily="34" charset="0"/>
                        </a:rPr>
                        <a:t>Appropriate dispute resolution undertaken in relation to a civil proceeding</a:t>
                      </a:r>
                      <a:endParaRPr lang="en-AU" sz="1800" dirty="0">
                        <a:latin typeface="Segoe UI" panose="020B0502040204020203" pitchFamily="34" charset="0"/>
                        <a:cs typeface="Segoe UI" panose="020B0502040204020203" pitchFamily="34" charset="0"/>
                      </a:endParaRPr>
                    </a:p>
                  </a:txBody>
                  <a:tcPr marL="144000" marR="144000" marT="72000" marB="72000" anchor="ctr"/>
                </a:tc>
                <a:extLst>
                  <a:ext uri="{0D108BD9-81ED-4DB2-BD59-A6C34878D82A}">
                    <a16:rowId xmlns:a16="http://schemas.microsoft.com/office/drawing/2014/main" val="317077945"/>
                  </a:ext>
                </a:extLst>
              </a:tr>
              <a:tr h="10350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Segoe UI" panose="020B0502040204020203" pitchFamily="34" charset="0"/>
                          <a:cs typeface="Segoe UI" panose="020B0502040204020203" pitchFamily="34" charset="0"/>
                        </a:rPr>
                        <a:t>Note:</a:t>
                      </a:r>
                      <a:r>
                        <a:rPr lang="en-US" sz="1800" dirty="0">
                          <a:latin typeface="Segoe UI" panose="020B0502040204020203" pitchFamily="34" charset="0"/>
                          <a:cs typeface="Segoe UI" panose="020B0502040204020203" pitchFamily="34" charset="0"/>
                        </a:rPr>
                        <a:t> the requirements do </a:t>
                      </a:r>
                      <a:r>
                        <a:rPr lang="en-US" sz="1800" u="sng" dirty="0">
                          <a:latin typeface="Segoe UI" panose="020B0502040204020203" pitchFamily="34" charset="0"/>
                          <a:cs typeface="Segoe UI" panose="020B0502040204020203" pitchFamily="34" charset="0"/>
                        </a:rPr>
                        <a:t>not</a:t>
                      </a:r>
                      <a:r>
                        <a:rPr lang="en-US" sz="1800" dirty="0">
                          <a:latin typeface="Segoe UI" panose="020B0502040204020203" pitchFamily="34" charset="0"/>
                          <a:cs typeface="Segoe UI" panose="020B0502040204020203" pitchFamily="34" charset="0"/>
                        </a:rPr>
                        <a:t> apply to other witnesses</a:t>
                      </a:r>
                    </a:p>
                  </a:txBody>
                  <a:tcPr marL="144000" marR="144000" marT="72000" marB="72000" anchor="ctr"/>
                </a:tc>
                <a:tc>
                  <a:txBody>
                    <a:bodyPr/>
                    <a:lstStyle/>
                    <a:p>
                      <a:endParaRPr lang="en-AU" dirty="0">
                        <a:latin typeface="Segoe UI" panose="020B0502040204020203" pitchFamily="34" charset="0"/>
                        <a:cs typeface="Segoe UI" panose="020B0502040204020203" pitchFamily="34" charset="0"/>
                      </a:endParaRPr>
                    </a:p>
                  </a:txBody>
                  <a:tcPr marL="144000" marR="144000" marT="72000" marB="72000" anchor="ctr"/>
                </a:tc>
                <a:extLst>
                  <a:ext uri="{0D108BD9-81ED-4DB2-BD59-A6C34878D82A}">
                    <a16:rowId xmlns:a16="http://schemas.microsoft.com/office/drawing/2014/main" val="3796154877"/>
                  </a:ext>
                </a:extLst>
              </a:tr>
            </a:tbl>
          </a:graphicData>
        </a:graphic>
      </p:graphicFrame>
    </p:spTree>
    <p:extLst>
      <p:ext uri="{BB962C8B-B14F-4D97-AF65-F5344CB8AC3E}">
        <p14:creationId xmlns:p14="http://schemas.microsoft.com/office/powerpoint/2010/main" val="3759927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Consequences of non-compliance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2" name="TextBox 1">
            <a:extLst>
              <a:ext uri="{FF2B5EF4-FFF2-40B4-BE49-F238E27FC236}">
                <a16:creationId xmlns:a16="http://schemas.microsoft.com/office/drawing/2014/main" id="{80D08100-217E-21A2-26E4-456EEF274B52}"/>
              </a:ext>
            </a:extLst>
          </p:cNvPr>
          <p:cNvSpPr txBox="1"/>
          <p:nvPr/>
        </p:nvSpPr>
        <p:spPr>
          <a:xfrm>
            <a:off x="1183215" y="1355883"/>
            <a:ext cx="2840145" cy="2204899"/>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AU" sz="2400" b="1" dirty="0"/>
              <a:t>JUDICIAL </a:t>
            </a:r>
          </a:p>
          <a:p>
            <a:pPr marL="285750" indent="-285750">
              <a:lnSpc>
                <a:spcPct val="200000"/>
              </a:lnSpc>
              <a:buFont typeface="Arial" panose="020B0604020202020204" pitchFamily="34" charset="0"/>
              <a:buChar char="•"/>
            </a:pPr>
            <a:r>
              <a:rPr lang="en-AU" sz="2400" b="1" dirty="0"/>
              <a:t>REPUTATIONAL </a:t>
            </a:r>
          </a:p>
          <a:p>
            <a:pPr marL="285750" indent="-285750">
              <a:lnSpc>
                <a:spcPct val="200000"/>
              </a:lnSpc>
              <a:buFont typeface="Arial" panose="020B0604020202020204" pitchFamily="34" charset="0"/>
              <a:buChar char="•"/>
            </a:pPr>
            <a:r>
              <a:rPr lang="en-AU" sz="2400" b="1" dirty="0"/>
              <a:t>PERSONAL</a:t>
            </a:r>
          </a:p>
        </p:txBody>
      </p:sp>
      <p:pic>
        <p:nvPicPr>
          <p:cNvPr id="1026" name="Picture 2" descr="Legal office of lawyers, justice and law concept : Judge gavel or a hammer and a base used by a judge person on a desk in a courtroom with blurred weight scale of justice, bookshelf background behind. Legal office of lawyers, justice and law concept : Judge gavel or a hammer and a base used by a judge person on a desk in a courtroom with blurred weight scale of justice, bookshelf background behind. judiciary stock pictures, royalty-free photos &amp; images">
            <a:extLst>
              <a:ext uri="{FF2B5EF4-FFF2-40B4-BE49-F238E27FC236}">
                <a16:creationId xmlns:a16="http://schemas.microsoft.com/office/drawing/2014/main" id="{11981948-98E0-D112-2427-80A8E15099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215" y="3891692"/>
            <a:ext cx="3759583" cy="250638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F8ECCE3-27AF-0DF5-2AC0-878C123EB897}"/>
              </a:ext>
            </a:extLst>
          </p:cNvPr>
          <p:cNvSpPr txBox="1">
            <a:spLocks/>
          </p:cNvSpPr>
          <p:nvPr/>
        </p:nvSpPr>
        <p:spPr>
          <a:xfrm>
            <a:off x="5146766" y="1460107"/>
            <a:ext cx="6965226" cy="48073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900" dirty="0">
                <a:latin typeface="Segoe UI" panose="020B0502040204020203" pitchFamily="34" charset="0"/>
                <a:cs typeface="Segoe UI" panose="020B0502040204020203" pitchFamily="34" charset="0"/>
              </a:rPr>
              <a:t>A breach may be taken into account in exercising any power in a civil proceeding - s 28(1)</a:t>
            </a:r>
          </a:p>
          <a:p>
            <a:pPr marL="0" indent="0">
              <a:lnSpc>
                <a:spcPct val="100000"/>
              </a:lnSpc>
              <a:spcBef>
                <a:spcPts val="0"/>
              </a:spcBef>
              <a:buNone/>
            </a:pPr>
            <a:endParaRPr lang="en-US" sz="1900" dirty="0">
              <a:latin typeface="Segoe UI" panose="020B0502040204020203" pitchFamily="34" charset="0"/>
              <a:cs typeface="Segoe UI" panose="020B0502040204020203" pitchFamily="34" charset="0"/>
            </a:endParaRPr>
          </a:p>
          <a:p>
            <a:pPr marL="0" indent="0">
              <a:lnSpc>
                <a:spcPct val="100000"/>
              </a:lnSpc>
              <a:spcBef>
                <a:spcPts val="0"/>
              </a:spcBef>
              <a:buNone/>
            </a:pPr>
            <a:r>
              <a:rPr lang="en-US" sz="1900" dirty="0">
                <a:latin typeface="Segoe UI" panose="020B0502040204020203" pitchFamily="34" charset="0"/>
                <a:cs typeface="Segoe UI" panose="020B0502040204020203" pitchFamily="34" charset="0"/>
              </a:rPr>
              <a:t>A breach may be taken into account when exercising discretion as to costs - s 28(2)</a:t>
            </a:r>
          </a:p>
          <a:p>
            <a:pPr>
              <a:lnSpc>
                <a:spcPct val="100000"/>
              </a:lnSpc>
              <a:spcBef>
                <a:spcPts val="0"/>
              </a:spcBef>
            </a:pPr>
            <a:endParaRPr lang="en-US" sz="1900" dirty="0">
              <a:latin typeface="Segoe UI" panose="020B0502040204020203" pitchFamily="34" charset="0"/>
              <a:cs typeface="Segoe UI" panose="020B0502040204020203" pitchFamily="34" charset="0"/>
            </a:endParaRPr>
          </a:p>
          <a:p>
            <a:pPr marL="0" indent="0">
              <a:lnSpc>
                <a:spcPct val="100000"/>
              </a:lnSpc>
              <a:spcBef>
                <a:spcPts val="0"/>
              </a:spcBef>
              <a:buNone/>
            </a:pPr>
            <a:r>
              <a:rPr lang="en-US" sz="1900" dirty="0">
                <a:latin typeface="Segoe UI" panose="020B0502040204020203" pitchFamily="34" charset="0"/>
                <a:cs typeface="Segoe UI" panose="020B0502040204020203" pitchFamily="34" charset="0"/>
              </a:rPr>
              <a:t>Costs may be ordered against a person who has contravened the overarching obligations - s 29 (</a:t>
            </a:r>
            <a:r>
              <a:rPr lang="en-US" sz="1900" b="1" dirty="0">
                <a:latin typeface="Segoe UI" panose="020B0502040204020203" pitchFamily="34" charset="0"/>
                <a:cs typeface="Segoe UI" panose="020B0502040204020203" pitchFamily="34" charset="0"/>
              </a:rPr>
              <a:t>wide discretion</a:t>
            </a:r>
            <a:r>
              <a:rPr lang="en-US" sz="1900" dirty="0">
                <a:latin typeface="Segoe UI" panose="020B0502040204020203" pitchFamily="34" charset="0"/>
                <a:cs typeface="Segoe UI" panose="020B0502040204020203" pitchFamily="34" charset="0"/>
              </a:rPr>
              <a:t>), including:</a:t>
            </a:r>
          </a:p>
          <a:p>
            <a:pPr>
              <a:lnSpc>
                <a:spcPct val="100000"/>
              </a:lnSpc>
              <a:spcBef>
                <a:spcPts val="600"/>
              </a:spcBef>
            </a:pPr>
            <a:r>
              <a:rPr lang="en-US" sz="1900" dirty="0">
                <a:latin typeface="Segoe UI" panose="020B0502040204020203" pitchFamily="34" charset="0"/>
                <a:cs typeface="Segoe UI" panose="020B0502040204020203" pitchFamily="34" charset="0"/>
              </a:rPr>
              <a:t>costs orders</a:t>
            </a:r>
          </a:p>
          <a:p>
            <a:pPr>
              <a:lnSpc>
                <a:spcPct val="100000"/>
              </a:lnSpc>
              <a:spcBef>
                <a:spcPts val="600"/>
              </a:spcBef>
            </a:pPr>
            <a:r>
              <a:rPr lang="en-US" sz="1900" dirty="0">
                <a:latin typeface="Segoe UI" panose="020B0502040204020203" pitchFamily="34" charset="0"/>
                <a:cs typeface="Segoe UI" panose="020B0502040204020203" pitchFamily="34" charset="0"/>
              </a:rPr>
              <a:t>compensation orders </a:t>
            </a:r>
          </a:p>
          <a:p>
            <a:pPr>
              <a:lnSpc>
                <a:spcPct val="100000"/>
              </a:lnSpc>
              <a:spcBef>
                <a:spcPts val="600"/>
              </a:spcBef>
            </a:pPr>
            <a:r>
              <a:rPr lang="en-US" sz="1900" dirty="0">
                <a:latin typeface="Segoe UI" panose="020B0502040204020203" pitchFamily="34" charset="0"/>
                <a:cs typeface="Segoe UI" panose="020B0502040204020203" pitchFamily="34" charset="0"/>
              </a:rPr>
              <a:t>directive orders that certain steps are (or are not) taken in a case</a:t>
            </a:r>
          </a:p>
          <a:p>
            <a:pPr marL="0" indent="0">
              <a:lnSpc>
                <a:spcPct val="100000"/>
              </a:lnSpc>
              <a:spcBef>
                <a:spcPts val="0"/>
              </a:spcBef>
              <a:buNone/>
            </a:pPr>
            <a:endParaRPr lang="en-US" sz="1900" dirty="0">
              <a:latin typeface="Segoe UI" panose="020B0502040204020203" pitchFamily="34" charset="0"/>
              <a:cs typeface="Segoe UI" panose="020B0502040204020203" pitchFamily="34" charset="0"/>
            </a:endParaRPr>
          </a:p>
          <a:p>
            <a:pPr marL="0" indent="0">
              <a:lnSpc>
                <a:spcPct val="100000"/>
              </a:lnSpc>
              <a:spcBef>
                <a:spcPts val="0"/>
              </a:spcBef>
              <a:buNone/>
            </a:pPr>
            <a:r>
              <a:rPr lang="en-US" sz="1900" dirty="0">
                <a:latin typeface="Segoe UI" panose="020B0502040204020203" pitchFamily="34" charset="0"/>
                <a:cs typeface="Segoe UI" panose="020B0502040204020203" pitchFamily="34" charset="0"/>
              </a:rPr>
              <a:t>Example: </a:t>
            </a:r>
            <a:r>
              <a:rPr lang="en-AU" sz="1900" i="1" dirty="0">
                <a:latin typeface="Segoe UI" panose="020B0502040204020203" pitchFamily="34" charset="0"/>
                <a:cs typeface="Segoe UI" panose="020B0502040204020203" pitchFamily="34" charset="0"/>
              </a:rPr>
              <a:t>Yara Australia Pty Ltd &amp; Ors v Oswal </a:t>
            </a:r>
            <a:r>
              <a:rPr lang="en-AU" sz="1900" dirty="0">
                <a:latin typeface="Segoe UI" panose="020B0502040204020203" pitchFamily="34" charset="0"/>
                <a:cs typeface="Segoe UI" panose="020B0502040204020203" pitchFamily="34" charset="0"/>
              </a:rPr>
              <a:t>[2013] VSCA 337</a:t>
            </a:r>
          </a:p>
        </p:txBody>
      </p:sp>
    </p:spTree>
    <p:extLst>
      <p:ext uri="{BB962C8B-B14F-4D97-AF65-F5344CB8AC3E}">
        <p14:creationId xmlns:p14="http://schemas.microsoft.com/office/powerpoint/2010/main" val="1901763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A15C5-5F47-26A4-843F-D0A08FEA533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67D4EC9A-4A99-7534-AE83-1189472DBAED}"/>
              </a:ext>
            </a:extLst>
          </p:cNvPr>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a:extLst>
              <a:ext uri="{FF2B5EF4-FFF2-40B4-BE49-F238E27FC236}">
                <a16:creationId xmlns:a16="http://schemas.microsoft.com/office/drawing/2014/main" id="{84398704-D232-DC56-D39D-B5846F6A13E8}"/>
              </a:ext>
            </a:extLst>
          </p:cNvPr>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Consequences of non-compliance</a:t>
            </a:r>
          </a:p>
        </p:txBody>
      </p:sp>
      <p:pic>
        <p:nvPicPr>
          <p:cNvPr id="6" name="Picture 5">
            <a:extLst>
              <a:ext uri="{FF2B5EF4-FFF2-40B4-BE49-F238E27FC236}">
                <a16:creationId xmlns:a16="http://schemas.microsoft.com/office/drawing/2014/main" id="{5595FA1A-AAC4-829A-1850-504E540744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a:extLst>
              <a:ext uri="{FF2B5EF4-FFF2-40B4-BE49-F238E27FC236}">
                <a16:creationId xmlns:a16="http://schemas.microsoft.com/office/drawing/2014/main" id="{A47A8B11-25A8-D873-AD74-3CCDFD11AFC1}"/>
              </a:ext>
            </a:extLst>
          </p:cNvPr>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7909CEE-7957-71DA-359E-E7A2F1E29B25}"/>
              </a:ext>
            </a:extLst>
          </p:cNvPr>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0690F456-8018-684B-6E7B-04A90D857414}"/>
              </a:ext>
            </a:extLst>
          </p:cNvPr>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5538696A-1469-1E4C-31C2-C817919C71F8}"/>
              </a:ext>
            </a:extLst>
          </p:cNvPr>
          <p:cNvSpPr txBox="1">
            <a:spLocks/>
          </p:cNvSpPr>
          <p:nvPr/>
        </p:nvSpPr>
        <p:spPr>
          <a:xfrm>
            <a:off x="1183215" y="1572831"/>
            <a:ext cx="10132485" cy="4769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AU" sz="2000" b="1" dirty="0">
                <a:solidFill>
                  <a:schemeClr val="accent5"/>
                </a:solidFill>
                <a:latin typeface="Segoe UI" panose="020B0502040204020203" pitchFamily="34" charset="0"/>
                <a:cs typeface="Segoe UI" panose="020B0502040204020203" pitchFamily="34" charset="0"/>
                <a:sym typeface="Wingdings" panose="05000000000000000000" pitchFamily="2" charset="2"/>
              </a:rPr>
              <a:t>What if the Model Litigant Guidelines are breached?</a:t>
            </a:r>
          </a:p>
          <a:p>
            <a:pPr lvl="1">
              <a:lnSpc>
                <a:spcPct val="100000"/>
              </a:lnSpc>
              <a:spcBef>
                <a:spcPts val="600"/>
              </a:spcBef>
            </a:pPr>
            <a:r>
              <a:rPr lang="en-AU" sz="2000" dirty="0">
                <a:latin typeface="Segoe UI" panose="020B0502040204020203" pitchFamily="34" charset="0"/>
                <a:cs typeface="Segoe UI" panose="020B0502040204020203" pitchFamily="34" charset="0"/>
                <a:sym typeface="Wingdings" panose="05000000000000000000" pitchFamily="2" charset="2"/>
              </a:rPr>
              <a:t>No direct mechanism to enforce compliance</a:t>
            </a:r>
          </a:p>
          <a:p>
            <a:pPr lvl="1">
              <a:lnSpc>
                <a:spcPct val="100000"/>
              </a:lnSpc>
              <a:spcBef>
                <a:spcPts val="600"/>
              </a:spcBef>
            </a:pPr>
            <a:r>
              <a:rPr lang="en-AU" sz="2000" dirty="0">
                <a:latin typeface="Segoe UI" panose="020B0502040204020203" pitchFamily="34" charset="0"/>
                <a:cs typeface="Segoe UI" panose="020B0502040204020203" pitchFamily="34" charset="0"/>
                <a:sym typeface="Wingdings" panose="05000000000000000000" pitchFamily="2" charset="2"/>
              </a:rPr>
              <a:t>May be considered to be a breach of the CPA overarching obligations</a:t>
            </a:r>
          </a:p>
          <a:p>
            <a:pPr lvl="1">
              <a:lnSpc>
                <a:spcPct val="100000"/>
              </a:lnSpc>
              <a:spcBef>
                <a:spcPts val="600"/>
              </a:spcBef>
            </a:pPr>
            <a:r>
              <a:rPr lang="en-AU" sz="2000" dirty="0">
                <a:latin typeface="Segoe UI" panose="020B0502040204020203" pitchFamily="34" charset="0"/>
                <a:cs typeface="Segoe UI" panose="020B0502040204020203" pitchFamily="34" charset="0"/>
                <a:sym typeface="Wingdings" panose="05000000000000000000" pitchFamily="2" charset="2"/>
              </a:rPr>
              <a:t>Judicial criticism</a:t>
            </a:r>
          </a:p>
          <a:p>
            <a:pPr lvl="1">
              <a:lnSpc>
                <a:spcPct val="100000"/>
              </a:lnSpc>
              <a:spcBef>
                <a:spcPts val="600"/>
              </a:spcBef>
            </a:pPr>
            <a:r>
              <a:rPr lang="en-AU" sz="2000" dirty="0">
                <a:latin typeface="Segoe UI" panose="020B0502040204020203" pitchFamily="34" charset="0"/>
                <a:cs typeface="Segoe UI" panose="020B0502040204020203" pitchFamily="34" charset="0"/>
                <a:sym typeface="Wingdings" panose="05000000000000000000" pitchFamily="2" charset="2"/>
              </a:rPr>
              <a:t>Reputational harm</a:t>
            </a:r>
          </a:p>
          <a:p>
            <a:pPr>
              <a:lnSpc>
                <a:spcPct val="100000"/>
              </a:lnSpc>
              <a:spcBef>
                <a:spcPts val="600"/>
              </a:spcBef>
            </a:pPr>
            <a:r>
              <a:rPr lang="en-AU" sz="2000" dirty="0">
                <a:latin typeface="Segoe UI" panose="020B0502040204020203" pitchFamily="34" charset="0"/>
                <a:cs typeface="Segoe UI" panose="020B0502040204020203" pitchFamily="34" charset="0"/>
                <a:sym typeface="Wingdings" panose="05000000000000000000" pitchFamily="2" charset="2"/>
              </a:rPr>
              <a:t>Failure to comply with the Guidelines could be considered to be a </a:t>
            </a:r>
            <a:r>
              <a:rPr lang="en-AU" sz="2000" b="1" dirty="0">
                <a:latin typeface="Segoe UI" panose="020B0502040204020203" pitchFamily="34" charset="0"/>
                <a:cs typeface="Segoe UI" panose="020B0502040204020203" pitchFamily="34" charset="0"/>
                <a:sym typeface="Wingdings" panose="05000000000000000000" pitchFamily="2" charset="2"/>
              </a:rPr>
              <a:t>breach of the Code of Conduct for Victorian Public Sector employees</a:t>
            </a:r>
          </a:p>
          <a:p>
            <a:pPr>
              <a:lnSpc>
                <a:spcPct val="100000"/>
              </a:lnSpc>
              <a:spcBef>
                <a:spcPts val="0"/>
              </a:spcBef>
            </a:pPr>
            <a:endParaRPr lang="en-AU" sz="2000" b="1" dirty="0">
              <a:latin typeface="Segoe UI" panose="020B0502040204020203" pitchFamily="34" charset="0"/>
              <a:cs typeface="Segoe UI" panose="020B0502040204020203" pitchFamily="34" charset="0"/>
              <a:sym typeface="Wingdings" panose="05000000000000000000" pitchFamily="2" charset="2"/>
            </a:endParaRPr>
          </a:p>
          <a:p>
            <a:pPr marL="0" indent="0">
              <a:lnSpc>
                <a:spcPct val="100000"/>
              </a:lnSpc>
              <a:spcBef>
                <a:spcPts val="0"/>
              </a:spcBef>
              <a:buNone/>
            </a:pPr>
            <a:r>
              <a:rPr lang="en-AU" sz="2000" b="1" dirty="0">
                <a:solidFill>
                  <a:schemeClr val="accent5"/>
                </a:solidFill>
                <a:latin typeface="Segoe UI" panose="020B0502040204020203" pitchFamily="34" charset="0"/>
                <a:cs typeface="Segoe UI" panose="020B0502040204020203" pitchFamily="34" charset="0"/>
                <a:sym typeface="Wingdings" panose="05000000000000000000" pitchFamily="2" charset="2"/>
              </a:rPr>
              <a:t>Examples</a:t>
            </a:r>
          </a:p>
          <a:p>
            <a:pPr marL="0" indent="0">
              <a:lnSpc>
                <a:spcPct val="100000"/>
              </a:lnSpc>
              <a:spcBef>
                <a:spcPts val="600"/>
              </a:spcBef>
              <a:buNone/>
            </a:pPr>
            <a:r>
              <a:rPr lang="en-AU" sz="2000" dirty="0">
                <a:latin typeface="Segoe UI" panose="020B0502040204020203" pitchFamily="34" charset="0"/>
                <a:cs typeface="Segoe UI" panose="020B0502040204020203" pitchFamily="34" charset="0"/>
                <a:sym typeface="Wingdings" panose="05000000000000000000" pitchFamily="2" charset="2"/>
              </a:rPr>
              <a:t>Kheir v Secretary to Department of Justice and Regulation [2019] </a:t>
            </a:r>
            <a:r>
              <a:rPr lang="en-AU" sz="2000" dirty="0" err="1">
                <a:latin typeface="Segoe UI" panose="020B0502040204020203" pitchFamily="34" charset="0"/>
                <a:cs typeface="Segoe UI" panose="020B0502040204020203" pitchFamily="34" charset="0"/>
                <a:sym typeface="Wingdings" panose="05000000000000000000" pitchFamily="2" charset="2"/>
              </a:rPr>
              <a:t>VSC</a:t>
            </a:r>
            <a:r>
              <a:rPr lang="en-AU" sz="2000" dirty="0">
                <a:latin typeface="Segoe UI" panose="020B0502040204020203" pitchFamily="34" charset="0"/>
                <a:cs typeface="Segoe UI" panose="020B0502040204020203" pitchFamily="34" charset="0"/>
                <a:sym typeface="Wingdings" panose="05000000000000000000" pitchFamily="2" charset="2"/>
              </a:rPr>
              <a:t> 76</a:t>
            </a:r>
          </a:p>
          <a:p>
            <a:pPr marL="0" indent="0">
              <a:lnSpc>
                <a:spcPct val="100000"/>
              </a:lnSpc>
              <a:spcBef>
                <a:spcPts val="600"/>
              </a:spcBef>
              <a:buNone/>
            </a:pPr>
            <a:r>
              <a:rPr lang="en-AU" sz="2000" dirty="0">
                <a:latin typeface="Segoe UI" panose="020B0502040204020203" pitchFamily="34" charset="0"/>
                <a:cs typeface="Segoe UI" panose="020B0502040204020203" pitchFamily="34" charset="0"/>
                <a:sym typeface="Wingdings" panose="05000000000000000000" pitchFamily="2" charset="2"/>
              </a:rPr>
              <a:t>Naumovski &amp; Ors v </a:t>
            </a:r>
            <a:r>
              <a:rPr lang="en-AU" sz="2000" dirty="0" err="1">
                <a:latin typeface="Segoe UI" panose="020B0502040204020203" pitchFamily="34" charset="0"/>
                <a:cs typeface="Segoe UI" panose="020B0502040204020203" pitchFamily="34" charset="0"/>
                <a:sym typeface="Wingdings" panose="05000000000000000000" pitchFamily="2" charset="2"/>
              </a:rPr>
              <a:t>Ugrinovski</a:t>
            </a:r>
            <a:r>
              <a:rPr lang="en-AU" sz="2000" dirty="0">
                <a:latin typeface="Segoe UI" panose="020B0502040204020203" pitchFamily="34" charset="0"/>
                <a:cs typeface="Segoe UI" panose="020B0502040204020203" pitchFamily="34" charset="0"/>
                <a:sym typeface="Wingdings" panose="05000000000000000000" pitchFamily="2" charset="2"/>
              </a:rPr>
              <a:t> &amp; Ors [2015] </a:t>
            </a:r>
            <a:r>
              <a:rPr lang="en-AU" sz="2000" dirty="0" err="1">
                <a:latin typeface="Segoe UI" panose="020B0502040204020203" pitchFamily="34" charset="0"/>
                <a:cs typeface="Segoe UI" panose="020B0502040204020203" pitchFamily="34" charset="0"/>
                <a:sym typeface="Wingdings" panose="05000000000000000000" pitchFamily="2" charset="2"/>
              </a:rPr>
              <a:t>VSC</a:t>
            </a:r>
            <a:r>
              <a:rPr lang="en-AU" sz="2000" dirty="0">
                <a:latin typeface="Segoe UI" panose="020B0502040204020203" pitchFamily="34" charset="0"/>
                <a:cs typeface="Segoe UI" panose="020B0502040204020203" pitchFamily="34" charset="0"/>
                <a:sym typeface="Wingdings" panose="05000000000000000000" pitchFamily="2" charset="2"/>
              </a:rPr>
              <a:t> 49 </a:t>
            </a:r>
          </a:p>
          <a:p>
            <a:pPr marL="0" indent="0">
              <a:lnSpc>
                <a:spcPct val="100000"/>
              </a:lnSpc>
              <a:spcBef>
                <a:spcPts val="600"/>
              </a:spcBef>
              <a:buNone/>
            </a:pPr>
            <a:r>
              <a:rPr lang="en-AU" sz="2000" dirty="0">
                <a:latin typeface="Segoe UI" panose="020B0502040204020203" pitchFamily="34" charset="0"/>
                <a:cs typeface="Segoe UI" panose="020B0502040204020203" pitchFamily="34" charset="0"/>
                <a:sym typeface="Wingdings" panose="05000000000000000000" pitchFamily="2" charset="2"/>
              </a:rPr>
              <a:t>Morley v Australian Security and Investments Commission (Matter No 2009/00298408) (2010) 274 </a:t>
            </a:r>
            <a:r>
              <a:rPr lang="en-AU" sz="2000" dirty="0" err="1">
                <a:latin typeface="Segoe UI" panose="020B0502040204020203" pitchFamily="34" charset="0"/>
                <a:cs typeface="Segoe UI" panose="020B0502040204020203" pitchFamily="34" charset="0"/>
                <a:sym typeface="Wingdings" panose="05000000000000000000" pitchFamily="2" charset="2"/>
              </a:rPr>
              <a:t>ALR</a:t>
            </a:r>
            <a:r>
              <a:rPr lang="en-AU" sz="2000" dirty="0">
                <a:latin typeface="Segoe UI" panose="020B0502040204020203" pitchFamily="34" charset="0"/>
                <a:cs typeface="Segoe UI" panose="020B0502040204020203" pitchFamily="34" charset="0"/>
                <a:sym typeface="Wingdings" panose="05000000000000000000" pitchFamily="2" charset="2"/>
              </a:rPr>
              <a:t> 205</a:t>
            </a:r>
          </a:p>
        </p:txBody>
      </p:sp>
    </p:spTree>
    <p:extLst>
      <p:ext uri="{BB962C8B-B14F-4D97-AF65-F5344CB8AC3E}">
        <p14:creationId xmlns:p14="http://schemas.microsoft.com/office/powerpoint/2010/main" val="649322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6A4BD-C83B-44F6-C884-E2519B823EB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7E7ACB2B-44C1-558A-91F1-B46EBE80CA5D}"/>
              </a:ext>
            </a:extLst>
          </p:cNvPr>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a:extLst>
              <a:ext uri="{FF2B5EF4-FFF2-40B4-BE49-F238E27FC236}">
                <a16:creationId xmlns:a16="http://schemas.microsoft.com/office/drawing/2014/main" id="{E30A4F15-1D0F-73DB-773F-A8823C4B9A69}"/>
              </a:ext>
            </a:extLst>
          </p:cNvPr>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1(e) – Disputes between Victorian Public Sector Bodies</a:t>
            </a:r>
          </a:p>
        </p:txBody>
      </p:sp>
      <p:pic>
        <p:nvPicPr>
          <p:cNvPr id="6" name="Picture 5">
            <a:extLst>
              <a:ext uri="{FF2B5EF4-FFF2-40B4-BE49-F238E27FC236}">
                <a16:creationId xmlns:a16="http://schemas.microsoft.com/office/drawing/2014/main" id="{E6D08371-ADE8-3E78-BFA4-7D4662EE95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a:extLst>
              <a:ext uri="{FF2B5EF4-FFF2-40B4-BE49-F238E27FC236}">
                <a16:creationId xmlns:a16="http://schemas.microsoft.com/office/drawing/2014/main" id="{4204338A-18EB-2058-534E-C62A2E58759A}"/>
              </a:ext>
            </a:extLst>
          </p:cNvPr>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C556689-E5AF-E70E-EF85-03165A3D4B22}"/>
              </a:ext>
            </a:extLst>
          </p:cNvPr>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a:extLst>
              <a:ext uri="{FF2B5EF4-FFF2-40B4-BE49-F238E27FC236}">
                <a16:creationId xmlns:a16="http://schemas.microsoft.com/office/drawing/2014/main" id="{B5B01C7F-836C-A951-C43F-A7CAD1CE204B}"/>
              </a:ext>
            </a:extLst>
          </p:cNvPr>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grpSp>
        <p:nvGrpSpPr>
          <p:cNvPr id="2" name="Group 1">
            <a:extLst>
              <a:ext uri="{FF2B5EF4-FFF2-40B4-BE49-F238E27FC236}">
                <a16:creationId xmlns:a16="http://schemas.microsoft.com/office/drawing/2014/main" id="{A2528470-E860-E1C9-0536-8E876959D3AC}"/>
              </a:ext>
            </a:extLst>
          </p:cNvPr>
          <p:cNvGrpSpPr/>
          <p:nvPr/>
        </p:nvGrpSpPr>
        <p:grpSpPr>
          <a:xfrm>
            <a:off x="3042432" y="1471008"/>
            <a:ext cx="5488619" cy="5116948"/>
            <a:chOff x="-632948" y="76200"/>
            <a:chExt cx="8316634" cy="6273513"/>
          </a:xfrm>
        </p:grpSpPr>
        <p:sp>
          <p:nvSpPr>
            <p:cNvPr id="3" name="Text Box 2">
              <a:extLst>
                <a:ext uri="{FF2B5EF4-FFF2-40B4-BE49-F238E27FC236}">
                  <a16:creationId xmlns:a16="http://schemas.microsoft.com/office/drawing/2014/main" id="{5F0212F1-BB29-0F7F-5584-047B484B970A}"/>
                </a:ext>
              </a:extLst>
            </p:cNvPr>
            <p:cNvSpPr txBox="1"/>
            <p:nvPr/>
          </p:nvSpPr>
          <p:spPr>
            <a:xfrm>
              <a:off x="2820375" y="76200"/>
              <a:ext cx="1457324" cy="888365"/>
            </a:xfrm>
            <a:prstGeom prst="rect">
              <a:avLst/>
            </a:prstGeom>
            <a:solidFill>
              <a:schemeClr val="accent4"/>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Times New Roman" panose="02020603050405020304" pitchFamily="18" charset="0"/>
                </a:rPr>
                <a:t>Dispute between Public Sector Bodies</a:t>
              </a:r>
            </a:p>
          </p:txBody>
        </p:sp>
        <p:sp>
          <p:nvSpPr>
            <p:cNvPr id="4" name="Text Box 5">
              <a:extLst>
                <a:ext uri="{FF2B5EF4-FFF2-40B4-BE49-F238E27FC236}">
                  <a16:creationId xmlns:a16="http://schemas.microsoft.com/office/drawing/2014/main" id="{70BF6C4F-3B69-D977-5C87-92559B295301}"/>
                </a:ext>
              </a:extLst>
            </p:cNvPr>
            <p:cNvSpPr txBox="1"/>
            <p:nvPr/>
          </p:nvSpPr>
          <p:spPr>
            <a:xfrm>
              <a:off x="2563201" y="1294086"/>
              <a:ext cx="1981200" cy="1039619"/>
            </a:xfrm>
            <a:prstGeom prst="rect">
              <a:avLst/>
            </a:prstGeom>
            <a:solidFill>
              <a:schemeClr val="accen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Times New Roman" panose="02020603050405020304" pitchFamily="18" charset="0"/>
                </a:rPr>
                <a:t>Attempt to resolve dispute via consultation and agreement</a:t>
              </a:r>
              <a:endParaRPr kumimoji="0" lang="en-AU" sz="11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 name="Text Box 5">
              <a:extLst>
                <a:ext uri="{FF2B5EF4-FFF2-40B4-BE49-F238E27FC236}">
                  <a16:creationId xmlns:a16="http://schemas.microsoft.com/office/drawing/2014/main" id="{6F5A26E4-F810-6967-1EAC-CC3C3F5FB910}"/>
                </a:ext>
              </a:extLst>
            </p:cNvPr>
            <p:cNvSpPr txBox="1"/>
            <p:nvPr/>
          </p:nvSpPr>
          <p:spPr>
            <a:xfrm>
              <a:off x="2817061" y="2583081"/>
              <a:ext cx="1457324" cy="893218"/>
            </a:xfrm>
            <a:prstGeom prst="rect">
              <a:avLst/>
            </a:prstGeom>
            <a:solidFill>
              <a:schemeClr val="accent4"/>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Times New Roman" panose="02020603050405020304" pitchFamily="18" charset="0"/>
                </a:rPr>
                <a:t>Attempt to resolve via </a:t>
              </a:r>
              <a:r>
                <a:rPr kumimoji="0" lang="en-AU" sz="1050" b="0" i="0" u="none" strike="noStrike" kern="1200" cap="none" spc="0" normalizeH="0" baseline="0" noProof="0" dirty="0" err="1">
                  <a:ln>
                    <a:noFill/>
                  </a:ln>
                  <a:solidFill>
                    <a:prstClr val="white"/>
                  </a:solidFill>
                  <a:effectLst/>
                  <a:uLnTx/>
                  <a:uFillTx/>
                  <a:latin typeface="Segoe UI" panose="020B0502040204020203" pitchFamily="34" charset="0"/>
                  <a:ea typeface="Calibri" panose="020F0502020204030204" pitchFamily="34" charset="0"/>
                  <a:cs typeface="Times New Roman" panose="02020603050405020304" pitchFamily="18" charset="0"/>
                </a:rPr>
                <a:t>ADR</a:t>
              </a:r>
              <a:r>
                <a:rPr kumimoji="0" lang="en-AU" sz="105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Times New Roman" panose="02020603050405020304" pitchFamily="18" charset="0"/>
                </a:rPr>
                <a:t> processes</a:t>
              </a:r>
              <a:endParaRPr kumimoji="0" lang="en-AU" sz="11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Text Box 5">
              <a:extLst>
                <a:ext uri="{FF2B5EF4-FFF2-40B4-BE49-F238E27FC236}">
                  <a16:creationId xmlns:a16="http://schemas.microsoft.com/office/drawing/2014/main" id="{647DD734-7845-9C87-E7CC-3E96CFE055CA}"/>
                </a:ext>
              </a:extLst>
            </p:cNvPr>
            <p:cNvSpPr txBox="1"/>
            <p:nvPr/>
          </p:nvSpPr>
          <p:spPr>
            <a:xfrm>
              <a:off x="1764900" y="5352453"/>
              <a:ext cx="1590675" cy="997260"/>
            </a:xfrm>
            <a:prstGeom prst="rect">
              <a:avLst/>
            </a:prstGeom>
            <a:solidFill>
              <a:schemeClr val="accen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Times New Roman" panose="02020603050405020304" pitchFamily="18" charset="0"/>
                </a:rPr>
                <a:t>Use Solicitor-General or Crown Counsel to make a determination</a:t>
              </a:r>
              <a:endParaRPr kumimoji="0" lang="en-AU" sz="1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3" name="Text Box 5">
              <a:extLst>
                <a:ext uri="{FF2B5EF4-FFF2-40B4-BE49-F238E27FC236}">
                  <a16:creationId xmlns:a16="http://schemas.microsoft.com/office/drawing/2014/main" id="{6A7F4C37-8873-266A-528D-C0B4ACE93B8F}"/>
                </a:ext>
              </a:extLst>
            </p:cNvPr>
            <p:cNvSpPr txBox="1"/>
            <p:nvPr/>
          </p:nvSpPr>
          <p:spPr>
            <a:xfrm>
              <a:off x="3703424" y="5395204"/>
              <a:ext cx="1590675" cy="914191"/>
            </a:xfrm>
            <a:prstGeom prst="rect">
              <a:avLst/>
            </a:prstGeom>
            <a:solidFill>
              <a:schemeClr val="accen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Times New Roman" panose="02020603050405020304" pitchFamily="18" charset="0"/>
                </a:rPr>
                <a:t>Consider mediation or other </a:t>
              </a:r>
              <a:r>
                <a:rPr kumimoji="0" lang="en-AU" sz="1050" b="0" i="0" u="none" strike="noStrike" kern="1200" cap="none" spc="0" normalizeH="0" baseline="0" noProof="0" dirty="0" err="1">
                  <a:ln>
                    <a:noFill/>
                  </a:ln>
                  <a:solidFill>
                    <a:prstClr val="white"/>
                  </a:solidFill>
                  <a:effectLst/>
                  <a:uLnTx/>
                  <a:uFillTx/>
                  <a:latin typeface="Segoe UI" panose="020B0502040204020203" pitchFamily="34" charset="0"/>
                  <a:ea typeface="Calibri" panose="020F0502020204030204" pitchFamily="34" charset="0"/>
                  <a:cs typeface="Times New Roman" panose="02020603050405020304" pitchFamily="18" charset="0"/>
                </a:rPr>
                <a:t>ADR</a:t>
              </a:r>
              <a:r>
                <a:rPr kumimoji="0" lang="en-AU" sz="105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Times New Roman" panose="02020603050405020304" pitchFamily="18" charset="0"/>
                </a:rPr>
                <a:t> processes</a:t>
              </a:r>
              <a:endParaRPr kumimoji="0" lang="en-AU" sz="11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4" name="Text Box 5">
              <a:extLst>
                <a:ext uri="{FF2B5EF4-FFF2-40B4-BE49-F238E27FC236}">
                  <a16:creationId xmlns:a16="http://schemas.microsoft.com/office/drawing/2014/main" id="{6BAB6859-1986-A2E9-6E48-70BABABEABEA}"/>
                </a:ext>
              </a:extLst>
            </p:cNvPr>
            <p:cNvSpPr txBox="1"/>
            <p:nvPr/>
          </p:nvSpPr>
          <p:spPr>
            <a:xfrm>
              <a:off x="1764902" y="4209857"/>
              <a:ext cx="1590675" cy="853406"/>
            </a:xfrm>
            <a:prstGeom prst="rect">
              <a:avLst/>
            </a:prstGeom>
            <a:solidFill>
              <a:schemeClr val="accen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Times New Roman" panose="02020603050405020304" pitchFamily="18" charset="0"/>
                </a:rPr>
                <a:t>Dispute involves a question of law</a:t>
              </a:r>
              <a:endParaRPr kumimoji="0" lang="en-AU" sz="11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5" name="Text Box 5">
              <a:extLst>
                <a:ext uri="{FF2B5EF4-FFF2-40B4-BE49-F238E27FC236}">
                  <a16:creationId xmlns:a16="http://schemas.microsoft.com/office/drawing/2014/main" id="{88402120-0529-108A-AB20-2C7959343519}"/>
                </a:ext>
              </a:extLst>
            </p:cNvPr>
            <p:cNvSpPr txBox="1"/>
            <p:nvPr/>
          </p:nvSpPr>
          <p:spPr>
            <a:xfrm>
              <a:off x="3703424" y="4231976"/>
              <a:ext cx="1590675" cy="852714"/>
            </a:xfrm>
            <a:prstGeom prst="rect">
              <a:avLst/>
            </a:prstGeom>
            <a:solidFill>
              <a:schemeClr val="accen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Times New Roman" panose="02020603050405020304" pitchFamily="18" charset="0"/>
                </a:rPr>
                <a:t>Dispute does </a:t>
              </a:r>
              <a:r>
                <a:rPr kumimoji="0" lang="en-AU" sz="1050" b="0" i="0" u="sng"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Times New Roman" panose="02020603050405020304" pitchFamily="18" charset="0"/>
                </a:rPr>
                <a:t>not</a:t>
              </a:r>
              <a:r>
                <a:rPr kumimoji="0" lang="en-AU" sz="105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Times New Roman" panose="02020603050405020304" pitchFamily="18" charset="0"/>
                </a:rPr>
                <a:t> involve a question of law</a:t>
              </a:r>
              <a:endParaRPr kumimoji="0" lang="en-AU" sz="11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cxnSp>
          <p:nvCxnSpPr>
            <p:cNvPr id="18" name="Straight Arrow Connector 17">
              <a:extLst>
                <a:ext uri="{FF2B5EF4-FFF2-40B4-BE49-F238E27FC236}">
                  <a16:creationId xmlns:a16="http://schemas.microsoft.com/office/drawing/2014/main" id="{917C2E7F-83C0-41AD-7540-E86E4B309386}"/>
                </a:ext>
              </a:extLst>
            </p:cNvPr>
            <p:cNvCxnSpPr>
              <a:endCxn id="18" idx="0"/>
            </p:cNvCxnSpPr>
            <p:nvPr/>
          </p:nvCxnSpPr>
          <p:spPr>
            <a:xfrm>
              <a:off x="2453663" y="5063263"/>
              <a:ext cx="0" cy="4330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186B5C3C-F793-FC0E-D571-95B5B28C0CE1}"/>
                </a:ext>
              </a:extLst>
            </p:cNvPr>
            <p:cNvCxnSpPr>
              <a:cxnSpLocks/>
              <a:stCxn id="5" idx="2"/>
              <a:endCxn id="14" idx="0"/>
            </p:cNvCxnSpPr>
            <p:nvPr/>
          </p:nvCxnSpPr>
          <p:spPr>
            <a:xfrm flipH="1">
              <a:off x="2560240" y="3476299"/>
              <a:ext cx="985484" cy="7335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54EFB333-8DA6-3D49-8F43-F6C9B712EA61}"/>
                </a:ext>
              </a:extLst>
            </p:cNvPr>
            <p:cNvCxnSpPr>
              <a:cxnSpLocks/>
              <a:stCxn id="15" idx="2"/>
              <a:endCxn id="13" idx="0"/>
            </p:cNvCxnSpPr>
            <p:nvPr/>
          </p:nvCxnSpPr>
          <p:spPr>
            <a:xfrm>
              <a:off x="4498762" y="5084689"/>
              <a:ext cx="0" cy="3105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718D4116-3365-F621-D124-CF3F04BD62BA}"/>
                </a:ext>
              </a:extLst>
            </p:cNvPr>
            <p:cNvCxnSpPr>
              <a:cxnSpLocks/>
              <a:stCxn id="4" idx="1"/>
              <a:endCxn id="24" idx="6"/>
            </p:cNvCxnSpPr>
            <p:nvPr/>
          </p:nvCxnSpPr>
          <p:spPr>
            <a:xfrm flipH="1">
              <a:off x="2010442" y="1813895"/>
              <a:ext cx="552759" cy="17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Oval 23">
              <a:extLst>
                <a:ext uri="{FF2B5EF4-FFF2-40B4-BE49-F238E27FC236}">
                  <a16:creationId xmlns:a16="http://schemas.microsoft.com/office/drawing/2014/main" id="{0DCB82C2-3664-AE78-ED0A-F7E8FB107A98}"/>
                </a:ext>
              </a:extLst>
            </p:cNvPr>
            <p:cNvSpPr/>
            <p:nvPr/>
          </p:nvSpPr>
          <p:spPr>
            <a:xfrm>
              <a:off x="-632948" y="1134783"/>
              <a:ext cx="2643390" cy="13616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Times New Roman" panose="02020603050405020304" pitchFamily="18" charset="0"/>
                </a:rPr>
                <a:t>Ensure senior officers are informed</a:t>
              </a:r>
            </a:p>
          </p:txBody>
        </p:sp>
        <p:sp>
          <p:nvSpPr>
            <p:cNvPr id="25" name="Oval 24">
              <a:extLst>
                <a:ext uri="{FF2B5EF4-FFF2-40B4-BE49-F238E27FC236}">
                  <a16:creationId xmlns:a16="http://schemas.microsoft.com/office/drawing/2014/main" id="{925B0A8C-A507-AEB4-8DFB-29362775E056}"/>
                </a:ext>
              </a:extLst>
            </p:cNvPr>
            <p:cNvSpPr/>
            <p:nvPr/>
          </p:nvSpPr>
          <p:spPr>
            <a:xfrm>
              <a:off x="5040296" y="1111715"/>
              <a:ext cx="2643390" cy="14043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050" b="0" i="0"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Times New Roman" panose="02020603050405020304" pitchFamily="18" charset="0"/>
                </a:rPr>
                <a:t>Where appropriate relevant Ministers may be informed</a:t>
              </a:r>
              <a:endParaRPr kumimoji="0" lang="en-AU" sz="11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cxnSp>
        <p:nvCxnSpPr>
          <p:cNvPr id="27" name="Straight Arrow Connector 26">
            <a:extLst>
              <a:ext uri="{FF2B5EF4-FFF2-40B4-BE49-F238E27FC236}">
                <a16:creationId xmlns:a16="http://schemas.microsoft.com/office/drawing/2014/main" id="{BD6FA830-721F-80A3-0DD9-2CF7181D1D03}"/>
              </a:ext>
            </a:extLst>
          </p:cNvPr>
          <p:cNvCxnSpPr>
            <a:cxnSpLocks/>
            <a:stCxn id="4" idx="3"/>
            <a:endCxn id="25" idx="2"/>
          </p:cNvCxnSpPr>
          <p:nvPr/>
        </p:nvCxnSpPr>
        <p:spPr>
          <a:xfrm>
            <a:off x="6459258" y="2888347"/>
            <a:ext cx="32727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9" name="Straight Arrow Connector 528">
            <a:extLst>
              <a:ext uri="{FF2B5EF4-FFF2-40B4-BE49-F238E27FC236}">
                <a16:creationId xmlns:a16="http://schemas.microsoft.com/office/drawing/2014/main" id="{09E61270-8F10-3BCC-4AA0-6D849545BFCD}"/>
              </a:ext>
            </a:extLst>
          </p:cNvPr>
          <p:cNvCxnSpPr>
            <a:cxnSpLocks/>
            <a:stCxn id="5" idx="2"/>
            <a:endCxn id="15" idx="0"/>
          </p:cNvCxnSpPr>
          <p:nvPr/>
        </p:nvCxnSpPr>
        <p:spPr>
          <a:xfrm>
            <a:off x="5800175" y="4244275"/>
            <a:ext cx="628964" cy="6163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11566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6" name="Rectangle 5"/>
          <p:cNvSpPr/>
          <p:nvPr/>
        </p:nvSpPr>
        <p:spPr>
          <a:xfrm>
            <a:off x="1593926" y="3005021"/>
            <a:ext cx="8756093" cy="584775"/>
          </a:xfrm>
          <a:prstGeom prst="rect">
            <a:avLst/>
          </a:prstGeom>
        </p:spPr>
        <p:txBody>
          <a:bodyPr wrap="square">
            <a:spAutoFit/>
          </a:bodyPr>
          <a:lstStyle/>
          <a:p>
            <a:pPr algn="ctr">
              <a:spcBef>
                <a:spcPts val="600"/>
              </a:spcBef>
              <a:spcAft>
                <a:spcPts val="300"/>
              </a:spcAft>
            </a:pPr>
            <a:r>
              <a:rPr lang="en-AU" sz="3200" b="1" dirty="0">
                <a:solidFill>
                  <a:schemeClr val="bg1"/>
                </a:solidFill>
                <a:latin typeface="Segoe UI" panose="020B0502040204020203" pitchFamily="34" charset="0"/>
                <a:cs typeface="Segoe UI" panose="020B0502040204020203" pitchFamily="34" charset="0"/>
              </a:rPr>
              <a:t>Questions</a:t>
            </a:r>
          </a:p>
        </p:txBody>
      </p:sp>
    </p:spTree>
    <p:extLst>
      <p:ext uri="{BB962C8B-B14F-4D97-AF65-F5344CB8AC3E}">
        <p14:creationId xmlns:p14="http://schemas.microsoft.com/office/powerpoint/2010/main" val="1019659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he best lawyers use paper files | The Partnership">
            <a:extLst>
              <a:ext uri="{FF2B5EF4-FFF2-40B4-BE49-F238E27FC236}">
                <a16:creationId xmlns:a16="http://schemas.microsoft.com/office/drawing/2014/main" id="{65C08413-9508-B9C2-67B4-9BD4B61F4318}"/>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t="5898" r="-1" b="4079"/>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0" y="1122363"/>
            <a:ext cx="9144000" cy="3063240"/>
          </a:xfrm>
          <a:prstGeom prst="rect">
            <a:avLst/>
          </a:prstGeom>
        </p:spPr>
        <p:txBody>
          <a:bodyPr vert="horz" lIns="91440" tIns="45720" rIns="91440" bIns="45720" rtlCol="0" anchor="b">
            <a:normAutofit/>
          </a:bodyPr>
          <a:lstStyle/>
          <a:p>
            <a:pPr lvl="0" algn="ctr">
              <a:lnSpc>
                <a:spcPct val="90000"/>
              </a:lnSpc>
              <a:spcBef>
                <a:spcPct val="0"/>
              </a:spcBef>
              <a:spcAft>
                <a:spcPts val="300"/>
              </a:spcAft>
            </a:pPr>
            <a:r>
              <a:rPr lang="en-US" sz="6600" b="1" dirty="0">
                <a:solidFill>
                  <a:schemeClr val="bg1"/>
                </a:solidFill>
                <a:latin typeface="Segoe UI" panose="020B0502040204020203" pitchFamily="34" charset="0"/>
                <a:ea typeface="+mj-ea"/>
                <a:cs typeface="Segoe UI" panose="020B0502040204020203" pitchFamily="34" charset="0"/>
              </a:rPr>
              <a:t>Part 2: Litigation Process</a:t>
            </a:r>
          </a:p>
        </p:txBody>
      </p:sp>
      <p:sp>
        <p:nvSpPr>
          <p:cNvPr id="4105"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Tree>
    <p:extLst>
      <p:ext uri="{BB962C8B-B14F-4D97-AF65-F5344CB8AC3E}">
        <p14:creationId xmlns:p14="http://schemas.microsoft.com/office/powerpoint/2010/main" val="2408900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2(a) – Pleadings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2" name="Rectangle 1">
            <a:extLst>
              <a:ext uri="{FF2B5EF4-FFF2-40B4-BE49-F238E27FC236}">
                <a16:creationId xmlns:a16="http://schemas.microsoft.com/office/drawing/2014/main" id="{1C12EF24-4D61-ACAB-D8AD-BAE4EFC968AC}"/>
              </a:ext>
            </a:extLst>
          </p:cNvPr>
          <p:cNvSpPr/>
          <p:nvPr/>
        </p:nvSpPr>
        <p:spPr>
          <a:xfrm>
            <a:off x="1183215" y="1536345"/>
            <a:ext cx="11008783" cy="5196872"/>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r>
              <a:rPr kumimoji="0" lang="en-AU" sz="2800" b="1" i="1"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Writ and Statement of Claim</a:t>
            </a:r>
          </a:p>
          <a:p>
            <a:pPr marR="0" lvl="0" algn="l" defTabSz="914400" rtl="0" eaLnBrk="1" fontAlgn="auto" latinLnBrk="0" hangingPunct="1">
              <a:lnSpc>
                <a:spcPct val="107000"/>
              </a:lnSpc>
              <a:spcBef>
                <a:spcPts val="0"/>
              </a:spcBef>
              <a:spcAft>
                <a:spcPts val="800"/>
              </a:spcAft>
              <a:buClrTx/>
              <a:buSzTx/>
              <a:tabLst/>
              <a:defRPr/>
            </a:pPr>
            <a:r>
              <a:rPr kumimoji="0" lang="en-AU" sz="2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AU" sz="2000" b="0" u="none" strike="noStrike" kern="1200" cap="none" spc="0" normalizeH="0" baseline="0" noProof="0" dirty="0">
                <a:ln>
                  <a:noFill/>
                </a:ln>
                <a:solidFill>
                  <a:prstClr val="black"/>
                </a:solidFill>
                <a:effectLst/>
                <a:uLnTx/>
                <a:uFillTx/>
                <a:latin typeface="Calibri" panose="020F0502020204030204"/>
                <a:ea typeface="+mn-ea"/>
                <a:cs typeface="+mn-cs"/>
              </a:rPr>
              <a:t>Notice of the proceeding </a:t>
            </a:r>
          </a:p>
          <a:p>
            <a:pPr marR="0" lvl="0" algn="l" defTabSz="914400" rtl="0" eaLnBrk="1" fontAlgn="auto" latinLnBrk="0" hangingPunct="1">
              <a:lnSpc>
                <a:spcPct val="107000"/>
              </a:lnSpc>
              <a:spcBef>
                <a:spcPts val="0"/>
              </a:spcBef>
              <a:spcAft>
                <a:spcPts val="800"/>
              </a:spcAft>
              <a:buClrTx/>
              <a:buSzTx/>
              <a:tabLst/>
              <a:defRPr/>
            </a:pPr>
            <a:r>
              <a:rPr lang="en-AU" sz="2000" dirty="0">
                <a:solidFill>
                  <a:prstClr val="black"/>
                </a:solidFill>
                <a:latin typeface="Calibri" panose="020F0502020204030204"/>
              </a:rPr>
              <a:t>	Sets out the allegations</a:t>
            </a:r>
            <a:r>
              <a:rPr kumimoji="0" lang="en-AU" sz="2000" b="0" u="none" strike="noStrike" kern="1200" cap="none" spc="0" normalizeH="0" baseline="0" noProof="0" dirty="0">
                <a:ln>
                  <a:noFill/>
                </a:ln>
                <a:solidFill>
                  <a:prstClr val="black"/>
                </a:solidFill>
                <a:effectLst/>
                <a:uLnTx/>
                <a:uFillTx/>
                <a:latin typeface="Calibri" panose="020F0502020204030204"/>
                <a:ea typeface="+mn-ea"/>
                <a:cs typeface="+mn-cs"/>
              </a:rPr>
              <a:t> against the State</a:t>
            </a:r>
            <a:endParaRPr kumimoji="0" lang="en-AU" sz="2800" b="1"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Notice of Appearance</a:t>
            </a:r>
          </a:p>
          <a:p>
            <a:pPr marR="0" lvl="0" algn="l" defTabSz="914400" rtl="0" eaLnBrk="1" fontAlgn="auto" latinLnBrk="0" hangingPunct="1">
              <a:lnSpc>
                <a:spcPct val="107000"/>
              </a:lnSpc>
              <a:spcBef>
                <a:spcPts val="0"/>
              </a:spcBef>
              <a:spcAft>
                <a:spcPts val="800"/>
              </a:spcAft>
              <a:buClrTx/>
              <a:buSzTx/>
              <a:tabLst/>
              <a:defRPr/>
            </a:pPr>
            <a:r>
              <a:rPr kumimoji="0" lang="en-AU" sz="2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AU" sz="2000" b="0" u="none" strike="noStrike" kern="1200" cap="none" spc="0" normalizeH="0" baseline="0" noProof="0" dirty="0">
                <a:ln>
                  <a:noFill/>
                </a:ln>
                <a:solidFill>
                  <a:prstClr val="black"/>
                </a:solidFill>
                <a:effectLst/>
                <a:uLnTx/>
                <a:uFillTx/>
                <a:latin typeface="Calibri" panose="020F0502020204030204"/>
                <a:ea typeface="+mn-ea"/>
                <a:cs typeface="+mn-cs"/>
              </a:rPr>
              <a:t>Due 10 days from service of the Writ</a:t>
            </a:r>
          </a:p>
          <a:p>
            <a:pPr marR="0" lvl="0" algn="l" defTabSz="914400" rtl="0" eaLnBrk="1" fontAlgn="auto" latinLnBrk="0" hangingPunct="1">
              <a:lnSpc>
                <a:spcPct val="107000"/>
              </a:lnSpc>
              <a:spcBef>
                <a:spcPts val="0"/>
              </a:spcBef>
              <a:spcAft>
                <a:spcPts val="800"/>
              </a:spcAft>
              <a:buClrTx/>
              <a:buSzTx/>
              <a:tabLst/>
              <a:defRPr/>
            </a:pPr>
            <a:endParaRPr kumimoji="0" lang="en-AU" sz="2800" b="1"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Jury Notice</a:t>
            </a: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r>
              <a:rPr lang="en-AU" sz="2000" dirty="0">
                <a:solidFill>
                  <a:prstClr val="black"/>
                </a:solidFill>
                <a:latin typeface="Calibri" panose="020F0502020204030204"/>
              </a:rPr>
              <a:t>Should you file one?</a:t>
            </a: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431545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2(a) – Pleadings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2" name="Rectangle 1">
            <a:extLst>
              <a:ext uri="{FF2B5EF4-FFF2-40B4-BE49-F238E27FC236}">
                <a16:creationId xmlns:a16="http://schemas.microsoft.com/office/drawing/2014/main" id="{1C12EF24-4D61-ACAB-D8AD-BAE4EFC968AC}"/>
              </a:ext>
            </a:extLst>
          </p:cNvPr>
          <p:cNvSpPr/>
          <p:nvPr/>
        </p:nvSpPr>
        <p:spPr>
          <a:xfrm>
            <a:off x="1183215" y="1536345"/>
            <a:ext cx="11008783" cy="642675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r>
              <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rPr>
              <a:t>Defence</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000" i="1" dirty="0">
                <a:solidFill>
                  <a:prstClr val="black"/>
                </a:solidFill>
                <a:latin typeface="Calibri" panose="020F0502020204030204"/>
              </a:rPr>
              <a:t>	</a:t>
            </a:r>
            <a:r>
              <a:rPr lang="en-AU" sz="2400" dirty="0">
                <a:solidFill>
                  <a:prstClr val="black"/>
                </a:solidFill>
                <a:latin typeface="Calibri" panose="020F0502020204030204"/>
              </a:rPr>
              <a:t>Generally due 30 days after the Notice of Appearance</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400" dirty="0">
                <a:solidFill>
                  <a:prstClr val="black"/>
                </a:solidFill>
                <a:latin typeface="Calibri" panose="020F0502020204030204"/>
              </a:rPr>
              <a:t>	Your r</a:t>
            </a:r>
            <a:r>
              <a:rPr kumimoji="0" lang="en-AU" sz="2400" b="0" u="none" strike="noStrike" kern="1200" cap="none" spc="0" normalizeH="0" baseline="0" noProof="0" dirty="0" err="1">
                <a:ln>
                  <a:noFill/>
                </a:ln>
                <a:solidFill>
                  <a:prstClr val="black"/>
                </a:solidFill>
                <a:effectLst/>
                <a:uLnTx/>
                <a:uFillTx/>
                <a:latin typeface="Calibri" panose="020F0502020204030204"/>
                <a:ea typeface="+mn-ea"/>
                <a:cs typeface="+mn-cs"/>
              </a:rPr>
              <a:t>esponse</a:t>
            </a:r>
            <a:r>
              <a:rPr kumimoji="0" lang="en-AU" sz="2400" b="0" u="none" strike="noStrike" kern="1200" cap="none" spc="0" normalizeH="0" baseline="0" noProof="0" dirty="0">
                <a:ln>
                  <a:noFill/>
                </a:ln>
                <a:solidFill>
                  <a:prstClr val="black"/>
                </a:solidFill>
                <a:effectLst/>
                <a:uLnTx/>
                <a:uFillTx/>
                <a:latin typeface="Calibri" panose="020F0502020204030204"/>
                <a:ea typeface="+mn-ea"/>
                <a:cs typeface="+mn-cs"/>
              </a:rPr>
              <a:t> to the allegations in the Statement of Claim</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2000" i="1" dirty="0">
              <a:solidFill>
                <a:prstClr val="black"/>
              </a:solidFill>
              <a:latin typeface="Calibri" panose="020F0502020204030204"/>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400" b="1" i="1" dirty="0">
                <a:solidFill>
                  <a:schemeClr val="accent4"/>
                </a:solidFill>
                <a:latin typeface="Segoe UI" panose="020B0502040204020203" pitchFamily="34" charset="0"/>
                <a:cs typeface="Segoe UI" panose="020B0502040204020203" pitchFamily="34" charset="0"/>
              </a:rPr>
              <a:t>Preparing a Defence</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000" dirty="0">
                <a:solidFill>
                  <a:prstClr val="black"/>
                </a:solidFill>
                <a:latin typeface="Calibri" panose="020F0502020204030204"/>
              </a:rPr>
              <a:t>	</a:t>
            </a:r>
            <a:r>
              <a:rPr lang="en-AU" sz="2400" dirty="0">
                <a:solidFill>
                  <a:prstClr val="black"/>
                </a:solidFill>
                <a:latin typeface="Calibri" panose="020F0502020204030204"/>
              </a:rPr>
              <a:t>Order 13 of the court rules sets out the formal requirements for pleadings</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400" dirty="0">
                <a:solidFill>
                  <a:prstClr val="black"/>
                </a:solidFill>
                <a:latin typeface="Calibri" panose="020F0502020204030204"/>
                <a:ea typeface="Calibri" panose="020F0502020204030204" pitchFamily="34" charset="0"/>
                <a:cs typeface="Segoe UI" panose="020B0502040204020203" pitchFamily="34" charset="0"/>
              </a:rPr>
              <a:t>	Either admit, not admit or deny the allegations in the Statement of Claim</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400" dirty="0">
                <a:solidFill>
                  <a:prstClr val="black"/>
                </a:solidFill>
                <a:latin typeface="Calibri" panose="020F0502020204030204"/>
                <a:ea typeface="Calibri" panose="020F0502020204030204" pitchFamily="34" charset="0"/>
                <a:cs typeface="Segoe UI" panose="020B0502040204020203" pitchFamily="34" charset="0"/>
              </a:rPr>
              <a:t>	Gather information from your client to assist you in preparing the Defence</a:t>
            </a:r>
          </a:p>
          <a:p>
            <a:pPr>
              <a:lnSpc>
                <a:spcPct val="107000"/>
              </a:lnSpc>
              <a:spcAft>
                <a:spcPts val="800"/>
              </a:spcAft>
              <a:defRPr/>
            </a:pPr>
            <a:endParaRPr lang="en-AU" sz="2400" b="1" i="1" dirty="0">
              <a:solidFill>
                <a:schemeClr val="accent4"/>
              </a:solidFill>
              <a:latin typeface="Segoe UI" panose="020B0502040204020203" pitchFamily="34" charset="0"/>
              <a:cs typeface="Segoe UI" panose="020B0502040204020203" pitchFamily="34" charset="0"/>
            </a:endParaRPr>
          </a:p>
          <a:p>
            <a:pPr>
              <a:lnSpc>
                <a:spcPct val="107000"/>
              </a:lnSpc>
              <a:spcAft>
                <a:spcPts val="800"/>
              </a:spcAft>
              <a:defRPr/>
            </a:pPr>
            <a:r>
              <a:rPr lang="en-AU" sz="2400" b="1" i="1" dirty="0">
                <a:solidFill>
                  <a:schemeClr val="accent4"/>
                </a:solidFill>
                <a:latin typeface="Segoe UI" panose="020B0502040204020203" pitchFamily="34" charset="0"/>
                <a:cs typeface="Segoe UI" panose="020B0502040204020203" pitchFamily="34" charset="0"/>
              </a:rPr>
              <a:t>Overarching obligations and proper basis certification</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2400" dirty="0">
              <a:solidFill>
                <a:prstClr val="black"/>
              </a:solidFill>
              <a:latin typeface="Calibri" panose="020F0502020204030204"/>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000" b="1" dirty="0">
                <a:solidFill>
                  <a:prstClr val="black"/>
                </a:solidFill>
                <a:latin typeface="Calibri" panose="020F0502020204030204"/>
                <a:ea typeface="Calibri" panose="020F0502020204030204" pitchFamily="34" charset="0"/>
                <a:cs typeface="Segoe UI" panose="020B0502040204020203" pitchFamily="34" charset="0"/>
              </a:rPr>
              <a:t>	</a:t>
            </a:r>
            <a:endParaRPr lang="en-AU" sz="2800" b="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112086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2(b) - Discovery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pic>
        <p:nvPicPr>
          <p:cNvPr id="2" name="Picture 1">
            <a:extLst>
              <a:ext uri="{FF2B5EF4-FFF2-40B4-BE49-F238E27FC236}">
                <a16:creationId xmlns:a16="http://schemas.microsoft.com/office/drawing/2014/main" id="{C9D13FBD-F9AF-5B49-D33E-9785ECAE42C4}"/>
              </a:ext>
            </a:extLst>
          </p:cNvPr>
          <p:cNvPicPr>
            <a:picLocks noChangeAspect="1"/>
          </p:cNvPicPr>
          <p:nvPr/>
        </p:nvPicPr>
        <p:blipFill>
          <a:blip r:embed="rId4"/>
          <a:stretch>
            <a:fillRect/>
          </a:stretch>
        </p:blipFill>
        <p:spPr>
          <a:xfrm>
            <a:off x="2992047" y="1420896"/>
            <a:ext cx="5530798" cy="5254505"/>
          </a:xfrm>
          <a:prstGeom prst="rect">
            <a:avLst/>
          </a:prstGeom>
        </p:spPr>
      </p:pic>
    </p:spTree>
    <p:extLst>
      <p:ext uri="{BB962C8B-B14F-4D97-AF65-F5344CB8AC3E}">
        <p14:creationId xmlns:p14="http://schemas.microsoft.com/office/powerpoint/2010/main" val="3458311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2(b) - Discovery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4" name="Rectangle 3">
            <a:extLst>
              <a:ext uri="{FF2B5EF4-FFF2-40B4-BE49-F238E27FC236}">
                <a16:creationId xmlns:a16="http://schemas.microsoft.com/office/drawing/2014/main" id="{338DBE84-9C22-F92F-B4F2-30A6E59DEF50}"/>
              </a:ext>
            </a:extLst>
          </p:cNvPr>
          <p:cNvSpPr/>
          <p:nvPr/>
        </p:nvSpPr>
        <p:spPr>
          <a:xfrm>
            <a:off x="1183215" y="1536345"/>
            <a:ext cx="11008783" cy="522623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r>
              <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rPr>
              <a:t>1. Obligation to discover</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400" i="1" dirty="0">
                <a:solidFill>
                  <a:schemeClr val="accent5"/>
                </a:solidFill>
                <a:latin typeface="Calibri" panose="020F0502020204030204"/>
              </a:rPr>
              <a:t>Documents on which a party relies, that adversely affects a party’s case, that adversely affect another party’s case and that support another party’s case</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000" dirty="0">
                <a:solidFill>
                  <a:prstClr val="black"/>
                </a:solidFill>
                <a:latin typeface="Calibri" panose="020F0502020204030204"/>
              </a:rPr>
              <a:t>	</a:t>
            </a:r>
            <a:r>
              <a:rPr lang="en-AU" sz="2200" dirty="0">
                <a:solidFill>
                  <a:prstClr val="black"/>
                </a:solidFill>
                <a:latin typeface="Calibri" panose="020F0502020204030204"/>
              </a:rPr>
              <a:t>Documents are not just limited to written documents</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200" i="1" dirty="0">
                <a:solidFill>
                  <a:prstClr val="black"/>
                </a:solidFill>
                <a:latin typeface="Calibri" panose="020F0502020204030204"/>
              </a:rPr>
              <a:t>	</a:t>
            </a:r>
            <a:r>
              <a:rPr lang="en-AU" sz="2200" dirty="0">
                <a:solidFill>
                  <a:prstClr val="black"/>
                </a:solidFill>
                <a:latin typeface="Calibri" panose="020F0502020204030204"/>
              </a:rPr>
              <a:t>Timing for completion of discovery</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200" dirty="0">
                <a:solidFill>
                  <a:prstClr val="black"/>
                </a:solidFill>
                <a:latin typeface="Calibri" panose="020F0502020204030204"/>
              </a:rPr>
              <a:t>	Continuing obligation to discover</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200" dirty="0">
                <a:solidFill>
                  <a:prstClr val="black"/>
                </a:solidFill>
                <a:latin typeface="Calibri" panose="020F0502020204030204"/>
              </a:rPr>
              <a:t>	The Harman Undertaking</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800" b="1" i="1" dirty="0">
                <a:solidFill>
                  <a:srgbClr val="172750"/>
                </a:solidFill>
                <a:latin typeface="Segoe UI" panose="020B0502040204020203" pitchFamily="34" charset="0"/>
                <a:cs typeface="Segoe UI" panose="020B0502040204020203" pitchFamily="34" charset="0"/>
              </a:rPr>
              <a:t>2. Who is the ‘State’ for the purpose of discovery</a:t>
            </a:r>
          </a:p>
          <a:p>
            <a:pPr>
              <a:lnSpc>
                <a:spcPct val="107000"/>
              </a:lnSpc>
              <a:spcAft>
                <a:spcPts val="800"/>
              </a:spcAft>
              <a:defRPr/>
            </a:pPr>
            <a:r>
              <a:rPr lang="en-AU" sz="2200" dirty="0">
                <a:solidFill>
                  <a:prstClr val="black"/>
                </a:solidFill>
                <a:latin typeface="Calibri" panose="020F0502020204030204"/>
              </a:rPr>
              <a:t>This will be determined by reference to the pleadings, to identify the individuals whose conduct is the subject of the claim or the government agencies whose conduct is challenged	</a:t>
            </a: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188933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pic>
        <p:nvPicPr>
          <p:cNvPr id="1034" name="Picture 10" descr="Lactose Free Cheese Board - Paradise Island">
            <a:extLst>
              <a:ext uri="{FF2B5EF4-FFF2-40B4-BE49-F238E27FC236}">
                <a16:creationId xmlns:a16="http://schemas.microsoft.com/office/drawing/2014/main" id="{46DA0FA9-8E7A-2B21-0900-37FC99F94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392" y="0"/>
            <a:ext cx="12615219" cy="8411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094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2(b) - Discovery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4" name="Rectangle 3">
            <a:extLst>
              <a:ext uri="{FF2B5EF4-FFF2-40B4-BE49-F238E27FC236}">
                <a16:creationId xmlns:a16="http://schemas.microsoft.com/office/drawing/2014/main" id="{338DBE84-9C22-F92F-B4F2-30A6E59DEF50}"/>
              </a:ext>
            </a:extLst>
          </p:cNvPr>
          <p:cNvSpPr/>
          <p:nvPr/>
        </p:nvSpPr>
        <p:spPr>
          <a:xfrm>
            <a:off x="1183215" y="1536345"/>
            <a:ext cx="11008783" cy="4765215"/>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r>
              <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rPr>
              <a:t>3. Source and collate documents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2000" b="1" i="1" dirty="0">
              <a:solidFill>
                <a:prstClr val="black"/>
              </a:solidFill>
              <a:latin typeface="Calibri" panose="020F0502020204030204"/>
              <a:cs typeface="Segoe UI"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800" b="1" i="1" dirty="0">
                <a:solidFill>
                  <a:srgbClr val="172750"/>
                </a:solidFill>
                <a:latin typeface="Segoe UI" panose="020B0502040204020203" pitchFamily="34" charset="0"/>
                <a:cs typeface="Segoe UI" panose="020B0502040204020203" pitchFamily="34" charset="0"/>
              </a:rPr>
              <a:t>4. Analyse the documents</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200" dirty="0">
                <a:solidFill>
                  <a:prstClr val="black"/>
                </a:solidFill>
                <a:latin typeface="Calibri" panose="020F0502020204030204"/>
              </a:rPr>
              <a:t>You will need to undertake the process of analysing the documents to determine:  </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200" dirty="0">
                <a:solidFill>
                  <a:prstClr val="black"/>
                </a:solidFill>
                <a:latin typeface="Calibri" panose="020F0502020204030204"/>
              </a:rPr>
              <a:t>- 	whether they are relevant; and </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200" dirty="0">
                <a:solidFill>
                  <a:prstClr val="black"/>
                </a:solidFill>
                <a:latin typeface="Calibri" panose="020F0502020204030204"/>
              </a:rPr>
              <a:t>-	assuming they are, whether there is any ground to object to the production of the 	document in whole or part: </a:t>
            </a:r>
          </a:p>
          <a:p>
            <a:pPr marL="1714500" lvl="3" indent="-342900">
              <a:lnSpc>
                <a:spcPct val="107000"/>
              </a:lnSpc>
              <a:spcAft>
                <a:spcPts val="800"/>
              </a:spcAft>
              <a:buFont typeface="Arial" panose="020B0604020202020204" pitchFamily="34" charset="0"/>
              <a:buChar char="•"/>
              <a:defRPr/>
            </a:pPr>
            <a:r>
              <a:rPr lang="en-AU" sz="2200" dirty="0">
                <a:solidFill>
                  <a:prstClr val="black"/>
                </a:solidFill>
                <a:latin typeface="Calibri" panose="020F0502020204030204"/>
              </a:rPr>
              <a:t>	Privilege;	</a:t>
            </a:r>
          </a:p>
          <a:p>
            <a:pPr marL="1714500" lvl="3" indent="-342900">
              <a:lnSpc>
                <a:spcPct val="107000"/>
              </a:lnSpc>
              <a:spcAft>
                <a:spcPts val="800"/>
              </a:spcAft>
              <a:buFont typeface="Arial" panose="020B0604020202020204" pitchFamily="34" charset="0"/>
              <a:buChar char="•"/>
              <a:defRPr/>
            </a:pPr>
            <a:r>
              <a:rPr lang="en-AU" sz="2200" dirty="0">
                <a:solidFill>
                  <a:prstClr val="black"/>
                </a:solidFill>
                <a:latin typeface="Calibri" panose="020F0502020204030204"/>
              </a:rPr>
              <a:t>  Redactions.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705646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2(b) - Discovery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4" name="Rectangle 3">
            <a:extLst>
              <a:ext uri="{FF2B5EF4-FFF2-40B4-BE49-F238E27FC236}">
                <a16:creationId xmlns:a16="http://schemas.microsoft.com/office/drawing/2014/main" id="{338DBE84-9C22-F92F-B4F2-30A6E59DEF50}"/>
              </a:ext>
            </a:extLst>
          </p:cNvPr>
          <p:cNvSpPr/>
          <p:nvPr/>
        </p:nvSpPr>
        <p:spPr>
          <a:xfrm>
            <a:off x="1183215" y="1536345"/>
            <a:ext cx="11008783" cy="5218095"/>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r>
              <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rPr>
              <a:t>5. Draft the Affidavit of Documents </a:t>
            </a:r>
          </a:p>
          <a:p>
            <a:pPr marR="0" lvl="0" algn="l" defTabSz="914400" rtl="0" eaLnBrk="1" fontAlgn="auto" latinLnBrk="0" hangingPunct="1">
              <a:lnSpc>
                <a:spcPct val="107000"/>
              </a:lnSpc>
              <a:spcBef>
                <a:spcPts val="0"/>
              </a:spcBef>
              <a:spcAft>
                <a:spcPts val="800"/>
              </a:spcAft>
              <a:buClrTx/>
              <a:buSzTx/>
              <a:tabLst/>
              <a:defRPr/>
            </a:pPr>
            <a:r>
              <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rPr>
              <a:t>	</a:t>
            </a:r>
            <a:r>
              <a:rPr lang="en-AU" sz="2200" dirty="0">
                <a:ea typeface="Calibri" panose="020F0502020204030204" pitchFamily="34" charset="0"/>
                <a:cs typeface="Segoe UI" panose="020B0502040204020203" pitchFamily="34" charset="0"/>
              </a:rPr>
              <a:t>Form of an Affidavit of Documents</a:t>
            </a:r>
          </a:p>
          <a:p>
            <a:pPr marR="0" lvl="0" algn="l" defTabSz="914400" rtl="0" eaLnBrk="1" fontAlgn="auto" latinLnBrk="0" hangingPunct="1">
              <a:lnSpc>
                <a:spcPct val="107000"/>
              </a:lnSpc>
              <a:spcBef>
                <a:spcPts val="0"/>
              </a:spcBef>
              <a:spcAft>
                <a:spcPts val="800"/>
              </a:spcAft>
              <a:buClrTx/>
              <a:buSzTx/>
              <a:tabLst/>
              <a:defRPr/>
            </a:pPr>
            <a:r>
              <a:rPr lang="en-AU" sz="2200" dirty="0">
                <a:ea typeface="Calibri" panose="020F0502020204030204" pitchFamily="34" charset="0"/>
                <a:cs typeface="Segoe UI" panose="020B0502040204020203" pitchFamily="34" charset="0"/>
              </a:rPr>
              <a:t>	Identifying the deponent for an Affidavit of documents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2000" b="1" i="1" dirty="0">
              <a:solidFill>
                <a:prstClr val="black"/>
              </a:solidFill>
              <a:latin typeface="Calibri" panose="020F0502020204030204"/>
              <a:cs typeface="Segoe UI"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800" b="1" i="1" dirty="0">
                <a:solidFill>
                  <a:srgbClr val="172750"/>
                </a:solidFill>
                <a:latin typeface="Segoe UI" panose="020B0502040204020203" pitchFamily="34" charset="0"/>
                <a:cs typeface="Segoe UI" panose="020B0502040204020203" pitchFamily="34" charset="0"/>
              </a:rPr>
              <a:t>6. Production of documents</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000" dirty="0">
                <a:cs typeface="Segoe UI" panose="020B0502040204020203" pitchFamily="34" charset="0"/>
              </a:rPr>
              <a:t>	</a:t>
            </a:r>
            <a:r>
              <a:rPr lang="en-AU" sz="2200" dirty="0">
                <a:cs typeface="Segoe UI" panose="020B0502040204020203" pitchFamily="34" charset="0"/>
              </a:rPr>
              <a:t>Inspection of documents </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200" dirty="0">
                <a:cs typeface="Segoe UI" panose="020B0502040204020203" pitchFamily="34" charset="0"/>
              </a:rPr>
              <a:t>	Challenges to withheld documents</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200" dirty="0">
                <a:cs typeface="Segoe UI" panose="020B0502040204020203" pitchFamily="34" charset="0"/>
              </a:rPr>
              <a:t>	Admissibility of discovered documents</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000" dirty="0">
                <a:cs typeface="Segoe UI" panose="020B0502040204020203"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2000" dirty="0">
              <a:cs typeface="Segoe UI"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000" dirty="0">
                <a:solidFill>
                  <a:prstClr val="black"/>
                </a:solidFill>
                <a:latin typeface="Calibri" panose="020F0502020204030204"/>
              </a:rPr>
              <a:t>	</a:t>
            </a: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725561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2(c) - Subpoenas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2" name="Rectangle 1">
            <a:extLst>
              <a:ext uri="{FF2B5EF4-FFF2-40B4-BE49-F238E27FC236}">
                <a16:creationId xmlns:a16="http://schemas.microsoft.com/office/drawing/2014/main" id="{E8D0770C-CC2A-CAD1-5CD9-B39AED170D38}"/>
              </a:ext>
            </a:extLst>
          </p:cNvPr>
          <p:cNvSpPr/>
          <p:nvPr/>
        </p:nvSpPr>
        <p:spPr>
          <a:xfrm>
            <a:off x="1183215" y="1536345"/>
            <a:ext cx="11008783" cy="3520194"/>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kumimoji="0" lang="en-AU" sz="2800" b="1" i="1"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What is a subpoena?</a:t>
            </a:r>
          </a:p>
          <a:p>
            <a:pPr marR="0" lvl="0" algn="l" defTabSz="914400" rtl="0" eaLnBrk="1" fontAlgn="auto" latinLnBrk="0" hangingPunct="1">
              <a:lnSpc>
                <a:spcPct val="107000"/>
              </a:lnSpc>
              <a:spcBef>
                <a:spcPts val="0"/>
              </a:spcBef>
              <a:spcAft>
                <a:spcPts val="800"/>
              </a:spcAft>
              <a:buClrTx/>
              <a:buSzTx/>
              <a:tabLst/>
              <a:defRPr/>
            </a:pPr>
            <a:r>
              <a:rPr lang="en-AU" sz="2200" dirty="0">
                <a:solidFill>
                  <a:prstClr val="black"/>
                </a:solidFill>
                <a:latin typeface="Calibri" panose="020F0502020204030204"/>
              </a:rPr>
              <a:t>A court order compelling production of documents and/or to attend court to give evidence</a:t>
            </a:r>
          </a:p>
          <a:p>
            <a:pPr marR="0" lvl="0" algn="l" defTabSz="914400" rtl="0" eaLnBrk="1" fontAlgn="auto" latinLnBrk="0" hangingPunct="1">
              <a:lnSpc>
                <a:spcPct val="107000"/>
              </a:lnSpc>
              <a:spcBef>
                <a:spcPts val="0"/>
              </a:spcBef>
              <a:spcAft>
                <a:spcPts val="800"/>
              </a:spcAft>
              <a:buClrTx/>
              <a:buSzTx/>
              <a:tabLst/>
              <a:defRPr/>
            </a:pPr>
            <a:endParaRPr kumimoji="0" lang="en-AU" sz="2800" b="1"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What do you need to produce pursuant to the subpoena?</a:t>
            </a:r>
          </a:p>
          <a:p>
            <a:pPr marR="0" lvl="0" algn="l" defTabSz="914400" rtl="0" eaLnBrk="1" fontAlgn="auto" latinLnBrk="0" hangingPunct="1">
              <a:lnSpc>
                <a:spcPct val="107000"/>
              </a:lnSpc>
              <a:spcBef>
                <a:spcPts val="0"/>
              </a:spcBef>
              <a:spcAft>
                <a:spcPts val="800"/>
              </a:spcAft>
              <a:buClrTx/>
              <a:buSzTx/>
              <a:tabLst/>
              <a:defRPr/>
            </a:pPr>
            <a:r>
              <a:rPr kumimoji="0" lang="en-AU" sz="2200" b="0" u="none" strike="noStrike" kern="1200" cap="none" spc="0" normalizeH="0" baseline="0" noProof="0" dirty="0">
                <a:ln>
                  <a:noFill/>
                </a:ln>
                <a:solidFill>
                  <a:prstClr val="black"/>
                </a:solidFill>
                <a:effectLst/>
                <a:uLnTx/>
                <a:uFillTx/>
                <a:latin typeface="Calibri" panose="020F0502020204030204"/>
                <a:ea typeface="+mn-ea"/>
                <a:cs typeface="+mn-cs"/>
              </a:rPr>
              <a:t>Only documents in your possession – </a:t>
            </a:r>
            <a:r>
              <a:rPr kumimoji="0" lang="en-AU" sz="2200" b="1" u="none" strike="noStrike" kern="1200" cap="none" spc="0" normalizeH="0" baseline="0" noProof="0" dirty="0">
                <a:ln>
                  <a:noFill/>
                </a:ln>
                <a:solidFill>
                  <a:prstClr val="black"/>
                </a:solidFill>
                <a:effectLst/>
                <a:uLnTx/>
                <a:uFillTx/>
                <a:latin typeface="Calibri" panose="020F0502020204030204"/>
                <a:ea typeface="+mn-ea"/>
                <a:cs typeface="+mn-cs"/>
              </a:rPr>
              <a:t>do not </a:t>
            </a:r>
            <a:r>
              <a:rPr kumimoji="0" lang="en-AU" sz="2200" b="0" u="none" strike="noStrike" kern="1200" cap="none" spc="0" normalizeH="0" baseline="0" noProof="0" dirty="0">
                <a:ln>
                  <a:noFill/>
                </a:ln>
                <a:solidFill>
                  <a:prstClr val="black"/>
                </a:solidFill>
                <a:effectLst/>
                <a:uLnTx/>
                <a:uFillTx/>
                <a:latin typeface="Calibri" panose="020F0502020204030204"/>
                <a:ea typeface="+mn-ea"/>
                <a:cs typeface="+mn-cs"/>
              </a:rPr>
              <a:t>create documents or seek them from other departments or organisations</a:t>
            </a:r>
          </a:p>
        </p:txBody>
      </p:sp>
    </p:spTree>
    <p:extLst>
      <p:ext uri="{BB962C8B-B14F-4D97-AF65-F5344CB8AC3E}">
        <p14:creationId xmlns:p14="http://schemas.microsoft.com/office/powerpoint/2010/main" val="429438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2(c) - Subpoenas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2" name="Rectangle 1">
            <a:extLst>
              <a:ext uri="{FF2B5EF4-FFF2-40B4-BE49-F238E27FC236}">
                <a16:creationId xmlns:a16="http://schemas.microsoft.com/office/drawing/2014/main" id="{E8D0770C-CC2A-CAD1-5CD9-B39AED170D38}"/>
              </a:ext>
            </a:extLst>
          </p:cNvPr>
          <p:cNvSpPr/>
          <p:nvPr/>
        </p:nvSpPr>
        <p:spPr>
          <a:xfrm>
            <a:off x="1183215" y="1536345"/>
            <a:ext cx="11008783" cy="3982822"/>
          </a:xfrm>
          <a:prstGeom prst="rect">
            <a:avLst/>
          </a:prstGeom>
        </p:spPr>
        <p:txBody>
          <a:bodyPr wrap="square">
            <a:spAutoFit/>
          </a:bodyPr>
          <a:lstStyle/>
          <a:p>
            <a:pPr>
              <a:lnSpc>
                <a:spcPct val="107000"/>
              </a:lnSpc>
              <a:spcAft>
                <a:spcPts val="800"/>
              </a:spcAft>
              <a:defRPr/>
            </a:pPr>
            <a:endParaRPr kumimoji="0" lang="en-AU" sz="2800" b="1" i="1"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a:lnSpc>
                <a:spcPct val="107000"/>
              </a:lnSpc>
              <a:spcAft>
                <a:spcPts val="800"/>
              </a:spcAft>
              <a:defRPr/>
            </a:pPr>
            <a:r>
              <a:rPr kumimoji="0" lang="en-AU" sz="2800" b="1" i="1"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Where do you produce </a:t>
            </a:r>
            <a:r>
              <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rPr>
              <a:t>the documents</a:t>
            </a:r>
            <a:r>
              <a:rPr kumimoji="0" lang="en-AU" sz="2800" b="1" i="1"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a:t>
            </a:r>
          </a:p>
          <a:p>
            <a:pPr marR="0" lvl="0" algn="l" defTabSz="914400" rtl="0" eaLnBrk="1" fontAlgn="auto" latinLnBrk="0" hangingPunct="1">
              <a:lnSpc>
                <a:spcPct val="107000"/>
              </a:lnSpc>
              <a:spcBef>
                <a:spcPts val="0"/>
              </a:spcBef>
              <a:spcAft>
                <a:spcPts val="800"/>
              </a:spcAft>
              <a:buClrTx/>
              <a:buSzTx/>
              <a:tabLst/>
              <a:defRPr/>
            </a:pPr>
            <a:r>
              <a:rPr kumimoji="0" lang="en-AU" sz="2000" b="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AU" sz="2200" b="0" u="none" strike="noStrike" kern="1200" cap="none" spc="0" normalizeH="0" baseline="0" noProof="0" dirty="0">
                <a:ln>
                  <a:noFill/>
                </a:ln>
                <a:solidFill>
                  <a:prstClr val="black"/>
                </a:solidFill>
                <a:effectLst/>
                <a:uLnTx/>
                <a:uFillTx/>
                <a:latin typeface="Calibri" panose="020F0502020204030204"/>
                <a:ea typeface="+mn-ea"/>
                <a:cs typeface="+mn-cs"/>
              </a:rPr>
              <a:t>To the issuing court registry – </a:t>
            </a:r>
            <a:r>
              <a:rPr kumimoji="0" lang="en-AU" sz="2200" b="1" u="none" strike="noStrike" kern="1200" cap="none" spc="0" normalizeH="0" baseline="0" noProof="0" dirty="0">
                <a:ln>
                  <a:noFill/>
                </a:ln>
                <a:solidFill>
                  <a:prstClr val="black"/>
                </a:solidFill>
                <a:effectLst/>
                <a:uLnTx/>
                <a:uFillTx/>
                <a:latin typeface="Calibri" panose="020F0502020204030204"/>
                <a:ea typeface="+mn-ea"/>
                <a:cs typeface="+mn-cs"/>
              </a:rPr>
              <a:t>do</a:t>
            </a:r>
            <a:r>
              <a:rPr kumimoji="0" lang="en-AU" sz="2200" b="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AU" sz="2200" b="1" u="none" strike="noStrike" kern="1200" cap="none" spc="0" normalizeH="0" baseline="0" noProof="0" dirty="0">
                <a:ln>
                  <a:noFill/>
                </a:ln>
                <a:solidFill>
                  <a:prstClr val="black"/>
                </a:solidFill>
                <a:effectLst/>
                <a:uLnTx/>
                <a:uFillTx/>
                <a:latin typeface="Calibri" panose="020F0502020204030204"/>
                <a:ea typeface="+mn-ea"/>
                <a:cs typeface="+mn-cs"/>
              </a:rPr>
              <a:t>not</a:t>
            </a:r>
            <a:r>
              <a:rPr kumimoji="0" lang="en-AU" sz="2200" b="0" u="none" strike="noStrike" kern="1200" cap="none" spc="0" normalizeH="0" baseline="0" noProof="0" dirty="0">
                <a:ln>
                  <a:noFill/>
                </a:ln>
                <a:solidFill>
                  <a:prstClr val="black"/>
                </a:solidFill>
                <a:effectLst/>
                <a:uLnTx/>
                <a:uFillTx/>
                <a:latin typeface="Calibri" panose="020F0502020204030204"/>
                <a:ea typeface="+mn-ea"/>
                <a:cs typeface="+mn-cs"/>
              </a:rPr>
              <a:t> provide them directly to the issuing party</a:t>
            </a:r>
            <a:endParaRPr kumimoji="0" lang="en-AU" sz="22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What if you cannot comply in time?</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200" dirty="0">
                <a:solidFill>
                  <a:prstClr val="black"/>
                </a:solidFill>
                <a:latin typeface="Calibri" panose="020F0502020204030204"/>
              </a:rPr>
              <a:t>Contact the issuing party immediately</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200" dirty="0">
                <a:solidFill>
                  <a:prstClr val="black"/>
                </a:solidFill>
                <a:latin typeface="Calibri" panose="020F0502020204030204"/>
              </a:rPr>
              <a:t>You may consider court intervention if you cannot obtain agreement from the issuing party</a:t>
            </a:r>
            <a:r>
              <a:rPr lang="en-AU" sz="2200" i="1" dirty="0">
                <a:solidFill>
                  <a:prstClr val="black"/>
                </a:solidFill>
                <a:latin typeface="Calibri" panose="020F0502020204030204"/>
              </a:rPr>
              <a:t>	</a:t>
            </a:r>
            <a:endParaRPr kumimoji="0" lang="en-AU" sz="22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758114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2(c) - Subpoenas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2" name="Rectangle 1">
            <a:extLst>
              <a:ext uri="{FF2B5EF4-FFF2-40B4-BE49-F238E27FC236}">
                <a16:creationId xmlns:a16="http://schemas.microsoft.com/office/drawing/2014/main" id="{E8D0770C-CC2A-CAD1-5CD9-B39AED170D38}"/>
              </a:ext>
            </a:extLst>
          </p:cNvPr>
          <p:cNvSpPr/>
          <p:nvPr/>
        </p:nvSpPr>
        <p:spPr>
          <a:xfrm>
            <a:off x="1183215" y="1536345"/>
            <a:ext cx="11008783" cy="3506153"/>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rPr>
              <a:t>Setting aside a subpoena</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000" i="1" dirty="0">
                <a:solidFill>
                  <a:prstClr val="black"/>
                </a:solidFill>
                <a:latin typeface="Calibri" panose="020F0502020204030204"/>
              </a:rPr>
              <a:t>	</a:t>
            </a:r>
            <a:r>
              <a:rPr lang="en-AU" sz="2200" dirty="0">
                <a:solidFill>
                  <a:prstClr val="black"/>
                </a:solidFill>
                <a:latin typeface="Calibri" panose="020F0502020204030204"/>
              </a:rPr>
              <a:t>No legitimate forensic purpose</a:t>
            </a:r>
          </a:p>
          <a:p>
            <a:pPr lvl="2">
              <a:lnSpc>
                <a:spcPct val="107000"/>
              </a:lnSpc>
              <a:spcAft>
                <a:spcPts val="800"/>
              </a:spcAft>
              <a:defRPr/>
            </a:pPr>
            <a:r>
              <a:rPr lang="en-AU" sz="2200" dirty="0">
                <a:solidFill>
                  <a:prstClr val="black"/>
                </a:solidFill>
                <a:latin typeface="Calibri" panose="020F0502020204030204"/>
              </a:rPr>
              <a:t>Not relevant to issues in dispute – ‘fishing’</a:t>
            </a:r>
          </a:p>
          <a:p>
            <a:pPr lvl="2">
              <a:lnSpc>
                <a:spcPct val="107000"/>
              </a:lnSpc>
              <a:spcAft>
                <a:spcPts val="800"/>
              </a:spcAft>
              <a:defRPr/>
            </a:pPr>
            <a:r>
              <a:rPr lang="en-AU" sz="2200" dirty="0">
                <a:solidFill>
                  <a:prstClr val="black"/>
                </a:solidFill>
                <a:latin typeface="Calibri" panose="020F0502020204030204"/>
              </a:rPr>
              <a:t>Lacks sufficient particularity – e.g. is the subpoena too broad? </a:t>
            </a:r>
          </a:p>
          <a:p>
            <a:pPr lvl="2">
              <a:lnSpc>
                <a:spcPct val="107000"/>
              </a:lnSpc>
              <a:spcAft>
                <a:spcPts val="800"/>
              </a:spcAft>
              <a:defRPr/>
            </a:pPr>
            <a:r>
              <a:rPr lang="en-AU" sz="2200" dirty="0">
                <a:solidFill>
                  <a:prstClr val="black"/>
                </a:solidFill>
                <a:latin typeface="Calibri" panose="020F0502020204030204"/>
              </a:rPr>
              <a:t>Oppressive</a:t>
            </a: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424734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2(c) - Subpoenas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2" name="Rectangle 1">
            <a:extLst>
              <a:ext uri="{FF2B5EF4-FFF2-40B4-BE49-F238E27FC236}">
                <a16:creationId xmlns:a16="http://schemas.microsoft.com/office/drawing/2014/main" id="{E8D0770C-CC2A-CAD1-5CD9-B39AED170D38}"/>
              </a:ext>
            </a:extLst>
          </p:cNvPr>
          <p:cNvSpPr/>
          <p:nvPr/>
        </p:nvSpPr>
        <p:spPr>
          <a:xfrm>
            <a:off x="1183215" y="1536345"/>
            <a:ext cx="11008783" cy="3974678"/>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r>
              <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rPr>
              <a:t>Confidentiality and Privilege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200" b="1" i="1" dirty="0">
              <a:solidFill>
                <a:schemeClr val="accent4"/>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400" b="1" i="1" dirty="0">
                <a:solidFill>
                  <a:schemeClr val="accent4"/>
                </a:solidFill>
                <a:latin typeface="Segoe UI" panose="020B0502040204020203" pitchFamily="34" charset="0"/>
                <a:cs typeface="Segoe UI" panose="020B0502040204020203" pitchFamily="34" charset="0"/>
              </a:rPr>
              <a:t>Common claims include:</a:t>
            </a:r>
          </a:p>
          <a:p>
            <a:pPr lvl="2">
              <a:lnSpc>
                <a:spcPct val="107000"/>
              </a:lnSpc>
              <a:spcAft>
                <a:spcPts val="800"/>
              </a:spcAft>
              <a:defRPr/>
            </a:pPr>
            <a:r>
              <a:rPr lang="en-AU" sz="2000" dirty="0">
                <a:solidFill>
                  <a:prstClr val="black"/>
                </a:solidFill>
                <a:latin typeface="Calibri" panose="020F0502020204030204"/>
              </a:rPr>
              <a:t>Public interest immunity </a:t>
            </a:r>
          </a:p>
          <a:p>
            <a:pPr lvl="2">
              <a:lnSpc>
                <a:spcPct val="107000"/>
              </a:lnSpc>
              <a:spcAft>
                <a:spcPts val="800"/>
              </a:spcAft>
              <a:defRPr/>
            </a:pPr>
            <a:r>
              <a:rPr lang="en-AU" sz="2000" dirty="0">
                <a:solidFill>
                  <a:prstClr val="black"/>
                </a:solidFill>
                <a:latin typeface="Calibri" panose="020F0502020204030204"/>
              </a:rPr>
              <a:t>Legal professional privilege</a:t>
            </a:r>
          </a:p>
          <a:p>
            <a:pPr lvl="2">
              <a:lnSpc>
                <a:spcPct val="107000"/>
              </a:lnSpc>
              <a:spcAft>
                <a:spcPts val="800"/>
              </a:spcAft>
              <a:defRPr/>
            </a:pPr>
            <a:r>
              <a:rPr lang="en-AU" sz="2000" dirty="0">
                <a:solidFill>
                  <a:prstClr val="black"/>
                </a:solidFill>
                <a:latin typeface="Calibri" panose="020F0502020204030204"/>
              </a:rPr>
              <a:t>Irrelevant third-party information </a:t>
            </a:r>
          </a:p>
          <a:p>
            <a:pPr lvl="2">
              <a:lnSpc>
                <a:spcPct val="107000"/>
              </a:lnSpc>
              <a:spcAft>
                <a:spcPts val="800"/>
              </a:spcAft>
              <a:defRPr/>
            </a:pPr>
            <a:r>
              <a:rPr lang="en-AU" sz="2000" dirty="0">
                <a:solidFill>
                  <a:prstClr val="black"/>
                </a:solidFill>
                <a:latin typeface="Calibri" panose="020F0502020204030204"/>
              </a:rPr>
              <a:t>Commercial-in-confidence </a:t>
            </a:r>
          </a:p>
          <a:p>
            <a:pPr lvl="2">
              <a:lnSpc>
                <a:spcPct val="107000"/>
              </a:lnSpc>
              <a:spcAft>
                <a:spcPts val="800"/>
              </a:spcAft>
              <a:defRPr/>
            </a:pPr>
            <a:r>
              <a:rPr lang="en-AU" sz="2000" dirty="0">
                <a:solidFill>
                  <a:prstClr val="black"/>
                </a:solidFill>
                <a:latin typeface="Calibri" panose="020F0502020204030204"/>
              </a:rPr>
              <a:t>Statutory non-disclosure obligations </a:t>
            </a: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808222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2(c) - Subpoenas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2" name="Rectangle 1">
            <a:extLst>
              <a:ext uri="{FF2B5EF4-FFF2-40B4-BE49-F238E27FC236}">
                <a16:creationId xmlns:a16="http://schemas.microsoft.com/office/drawing/2014/main" id="{E8D0770C-CC2A-CAD1-5CD9-B39AED170D38}"/>
              </a:ext>
            </a:extLst>
          </p:cNvPr>
          <p:cNvSpPr/>
          <p:nvPr/>
        </p:nvSpPr>
        <p:spPr>
          <a:xfrm>
            <a:off x="1183215" y="1536345"/>
            <a:ext cx="11008783" cy="3041282"/>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rPr>
              <a:t>Use of subpoenaed documents</a:t>
            </a:r>
          </a:p>
          <a:p>
            <a:pPr lvl="2">
              <a:lnSpc>
                <a:spcPct val="107000"/>
              </a:lnSpc>
              <a:spcAft>
                <a:spcPts val="800"/>
              </a:spcAft>
              <a:defRPr/>
            </a:pPr>
            <a:r>
              <a:rPr lang="en-AU" sz="2200" b="1" dirty="0">
                <a:solidFill>
                  <a:prstClr val="black"/>
                </a:solidFill>
                <a:latin typeface="Calibri" panose="020F0502020204030204"/>
              </a:rPr>
              <a:t>Can</a:t>
            </a:r>
            <a:r>
              <a:rPr lang="en-AU" sz="2200" dirty="0">
                <a:solidFill>
                  <a:prstClr val="black"/>
                </a:solidFill>
                <a:latin typeface="Calibri" panose="020F0502020204030204"/>
              </a:rPr>
              <a:t> be tendered in evidence at trial</a:t>
            </a:r>
          </a:p>
          <a:p>
            <a:pPr lvl="2">
              <a:lnSpc>
                <a:spcPct val="107000"/>
              </a:lnSpc>
              <a:spcAft>
                <a:spcPts val="800"/>
              </a:spcAft>
              <a:defRPr/>
            </a:pPr>
            <a:r>
              <a:rPr lang="en-AU" sz="2200" b="1" dirty="0">
                <a:solidFill>
                  <a:prstClr val="black"/>
                </a:solidFill>
                <a:latin typeface="Calibri" panose="020F0502020204030204"/>
              </a:rPr>
              <a:t>Can</a:t>
            </a:r>
            <a:r>
              <a:rPr lang="en-AU" sz="2200" dirty="0">
                <a:solidFill>
                  <a:prstClr val="black"/>
                </a:solidFill>
                <a:latin typeface="Calibri" panose="020F0502020204030204"/>
              </a:rPr>
              <a:t> be provided to third-parties in connection with the proceeding</a:t>
            </a:r>
          </a:p>
          <a:p>
            <a:pPr lvl="2">
              <a:lnSpc>
                <a:spcPct val="107000"/>
              </a:lnSpc>
              <a:spcAft>
                <a:spcPts val="800"/>
              </a:spcAft>
              <a:defRPr/>
            </a:pPr>
            <a:r>
              <a:rPr lang="en-AU" sz="2200" b="1" dirty="0">
                <a:solidFill>
                  <a:prstClr val="black"/>
                </a:solidFill>
                <a:latin typeface="Calibri" panose="020F0502020204030204"/>
              </a:rPr>
              <a:t>Cannot</a:t>
            </a:r>
            <a:r>
              <a:rPr lang="en-AU" sz="2200" dirty="0">
                <a:solidFill>
                  <a:prstClr val="black"/>
                </a:solidFill>
                <a:latin typeface="Calibri" panose="020F0502020204030204"/>
              </a:rPr>
              <a:t> be used for a collateral purpose</a:t>
            </a: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959597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2(d) – Identifying and preparing witnesses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2" name="Rectangle 1">
            <a:extLst>
              <a:ext uri="{FF2B5EF4-FFF2-40B4-BE49-F238E27FC236}">
                <a16:creationId xmlns:a16="http://schemas.microsoft.com/office/drawing/2014/main" id="{DA1468BE-19D8-CCAC-66BD-C79AD732BCF6}"/>
              </a:ext>
            </a:extLst>
          </p:cNvPr>
          <p:cNvSpPr/>
          <p:nvPr/>
        </p:nvSpPr>
        <p:spPr>
          <a:xfrm>
            <a:off x="1183217" y="1536345"/>
            <a:ext cx="11008783" cy="4378827"/>
          </a:xfrm>
          <a:prstGeom prst="rect">
            <a:avLst/>
          </a:prstGeom>
        </p:spPr>
        <p:txBody>
          <a:bodyPr wrap="square">
            <a:spAutoFit/>
          </a:bodyPr>
          <a:lstStyle/>
          <a:p>
            <a:pPr>
              <a:lnSpc>
                <a:spcPct val="107000"/>
              </a:lnSpc>
              <a:spcAft>
                <a:spcPts val="800"/>
              </a:spcAft>
              <a:defRPr/>
            </a:pPr>
            <a:r>
              <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rPr>
              <a:t>Types of government witnesses </a:t>
            </a:r>
            <a:endParaRPr kumimoji="0" lang="en-AU" sz="2800" b="1" i="1"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AU" sz="2200" i="1" dirty="0">
                <a:solidFill>
                  <a:prstClr val="black"/>
                </a:solidFill>
                <a:latin typeface="Calibri" panose="020F0502020204030204"/>
              </a:rPr>
              <a:t>Personal Capacity Witness </a:t>
            </a:r>
            <a:r>
              <a:rPr lang="en-AU" sz="2200" dirty="0">
                <a:solidFill>
                  <a:prstClr val="black"/>
                </a:solidFill>
                <a:latin typeface="Calibri" panose="020F0502020204030204"/>
              </a:rPr>
              <a:t>– a person who had direct involvement in the events being considered. They usually have some first-hand knowledge or observation of relevant events. </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AU" sz="2200" i="1" dirty="0">
                <a:solidFill>
                  <a:prstClr val="black"/>
                </a:solidFill>
                <a:latin typeface="Calibri" panose="020F0502020204030204"/>
              </a:rPr>
              <a:t>Official Capacity Witness </a:t>
            </a:r>
            <a:r>
              <a:rPr lang="en-AU" sz="2200" dirty="0">
                <a:solidFill>
                  <a:prstClr val="black"/>
                </a:solidFill>
                <a:latin typeface="Calibri" panose="020F0502020204030204"/>
              </a:rPr>
              <a:t>-  a person who is usually a ‘quasi-expert’ and are selected to explain organisational policy or programs, or the implementation of reform. </a:t>
            </a:r>
          </a:p>
          <a:p>
            <a:pPr marR="0" lvl="0" algn="l" defTabSz="914400" rtl="0" eaLnBrk="1" fontAlgn="auto" latinLnBrk="0" hangingPunct="1">
              <a:lnSpc>
                <a:spcPct val="107000"/>
              </a:lnSpc>
              <a:spcBef>
                <a:spcPts val="0"/>
              </a:spcBef>
              <a:spcAft>
                <a:spcPts val="800"/>
              </a:spcAft>
              <a:buClrTx/>
              <a:buSzTx/>
              <a:tabLst/>
              <a:defRPr/>
            </a:pPr>
            <a:endParaRPr kumimoji="0" lang="en-AU" sz="5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Selecting and </a:t>
            </a:r>
            <a:r>
              <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rPr>
              <a:t>p</a:t>
            </a:r>
            <a:r>
              <a:rPr kumimoji="0" lang="en-AU" sz="2800" b="1" i="1" strike="noStrike" kern="1200" cap="none" spc="0" normalizeH="0" baseline="0" noProof="0" dirty="0" err="1">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reparing</a:t>
            </a: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government witnesses</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AU" sz="2200" dirty="0">
                <a:solidFill>
                  <a:prstClr val="black"/>
                </a:solidFill>
                <a:latin typeface="Calibri" panose="020F0502020204030204"/>
              </a:rPr>
              <a:t>There are different matters to consider when selecting and preparing a personal capacity witness compared to an official capacity witness.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AU" sz="22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p>
        </p:txBody>
      </p:sp>
    </p:spTree>
    <p:extLst>
      <p:ext uri="{BB962C8B-B14F-4D97-AF65-F5344CB8AC3E}">
        <p14:creationId xmlns:p14="http://schemas.microsoft.com/office/powerpoint/2010/main" val="3344268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4"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2(e) – Damages</a:t>
            </a:r>
            <a:endParaRPr lang="en-AU" sz="2400" b="1" dirty="0">
              <a:solidFill>
                <a:schemeClr val="bg1"/>
              </a:solidFill>
              <a:highlight>
                <a:srgbClr val="FFFF00"/>
              </a:highlight>
              <a:latin typeface="Segoe UI" panose="020B0502040204020203" pitchFamily="34" charset="0"/>
              <a:cs typeface="Segoe UI" panose="020B0502040204020203"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2" name="Rectangle 1">
            <a:extLst>
              <a:ext uri="{FF2B5EF4-FFF2-40B4-BE49-F238E27FC236}">
                <a16:creationId xmlns:a16="http://schemas.microsoft.com/office/drawing/2014/main" id="{0375F791-CBBD-F5DD-CECD-7CFE1224A15E}"/>
              </a:ext>
            </a:extLst>
          </p:cNvPr>
          <p:cNvSpPr/>
          <p:nvPr/>
        </p:nvSpPr>
        <p:spPr>
          <a:xfrm>
            <a:off x="1183215" y="1536345"/>
            <a:ext cx="11008783" cy="3901133"/>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r>
              <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rPr>
              <a:t>Economic loss</a:t>
            </a:r>
          </a:p>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rPr>
              <a:t>Non-economic loss (general damages)</a:t>
            </a:r>
          </a:p>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rPr>
              <a:t>Aggravated damages</a:t>
            </a:r>
          </a:p>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rPr>
              <a:t>Exemplary damages</a:t>
            </a:r>
          </a:p>
        </p:txBody>
      </p:sp>
      <p:pic>
        <p:nvPicPr>
          <p:cNvPr id="4" name="Picture 3">
            <a:extLst>
              <a:ext uri="{FF2B5EF4-FFF2-40B4-BE49-F238E27FC236}">
                <a16:creationId xmlns:a16="http://schemas.microsoft.com/office/drawing/2014/main" id="{6ECCA122-CFDE-0723-863F-FFA137F72E54}"/>
              </a:ext>
            </a:extLst>
          </p:cNvPr>
          <p:cNvPicPr>
            <a:picLocks noChangeAspect="1"/>
          </p:cNvPicPr>
          <p:nvPr/>
        </p:nvPicPr>
        <p:blipFill>
          <a:blip r:embed="rId4"/>
          <a:stretch>
            <a:fillRect/>
          </a:stretch>
        </p:blipFill>
        <p:spPr>
          <a:xfrm>
            <a:off x="7851577" y="3363475"/>
            <a:ext cx="3157208" cy="2555540"/>
          </a:xfrm>
          <a:prstGeom prst="rect">
            <a:avLst/>
          </a:prstGeom>
        </p:spPr>
      </p:pic>
    </p:spTree>
    <p:extLst>
      <p:ext uri="{BB962C8B-B14F-4D97-AF65-F5344CB8AC3E}">
        <p14:creationId xmlns:p14="http://schemas.microsoft.com/office/powerpoint/2010/main" val="15245019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2(f) – Offers of Settlement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2" name="Rectangle 1">
            <a:extLst>
              <a:ext uri="{FF2B5EF4-FFF2-40B4-BE49-F238E27FC236}">
                <a16:creationId xmlns:a16="http://schemas.microsoft.com/office/drawing/2014/main" id="{AE928162-24FF-F9E2-DE41-B21D7C0EBF58}"/>
              </a:ext>
            </a:extLst>
          </p:cNvPr>
          <p:cNvSpPr/>
          <p:nvPr/>
        </p:nvSpPr>
        <p:spPr>
          <a:xfrm>
            <a:off x="1183215" y="1536345"/>
            <a:ext cx="11008783" cy="4649030"/>
          </a:xfrm>
          <a:prstGeom prst="rect">
            <a:avLst/>
          </a:prstGeom>
        </p:spPr>
        <p:txBody>
          <a:bodyPr wrap="square">
            <a:spAutoFit/>
          </a:bodyPr>
          <a:lstStyle/>
          <a:p>
            <a:pPr>
              <a:lnSpc>
                <a:spcPct val="107000"/>
              </a:lnSpc>
              <a:spcAft>
                <a:spcPts val="800"/>
              </a:spcAft>
              <a:defRPr/>
            </a:pPr>
            <a:endParaRPr kumimoji="0" lang="en-AU" sz="2800" b="1" i="1"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a:lnSpc>
                <a:spcPct val="107000"/>
              </a:lnSpc>
              <a:spcAft>
                <a:spcPts val="800"/>
              </a:spcAft>
              <a:defRPr/>
            </a:pPr>
            <a:r>
              <a:rPr kumimoji="0" lang="en-AU" sz="2800" b="1" i="1"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Why use settlement offers?</a:t>
            </a: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en-AU" sz="2200" b="0" u="none" strike="noStrike" kern="1200" cap="none" spc="0" normalizeH="0" baseline="0" noProof="0" dirty="0">
                <a:ln>
                  <a:noFill/>
                </a:ln>
                <a:solidFill>
                  <a:prstClr val="black"/>
                </a:solidFill>
                <a:effectLst/>
                <a:uLnTx/>
                <a:uFillTx/>
                <a:latin typeface="Calibri" panose="020F0502020204030204"/>
                <a:ea typeface="+mn-ea"/>
                <a:cs typeface="+mn-cs"/>
              </a:rPr>
              <a:t>Cost savings and costs protection</a:t>
            </a:r>
          </a:p>
          <a:p>
            <a:pPr marR="0" lvl="0" algn="l" defTabSz="914400" rtl="0" eaLnBrk="1" fontAlgn="auto" latinLnBrk="0" hangingPunct="1">
              <a:lnSpc>
                <a:spcPct val="107000"/>
              </a:lnSpc>
              <a:spcBef>
                <a:spcPts val="0"/>
              </a:spcBef>
              <a:spcAft>
                <a:spcPts val="800"/>
              </a:spcAft>
              <a:buClrTx/>
              <a:buSzTx/>
              <a:tabLst/>
              <a:defRPr/>
            </a:pPr>
            <a:r>
              <a:rPr lang="en-AU" sz="2200" dirty="0">
                <a:solidFill>
                  <a:prstClr val="black"/>
                </a:solidFill>
                <a:latin typeface="Calibri" panose="020F0502020204030204"/>
              </a:rPr>
              <a:t>	Encourage a party to realistically assess their case </a:t>
            </a:r>
            <a:endParaRPr kumimoji="0" lang="en-AU" sz="22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Types of settlement offers</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000" i="1" dirty="0">
                <a:solidFill>
                  <a:prstClr val="black"/>
                </a:solidFill>
                <a:latin typeface="Calibri" panose="020F0502020204030204"/>
              </a:rPr>
              <a:t>	</a:t>
            </a:r>
            <a:r>
              <a:rPr lang="en-AU" sz="2200" dirty="0">
                <a:solidFill>
                  <a:prstClr val="black"/>
                </a:solidFill>
                <a:latin typeface="Calibri" panose="020F0502020204030204"/>
              </a:rPr>
              <a:t>Calderbank offer – ‘informal’ offer</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200" dirty="0">
                <a:solidFill>
                  <a:prstClr val="black"/>
                </a:solidFill>
                <a:latin typeface="Calibri" panose="020F0502020204030204"/>
              </a:rPr>
              <a:t>	Offer of Compromise – ‘formal’ offer pursuant to the Court Rules</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200" dirty="0">
                <a:solidFill>
                  <a:prstClr val="black"/>
                </a:solidFill>
                <a:latin typeface="Calibri" panose="020F0502020204030204"/>
              </a:rPr>
              <a:t>	Negotiated agreement – e.g. at a mediation or settlement conference</a:t>
            </a:r>
            <a:r>
              <a:rPr lang="en-AU" sz="2200" i="1" dirty="0">
                <a:solidFill>
                  <a:prstClr val="black"/>
                </a:solidFill>
                <a:latin typeface="Calibri" panose="020F0502020204030204"/>
              </a:rPr>
              <a:t>	</a:t>
            </a:r>
            <a:endParaRPr kumimoji="0" lang="en-AU" sz="22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081314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E072-29B4-7D91-5845-FBAA7137FC07}"/>
              </a:ext>
            </a:extLst>
          </p:cNvPr>
          <p:cNvSpPr>
            <a:spLocks noGrp="1"/>
          </p:cNvSpPr>
          <p:nvPr>
            <p:ph type="title"/>
          </p:nvPr>
        </p:nvSpPr>
        <p:spPr/>
        <p:txBody>
          <a:bodyPr/>
          <a:lstStyle/>
          <a:p>
            <a:endParaRPr lang="en-AU"/>
          </a:p>
        </p:txBody>
      </p:sp>
      <p:pic>
        <p:nvPicPr>
          <p:cNvPr id="2052" name="Picture 4" descr="Ferris Wheel">
            <a:extLst>
              <a:ext uri="{FF2B5EF4-FFF2-40B4-BE49-F238E27FC236}">
                <a16:creationId xmlns:a16="http://schemas.microsoft.com/office/drawing/2014/main" id="{2EEF1F16-1BA8-2D81-774A-CD479D385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1295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13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2(f) – Offers of Settlement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2" name="Rectangle 1">
            <a:extLst>
              <a:ext uri="{FF2B5EF4-FFF2-40B4-BE49-F238E27FC236}">
                <a16:creationId xmlns:a16="http://schemas.microsoft.com/office/drawing/2014/main" id="{AE928162-24FF-F9E2-DE41-B21D7C0EBF58}"/>
              </a:ext>
            </a:extLst>
          </p:cNvPr>
          <p:cNvSpPr/>
          <p:nvPr/>
        </p:nvSpPr>
        <p:spPr>
          <a:xfrm>
            <a:off x="1183215" y="1536345"/>
            <a:ext cx="11008783" cy="5583388"/>
          </a:xfrm>
          <a:prstGeom prst="rect">
            <a:avLst/>
          </a:prstGeom>
        </p:spPr>
        <p:txBody>
          <a:bodyPr wrap="square">
            <a:spAutoFit/>
          </a:bodyPr>
          <a:lstStyle/>
          <a:p>
            <a:pPr>
              <a:lnSpc>
                <a:spcPct val="107000"/>
              </a:lnSpc>
              <a:spcAft>
                <a:spcPts val="800"/>
              </a:spcAft>
              <a:defRPr/>
            </a:pPr>
            <a:r>
              <a:rPr kumimoji="0" lang="en-AU" sz="2800" b="1" i="1"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Calderbank offer</a:t>
            </a: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r>
              <a:rPr kumimoji="0" lang="en-AU" sz="2200" b="0" i="1" u="none" strike="noStrike" kern="1200" cap="none" spc="0" normalizeH="0" baseline="0" noProof="0" dirty="0">
                <a:ln>
                  <a:noFill/>
                </a:ln>
                <a:solidFill>
                  <a:prstClr val="black"/>
                </a:solidFill>
                <a:effectLst/>
                <a:uLnTx/>
                <a:uFillTx/>
                <a:latin typeface="Calibri" panose="020F0502020204030204"/>
                <a:ea typeface="+mn-ea"/>
                <a:cs typeface="+mn-cs"/>
              </a:rPr>
              <a:t>‘Without prejudice save as to costs’</a:t>
            </a:r>
          </a:p>
          <a:p>
            <a:pPr marR="0" lvl="0" algn="l" defTabSz="914400" rtl="0" eaLnBrk="1" fontAlgn="auto" latinLnBrk="0" hangingPunct="1">
              <a:lnSpc>
                <a:spcPct val="107000"/>
              </a:lnSpc>
              <a:spcBef>
                <a:spcPts val="0"/>
              </a:spcBef>
              <a:spcAft>
                <a:spcPts val="800"/>
              </a:spcAft>
              <a:buClrTx/>
              <a:buSzTx/>
              <a:tabLst/>
              <a:defRPr/>
            </a:pPr>
            <a:endParaRPr kumimoji="0" lang="en-AU" sz="5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400" b="1" i="1" dirty="0">
                <a:solidFill>
                  <a:schemeClr val="accent4"/>
                </a:solidFill>
                <a:latin typeface="Segoe UI" panose="020B0502040204020203" pitchFamily="34" charset="0"/>
                <a:cs typeface="Segoe UI" panose="020B0502040204020203" pitchFamily="34" charset="0"/>
              </a:rPr>
              <a:t>Elements of a Calderbank offer</a:t>
            </a:r>
          </a:p>
          <a:p>
            <a:pPr lvl="2">
              <a:lnSpc>
                <a:spcPct val="107000"/>
              </a:lnSpc>
              <a:spcAft>
                <a:spcPts val="800"/>
              </a:spcAft>
              <a:defRPr/>
            </a:pPr>
            <a:r>
              <a:rPr lang="en-AU" sz="2200" dirty="0">
                <a:solidFill>
                  <a:prstClr val="black"/>
                </a:solidFill>
                <a:latin typeface="Calibri" panose="020F0502020204030204"/>
              </a:rPr>
              <a:t>Reference to </a:t>
            </a:r>
            <a:r>
              <a:rPr lang="en-AU" sz="2200" i="1" dirty="0">
                <a:solidFill>
                  <a:prstClr val="black"/>
                </a:solidFill>
                <a:latin typeface="Calibri" panose="020F0502020204030204"/>
              </a:rPr>
              <a:t>Calderbank v Calderbank </a:t>
            </a:r>
            <a:r>
              <a:rPr lang="en-AU" sz="2200" dirty="0">
                <a:solidFill>
                  <a:prstClr val="black"/>
                </a:solidFill>
                <a:latin typeface="Calibri" panose="020F0502020204030204"/>
              </a:rPr>
              <a:t>[1975] 3 All ER 333</a:t>
            </a:r>
          </a:p>
          <a:p>
            <a:pPr lvl="2">
              <a:lnSpc>
                <a:spcPct val="107000"/>
              </a:lnSpc>
              <a:spcAft>
                <a:spcPts val="800"/>
              </a:spcAft>
              <a:defRPr/>
            </a:pPr>
            <a:r>
              <a:rPr lang="en-AU" sz="2200" dirty="0">
                <a:solidFill>
                  <a:prstClr val="black"/>
                </a:solidFill>
                <a:latin typeface="Calibri" panose="020F0502020204030204"/>
              </a:rPr>
              <a:t>Clear and unambiguous</a:t>
            </a:r>
          </a:p>
          <a:p>
            <a:pPr lvl="2">
              <a:lnSpc>
                <a:spcPct val="107000"/>
              </a:lnSpc>
              <a:spcAft>
                <a:spcPts val="800"/>
              </a:spcAft>
              <a:defRPr/>
            </a:pPr>
            <a:r>
              <a:rPr lang="en-AU" sz="2200" dirty="0">
                <a:solidFill>
                  <a:prstClr val="black"/>
                </a:solidFill>
                <a:latin typeface="Calibri" panose="020F0502020204030204"/>
              </a:rPr>
              <a:t>Inclusive/exclusive of costs</a:t>
            </a:r>
          </a:p>
          <a:p>
            <a:pPr lvl="2">
              <a:lnSpc>
                <a:spcPct val="107000"/>
              </a:lnSpc>
              <a:spcAft>
                <a:spcPts val="800"/>
              </a:spcAft>
              <a:defRPr/>
            </a:pPr>
            <a:r>
              <a:rPr lang="en-AU" sz="2200" dirty="0">
                <a:solidFill>
                  <a:prstClr val="black"/>
                </a:solidFill>
                <a:latin typeface="Calibri" panose="020F0502020204030204"/>
              </a:rPr>
              <a:t>Genuine offer to compromise</a:t>
            </a:r>
          </a:p>
          <a:p>
            <a:pPr lvl="2">
              <a:lnSpc>
                <a:spcPct val="107000"/>
              </a:lnSpc>
              <a:spcAft>
                <a:spcPts val="800"/>
              </a:spcAft>
              <a:defRPr/>
            </a:pPr>
            <a:r>
              <a:rPr lang="en-AU" sz="2200" dirty="0">
                <a:solidFill>
                  <a:prstClr val="black"/>
                </a:solidFill>
                <a:latin typeface="Calibri" panose="020F0502020204030204"/>
              </a:rPr>
              <a:t>Reasonable time given for acceptance</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400" b="1" i="1" dirty="0">
                <a:solidFill>
                  <a:schemeClr val="accent4"/>
                </a:solidFill>
                <a:latin typeface="Segoe UI" panose="020B0502040204020203" pitchFamily="34" charset="0"/>
                <a:cs typeface="Segoe UI" panose="020B0502040204020203" pitchFamily="34" charset="0"/>
              </a:rPr>
              <a:t>Consequences of rejecting a Calderbank offer</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000" dirty="0">
                <a:solidFill>
                  <a:prstClr val="black"/>
                </a:solidFill>
                <a:latin typeface="Calibri" panose="020F0502020204030204"/>
              </a:rPr>
              <a:t>	</a:t>
            </a:r>
            <a:r>
              <a:rPr lang="en-AU" sz="2200" dirty="0">
                <a:solidFill>
                  <a:prstClr val="black"/>
                </a:solidFill>
                <a:latin typeface="Calibri" panose="020F0502020204030204"/>
              </a:rPr>
              <a:t>Potential adverse costs consequences if rejection of the offer was ‘unreasonable’</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663835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2(f) – Offers of Settlement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2" name="Rectangle 1">
            <a:extLst>
              <a:ext uri="{FF2B5EF4-FFF2-40B4-BE49-F238E27FC236}">
                <a16:creationId xmlns:a16="http://schemas.microsoft.com/office/drawing/2014/main" id="{AE928162-24FF-F9E2-DE41-B21D7C0EBF58}"/>
              </a:ext>
            </a:extLst>
          </p:cNvPr>
          <p:cNvSpPr/>
          <p:nvPr/>
        </p:nvSpPr>
        <p:spPr>
          <a:xfrm>
            <a:off x="1183215" y="1536345"/>
            <a:ext cx="11008783" cy="3670685"/>
          </a:xfrm>
          <a:prstGeom prst="rect">
            <a:avLst/>
          </a:prstGeom>
        </p:spPr>
        <p:txBody>
          <a:bodyPr wrap="square">
            <a:spAutoFit/>
          </a:bodyPr>
          <a:lstStyle/>
          <a:p>
            <a:pPr>
              <a:lnSpc>
                <a:spcPct val="107000"/>
              </a:lnSpc>
              <a:spcAft>
                <a:spcPts val="800"/>
              </a:spcAft>
              <a:defRPr/>
            </a:pPr>
            <a:endParaRPr kumimoji="0" lang="en-AU" sz="2800" b="1" i="1"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a:lnSpc>
                <a:spcPct val="107000"/>
              </a:lnSpc>
              <a:spcAft>
                <a:spcPts val="800"/>
              </a:spcAft>
              <a:defRPr/>
            </a:pPr>
            <a:r>
              <a:rPr kumimoji="0" lang="en-AU" sz="2800" b="1" i="1" u="none"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Offer of Compromise</a:t>
            </a: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r>
              <a:rPr lang="en-AU" sz="2200" dirty="0">
                <a:solidFill>
                  <a:prstClr val="black"/>
                </a:solidFill>
                <a:latin typeface="Calibri" panose="020F0502020204030204"/>
              </a:rPr>
              <a:t>Formal offer to settle made in accordance with Order 26 of the court rules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2400" b="1" i="1" dirty="0">
              <a:solidFill>
                <a:schemeClr val="accent4"/>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400" b="1" i="1" dirty="0">
                <a:solidFill>
                  <a:schemeClr val="accent4"/>
                </a:solidFill>
                <a:latin typeface="Segoe UI" panose="020B0502040204020203" pitchFamily="34" charset="0"/>
                <a:cs typeface="Segoe UI" panose="020B0502040204020203" pitchFamily="34" charset="0"/>
              </a:rPr>
              <a:t>Consequences of rejecting an Offer of Compromise</a:t>
            </a:r>
          </a:p>
          <a:p>
            <a:pPr>
              <a:lnSpc>
                <a:spcPct val="107000"/>
              </a:lnSpc>
              <a:spcAft>
                <a:spcPts val="800"/>
              </a:spcAft>
              <a:defRPr/>
            </a:pPr>
            <a:r>
              <a:rPr lang="en-AU" sz="2000" dirty="0">
                <a:solidFill>
                  <a:prstClr val="black"/>
                </a:solidFill>
                <a:latin typeface="Calibri" panose="020F0502020204030204"/>
              </a:rPr>
              <a:t>	</a:t>
            </a:r>
            <a:r>
              <a:rPr lang="en-AU" sz="2200" dirty="0">
                <a:solidFill>
                  <a:prstClr val="black"/>
                </a:solidFill>
                <a:latin typeface="Calibri" panose="020F0502020204030204"/>
              </a:rPr>
              <a:t>Adverse costs consequences – see Order 26.08 of the court rules</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94236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2(f) – Offers of Settlement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graphicFrame>
        <p:nvGraphicFramePr>
          <p:cNvPr id="3" name="Content Placeholder 1">
            <a:extLst>
              <a:ext uri="{FF2B5EF4-FFF2-40B4-BE49-F238E27FC236}">
                <a16:creationId xmlns:a16="http://schemas.microsoft.com/office/drawing/2014/main" id="{509042A2-198A-33F2-D15C-8B04661D31A9}"/>
              </a:ext>
            </a:extLst>
          </p:cNvPr>
          <p:cNvGraphicFramePr>
            <a:graphicFrameLocks/>
          </p:cNvGraphicFramePr>
          <p:nvPr>
            <p:extLst>
              <p:ext uri="{D42A27DB-BD31-4B8C-83A1-F6EECF244321}">
                <p14:modId xmlns:p14="http://schemas.microsoft.com/office/powerpoint/2010/main" val="3615609562"/>
              </p:ext>
            </p:extLst>
          </p:nvPr>
        </p:nvGraphicFramePr>
        <p:xfrm>
          <a:off x="1940538" y="1497728"/>
          <a:ext cx="8310924" cy="4876277"/>
        </p:xfrm>
        <a:graphic>
          <a:graphicData uri="http://schemas.openxmlformats.org/drawingml/2006/table">
            <a:tbl>
              <a:tblPr firstRow="1" firstCol="1" bandRow="1">
                <a:tableStyleId>{5C22544A-7EE6-4342-B048-85BDC9FD1C3A}</a:tableStyleId>
              </a:tblPr>
              <a:tblGrid>
                <a:gridCol w="2770308">
                  <a:extLst>
                    <a:ext uri="{9D8B030D-6E8A-4147-A177-3AD203B41FA5}">
                      <a16:colId xmlns:a16="http://schemas.microsoft.com/office/drawing/2014/main" val="2821391398"/>
                    </a:ext>
                  </a:extLst>
                </a:gridCol>
                <a:gridCol w="2770308">
                  <a:extLst>
                    <a:ext uri="{9D8B030D-6E8A-4147-A177-3AD203B41FA5}">
                      <a16:colId xmlns:a16="http://schemas.microsoft.com/office/drawing/2014/main" val="2099276074"/>
                    </a:ext>
                  </a:extLst>
                </a:gridCol>
                <a:gridCol w="2770308">
                  <a:extLst>
                    <a:ext uri="{9D8B030D-6E8A-4147-A177-3AD203B41FA5}">
                      <a16:colId xmlns:a16="http://schemas.microsoft.com/office/drawing/2014/main" val="3596349924"/>
                    </a:ext>
                  </a:extLst>
                </a:gridCol>
              </a:tblGrid>
              <a:tr h="506644">
                <a:tc>
                  <a:txBody>
                    <a:bodyPr/>
                    <a:lstStyle/>
                    <a:p>
                      <a:pPr algn="ctr">
                        <a:lnSpc>
                          <a:spcPct val="107000"/>
                        </a:lnSpc>
                        <a:spcAft>
                          <a:spcPts val="1200"/>
                        </a:spcAft>
                      </a:pPr>
                      <a:endParaRPr lang="en-AU" sz="1500" dirty="0">
                        <a:effectLst/>
                        <a:latin typeface="+mn-lt"/>
                        <a:ea typeface="Times New Roman" panose="02020603050405020304" pitchFamily="18" charset="0"/>
                        <a:cs typeface="Segoe UI Light" panose="020B0502040204020203" pitchFamily="34" charset="0"/>
                      </a:endParaRPr>
                    </a:p>
                  </a:txBody>
                  <a:tcPr marL="68108" marR="68108" marT="0" marB="0">
                    <a:noFill/>
                  </a:tcPr>
                </a:tc>
                <a:tc>
                  <a:txBody>
                    <a:bodyPr/>
                    <a:lstStyle/>
                    <a:p>
                      <a:pPr algn="ctr">
                        <a:lnSpc>
                          <a:spcPct val="107000"/>
                        </a:lnSpc>
                        <a:spcAft>
                          <a:spcPts val="1200"/>
                        </a:spcAft>
                      </a:pPr>
                      <a:r>
                        <a:rPr lang="en-AU" sz="1500" dirty="0">
                          <a:effectLst/>
                          <a:latin typeface="+mn-lt"/>
                          <a:cs typeface="Segoe UI Light" panose="020B0502040204020203" pitchFamily="34" charset="0"/>
                        </a:rPr>
                        <a:t>Calderbank Offers</a:t>
                      </a:r>
                      <a:endParaRPr lang="en-AU" sz="1500" dirty="0">
                        <a:effectLst/>
                        <a:latin typeface="+mn-lt"/>
                        <a:ea typeface="Times New Roman" panose="02020603050405020304" pitchFamily="18" charset="0"/>
                        <a:cs typeface="Segoe UI Light" panose="020B0502040204020203" pitchFamily="34" charset="0"/>
                      </a:endParaRPr>
                    </a:p>
                  </a:txBody>
                  <a:tcPr marL="68108" marR="68108" marT="0" marB="0"/>
                </a:tc>
                <a:tc>
                  <a:txBody>
                    <a:bodyPr/>
                    <a:lstStyle/>
                    <a:p>
                      <a:pPr algn="ctr">
                        <a:lnSpc>
                          <a:spcPct val="107000"/>
                        </a:lnSpc>
                        <a:spcAft>
                          <a:spcPts val="1200"/>
                        </a:spcAft>
                      </a:pPr>
                      <a:r>
                        <a:rPr lang="en-AU" sz="1500" dirty="0">
                          <a:effectLst/>
                          <a:latin typeface="+mn-lt"/>
                          <a:cs typeface="Segoe UI Light" panose="020B0502040204020203" pitchFamily="34" charset="0"/>
                        </a:rPr>
                        <a:t>Offers of Compromise</a:t>
                      </a:r>
                      <a:endParaRPr lang="en-AU" sz="1500" dirty="0">
                        <a:effectLst/>
                        <a:latin typeface="+mn-lt"/>
                        <a:ea typeface="Times New Roman" panose="02020603050405020304" pitchFamily="18" charset="0"/>
                        <a:cs typeface="Segoe UI Light" panose="020B0502040204020203" pitchFamily="34" charset="0"/>
                      </a:endParaRPr>
                    </a:p>
                  </a:txBody>
                  <a:tcPr marL="68108" marR="68108" marT="0" marB="0"/>
                </a:tc>
                <a:extLst>
                  <a:ext uri="{0D108BD9-81ED-4DB2-BD59-A6C34878D82A}">
                    <a16:rowId xmlns:a16="http://schemas.microsoft.com/office/drawing/2014/main" val="267059302"/>
                  </a:ext>
                </a:extLst>
              </a:tr>
              <a:tr h="436505">
                <a:tc>
                  <a:txBody>
                    <a:bodyPr/>
                    <a:lstStyle/>
                    <a:p>
                      <a:pPr algn="ctr">
                        <a:lnSpc>
                          <a:spcPct val="107000"/>
                        </a:lnSpc>
                        <a:spcAft>
                          <a:spcPts val="1200"/>
                        </a:spcAft>
                      </a:pPr>
                      <a:r>
                        <a:rPr lang="en-AU" sz="1500" dirty="0">
                          <a:effectLst/>
                          <a:latin typeface="+mn-lt"/>
                          <a:cs typeface="Segoe UI Light" panose="020B0502040204020203" pitchFamily="34" charset="0"/>
                        </a:rPr>
                        <a:t>Before proceedings are commenced</a:t>
                      </a:r>
                      <a:endParaRPr lang="en-AU" sz="1500" dirty="0">
                        <a:effectLst/>
                        <a:latin typeface="+mn-lt"/>
                        <a:ea typeface="Times New Roman" panose="02020603050405020304" pitchFamily="18" charset="0"/>
                        <a:cs typeface="Segoe UI Light" panose="020B0502040204020203" pitchFamily="34" charset="0"/>
                      </a:endParaRPr>
                    </a:p>
                  </a:txBody>
                  <a:tcPr marL="68108" marR="68108" marT="0" marB="0"/>
                </a:tc>
                <a:tc>
                  <a:txBody>
                    <a:bodyPr/>
                    <a:lstStyle/>
                    <a:p>
                      <a:pPr>
                        <a:lnSpc>
                          <a:spcPct val="107000"/>
                        </a:lnSpc>
                        <a:spcAft>
                          <a:spcPts val="1200"/>
                        </a:spcAft>
                      </a:pPr>
                      <a:r>
                        <a:rPr lang="en-AU" sz="1500" dirty="0">
                          <a:effectLst/>
                          <a:latin typeface="+mn-lt"/>
                          <a:cs typeface="Segoe UI Light" panose="020B0502040204020203" pitchFamily="34" charset="0"/>
                        </a:rPr>
                        <a:t>Yes</a:t>
                      </a:r>
                      <a:endParaRPr lang="en-AU" sz="1500" dirty="0">
                        <a:effectLst/>
                        <a:latin typeface="+mn-lt"/>
                        <a:ea typeface="Times New Roman" panose="02020603050405020304" pitchFamily="18" charset="0"/>
                        <a:cs typeface="Segoe UI Light" panose="020B0502040204020203" pitchFamily="34" charset="0"/>
                      </a:endParaRPr>
                    </a:p>
                  </a:txBody>
                  <a:tcPr marL="68108" marR="68108" marT="0" marB="0"/>
                </a:tc>
                <a:tc>
                  <a:txBody>
                    <a:bodyPr/>
                    <a:lstStyle/>
                    <a:p>
                      <a:pPr>
                        <a:lnSpc>
                          <a:spcPct val="107000"/>
                        </a:lnSpc>
                        <a:spcAft>
                          <a:spcPts val="1200"/>
                        </a:spcAft>
                      </a:pPr>
                      <a:r>
                        <a:rPr lang="en-AU" sz="1500" dirty="0">
                          <a:effectLst/>
                          <a:latin typeface="+mn-lt"/>
                          <a:cs typeface="Segoe UI Light" panose="020B0502040204020203" pitchFamily="34" charset="0"/>
                        </a:rPr>
                        <a:t>No</a:t>
                      </a:r>
                      <a:endParaRPr lang="en-AU" sz="1500" dirty="0">
                        <a:effectLst/>
                        <a:latin typeface="+mn-lt"/>
                        <a:ea typeface="Times New Roman" panose="02020603050405020304" pitchFamily="18" charset="0"/>
                        <a:cs typeface="Segoe UI Light" panose="020B0502040204020203" pitchFamily="34" charset="0"/>
                      </a:endParaRPr>
                    </a:p>
                  </a:txBody>
                  <a:tcPr marL="68108" marR="68108" marT="0" marB="0"/>
                </a:tc>
                <a:extLst>
                  <a:ext uri="{0D108BD9-81ED-4DB2-BD59-A6C34878D82A}">
                    <a16:rowId xmlns:a16="http://schemas.microsoft.com/office/drawing/2014/main" val="4293407505"/>
                  </a:ext>
                </a:extLst>
              </a:tr>
              <a:tr h="478239">
                <a:tc>
                  <a:txBody>
                    <a:bodyPr/>
                    <a:lstStyle/>
                    <a:p>
                      <a:pPr algn="ctr">
                        <a:lnSpc>
                          <a:spcPct val="107000"/>
                        </a:lnSpc>
                        <a:spcAft>
                          <a:spcPts val="1200"/>
                        </a:spcAft>
                      </a:pPr>
                      <a:r>
                        <a:rPr lang="en-AU" sz="1500" dirty="0">
                          <a:effectLst/>
                          <a:latin typeface="+mn-lt"/>
                          <a:cs typeface="Segoe UI Light" panose="020B0502040204020203" pitchFamily="34" charset="0"/>
                        </a:rPr>
                        <a:t>Time open for acceptance</a:t>
                      </a:r>
                      <a:endParaRPr lang="en-AU" sz="1500" dirty="0">
                        <a:effectLst/>
                        <a:latin typeface="+mn-lt"/>
                        <a:ea typeface="Times New Roman" panose="02020603050405020304" pitchFamily="18" charset="0"/>
                        <a:cs typeface="Segoe UI Light" panose="020B0502040204020203" pitchFamily="34" charset="0"/>
                      </a:endParaRPr>
                    </a:p>
                  </a:txBody>
                  <a:tcPr marL="68108" marR="68108" marT="0" marB="0"/>
                </a:tc>
                <a:tc>
                  <a:txBody>
                    <a:bodyPr/>
                    <a:lstStyle/>
                    <a:p>
                      <a:pPr>
                        <a:lnSpc>
                          <a:spcPct val="107000"/>
                        </a:lnSpc>
                        <a:spcAft>
                          <a:spcPts val="1200"/>
                        </a:spcAft>
                      </a:pPr>
                      <a:r>
                        <a:rPr lang="en-AU" sz="1500" dirty="0">
                          <a:effectLst/>
                          <a:latin typeface="+mn-lt"/>
                          <a:cs typeface="Segoe UI Light" panose="020B0502040204020203" pitchFamily="34" charset="0"/>
                        </a:rPr>
                        <a:t>Reasonable period</a:t>
                      </a:r>
                    </a:p>
                  </a:txBody>
                  <a:tcPr marL="68108" marR="68108" marT="0" marB="0"/>
                </a:tc>
                <a:tc>
                  <a:txBody>
                    <a:bodyPr/>
                    <a:lstStyle/>
                    <a:p>
                      <a:pPr>
                        <a:lnSpc>
                          <a:spcPct val="107000"/>
                        </a:lnSpc>
                        <a:spcAft>
                          <a:spcPts val="1200"/>
                        </a:spcAft>
                      </a:pPr>
                      <a:r>
                        <a:rPr lang="en-AU" sz="1500" dirty="0">
                          <a:effectLst/>
                          <a:latin typeface="+mn-lt"/>
                          <a:cs typeface="Segoe UI Light" panose="020B0502040204020203" pitchFamily="34" charset="0"/>
                        </a:rPr>
                        <a:t>At least 14 days</a:t>
                      </a:r>
                      <a:endParaRPr lang="en-AU" sz="1500" dirty="0">
                        <a:effectLst/>
                        <a:latin typeface="+mn-lt"/>
                        <a:ea typeface="Times New Roman" panose="02020603050405020304" pitchFamily="18" charset="0"/>
                        <a:cs typeface="Segoe UI Light" panose="020B0502040204020203" pitchFamily="34" charset="0"/>
                      </a:endParaRPr>
                    </a:p>
                  </a:txBody>
                  <a:tcPr marL="68108" marR="68108" marT="0" marB="0"/>
                </a:tc>
                <a:extLst>
                  <a:ext uri="{0D108BD9-81ED-4DB2-BD59-A6C34878D82A}">
                    <a16:rowId xmlns:a16="http://schemas.microsoft.com/office/drawing/2014/main" val="3203240888"/>
                  </a:ext>
                </a:extLst>
              </a:tr>
              <a:tr h="507997">
                <a:tc>
                  <a:txBody>
                    <a:bodyPr/>
                    <a:lstStyle/>
                    <a:p>
                      <a:pPr algn="ctr">
                        <a:lnSpc>
                          <a:spcPct val="107000"/>
                        </a:lnSpc>
                        <a:spcAft>
                          <a:spcPts val="1200"/>
                        </a:spcAft>
                      </a:pPr>
                      <a:r>
                        <a:rPr lang="en-AU" sz="1500" dirty="0">
                          <a:effectLst/>
                          <a:latin typeface="+mn-lt"/>
                          <a:cs typeface="Segoe UI Light" panose="020B0502040204020203" pitchFamily="34" charset="0"/>
                        </a:rPr>
                        <a:t>Formalities</a:t>
                      </a:r>
                      <a:endParaRPr lang="en-AU" sz="1500" dirty="0">
                        <a:effectLst/>
                        <a:latin typeface="+mn-lt"/>
                        <a:ea typeface="Times New Roman" panose="02020603050405020304" pitchFamily="18" charset="0"/>
                        <a:cs typeface="Segoe UI Light" panose="020B0502040204020203" pitchFamily="34" charset="0"/>
                      </a:endParaRPr>
                    </a:p>
                  </a:txBody>
                  <a:tcPr marL="68108" marR="68108" marT="0" marB="0"/>
                </a:tc>
                <a:tc>
                  <a:txBody>
                    <a:bodyPr/>
                    <a:lstStyle/>
                    <a:p>
                      <a:pPr>
                        <a:lnSpc>
                          <a:spcPct val="107000"/>
                        </a:lnSpc>
                        <a:spcAft>
                          <a:spcPts val="1200"/>
                        </a:spcAft>
                      </a:pPr>
                      <a:r>
                        <a:rPr lang="en-AU" sz="1500" dirty="0">
                          <a:effectLst/>
                          <a:latin typeface="+mn-lt"/>
                          <a:cs typeface="Segoe UI Light" panose="020B0502040204020203" pitchFamily="34" charset="0"/>
                        </a:rPr>
                        <a:t>Does not require compliance with court rules</a:t>
                      </a:r>
                      <a:endParaRPr lang="en-AU" sz="1500" dirty="0">
                        <a:effectLst/>
                        <a:latin typeface="+mn-lt"/>
                        <a:ea typeface="Times New Roman" panose="02020603050405020304" pitchFamily="18" charset="0"/>
                        <a:cs typeface="Segoe UI Light" panose="020B0502040204020203" pitchFamily="34" charset="0"/>
                      </a:endParaRPr>
                    </a:p>
                  </a:txBody>
                  <a:tcPr marL="68108" marR="68108" marT="0" marB="0"/>
                </a:tc>
                <a:tc>
                  <a:txBody>
                    <a:bodyPr/>
                    <a:lstStyle/>
                    <a:p>
                      <a:pPr>
                        <a:lnSpc>
                          <a:spcPct val="107000"/>
                        </a:lnSpc>
                        <a:spcAft>
                          <a:spcPts val="1200"/>
                        </a:spcAft>
                      </a:pPr>
                      <a:r>
                        <a:rPr lang="en-AU" sz="1500" dirty="0">
                          <a:effectLst/>
                          <a:latin typeface="+mn-lt"/>
                          <a:cs typeface="Segoe UI Light" panose="020B0502040204020203" pitchFamily="34" charset="0"/>
                        </a:rPr>
                        <a:t>Compliance with court rules is required</a:t>
                      </a:r>
                      <a:endParaRPr lang="en-AU" sz="1500" dirty="0">
                        <a:effectLst/>
                        <a:latin typeface="+mn-lt"/>
                        <a:ea typeface="Times New Roman" panose="02020603050405020304" pitchFamily="18" charset="0"/>
                        <a:cs typeface="Segoe UI Light" panose="020B0502040204020203" pitchFamily="34" charset="0"/>
                      </a:endParaRPr>
                    </a:p>
                  </a:txBody>
                  <a:tcPr marL="68108" marR="68108" marT="0" marB="0"/>
                </a:tc>
                <a:extLst>
                  <a:ext uri="{0D108BD9-81ED-4DB2-BD59-A6C34878D82A}">
                    <a16:rowId xmlns:a16="http://schemas.microsoft.com/office/drawing/2014/main" val="4013331735"/>
                  </a:ext>
                </a:extLst>
              </a:tr>
              <a:tr h="671803">
                <a:tc>
                  <a:txBody>
                    <a:bodyPr/>
                    <a:lstStyle/>
                    <a:p>
                      <a:pPr algn="ctr">
                        <a:lnSpc>
                          <a:spcPct val="107000"/>
                        </a:lnSpc>
                        <a:spcAft>
                          <a:spcPts val="1200"/>
                        </a:spcAft>
                      </a:pPr>
                      <a:r>
                        <a:rPr lang="en-AU" sz="1500">
                          <a:effectLst/>
                          <a:latin typeface="+mn-lt"/>
                          <a:cs typeface="Segoe UI Light" panose="020B0502040204020203" pitchFamily="34" charset="0"/>
                        </a:rPr>
                        <a:t>Withdrawal</a:t>
                      </a:r>
                      <a:endParaRPr lang="en-AU" sz="1500">
                        <a:effectLst/>
                        <a:latin typeface="+mn-lt"/>
                        <a:ea typeface="Times New Roman" panose="02020603050405020304" pitchFamily="18" charset="0"/>
                        <a:cs typeface="Segoe UI Light" panose="020B0502040204020203" pitchFamily="34" charset="0"/>
                      </a:endParaRPr>
                    </a:p>
                  </a:txBody>
                  <a:tcPr marL="68108" marR="68108" marT="0" marB="0"/>
                </a:tc>
                <a:tc>
                  <a:txBody>
                    <a:bodyPr/>
                    <a:lstStyle/>
                    <a:p>
                      <a:pPr>
                        <a:lnSpc>
                          <a:spcPct val="107000"/>
                        </a:lnSpc>
                        <a:spcAft>
                          <a:spcPts val="1200"/>
                        </a:spcAft>
                      </a:pPr>
                      <a:r>
                        <a:rPr lang="en-AU" sz="1500" dirty="0">
                          <a:effectLst/>
                          <a:latin typeface="+mn-lt"/>
                          <a:cs typeface="Segoe UI Light" panose="020B0502040204020203" pitchFamily="34" charset="0"/>
                        </a:rPr>
                        <a:t>Can be withdrawn during the period for acceptance</a:t>
                      </a:r>
                      <a:endParaRPr lang="en-AU" sz="1500" dirty="0">
                        <a:effectLst/>
                        <a:latin typeface="+mn-lt"/>
                        <a:ea typeface="Times New Roman" panose="02020603050405020304" pitchFamily="18" charset="0"/>
                        <a:cs typeface="Segoe UI Light" panose="020B0502040204020203" pitchFamily="34" charset="0"/>
                      </a:endParaRPr>
                    </a:p>
                  </a:txBody>
                  <a:tcPr marL="68108" marR="68108" marT="0" marB="0"/>
                </a:tc>
                <a:tc>
                  <a:txBody>
                    <a:bodyPr/>
                    <a:lstStyle/>
                    <a:p>
                      <a:pPr>
                        <a:lnSpc>
                          <a:spcPct val="107000"/>
                        </a:lnSpc>
                        <a:spcAft>
                          <a:spcPts val="1200"/>
                        </a:spcAft>
                      </a:pPr>
                      <a:r>
                        <a:rPr lang="en-AU" sz="1500" dirty="0">
                          <a:effectLst/>
                          <a:latin typeface="+mn-lt"/>
                          <a:cs typeface="Segoe UI Light" panose="020B0502040204020203" pitchFamily="34" charset="0"/>
                        </a:rPr>
                        <a:t>Must not be withdrawn while open for acceptance without leave of the Court</a:t>
                      </a:r>
                      <a:endParaRPr lang="en-AU" sz="1500" dirty="0">
                        <a:effectLst/>
                        <a:latin typeface="+mn-lt"/>
                        <a:ea typeface="Times New Roman" panose="02020603050405020304" pitchFamily="18" charset="0"/>
                        <a:cs typeface="Segoe UI Light" panose="020B0502040204020203" pitchFamily="34" charset="0"/>
                      </a:endParaRPr>
                    </a:p>
                  </a:txBody>
                  <a:tcPr marL="68108" marR="68108" marT="0" marB="0"/>
                </a:tc>
                <a:extLst>
                  <a:ext uri="{0D108BD9-81ED-4DB2-BD59-A6C34878D82A}">
                    <a16:rowId xmlns:a16="http://schemas.microsoft.com/office/drawing/2014/main" val="471862158"/>
                  </a:ext>
                </a:extLst>
              </a:tr>
              <a:tr h="912113">
                <a:tc>
                  <a:txBody>
                    <a:bodyPr/>
                    <a:lstStyle/>
                    <a:p>
                      <a:pPr algn="ctr">
                        <a:lnSpc>
                          <a:spcPct val="107000"/>
                        </a:lnSpc>
                        <a:spcAft>
                          <a:spcPts val="1200"/>
                        </a:spcAft>
                      </a:pPr>
                      <a:r>
                        <a:rPr lang="en-AU" sz="1500">
                          <a:effectLst/>
                          <a:latin typeface="+mn-lt"/>
                          <a:cs typeface="Segoe UI Light" panose="020B0502040204020203" pitchFamily="34" charset="0"/>
                        </a:rPr>
                        <a:t>Cost orders</a:t>
                      </a:r>
                      <a:endParaRPr lang="en-AU" sz="1500">
                        <a:effectLst/>
                        <a:latin typeface="+mn-lt"/>
                        <a:ea typeface="Times New Roman" panose="02020603050405020304" pitchFamily="18" charset="0"/>
                        <a:cs typeface="Segoe UI Light" panose="020B0502040204020203" pitchFamily="34" charset="0"/>
                      </a:endParaRPr>
                    </a:p>
                  </a:txBody>
                  <a:tcPr marL="68108" marR="68108" marT="0" marB="0"/>
                </a:tc>
                <a:tc>
                  <a:txBody>
                    <a:bodyPr/>
                    <a:lstStyle/>
                    <a:p>
                      <a:pPr>
                        <a:lnSpc>
                          <a:spcPct val="107000"/>
                        </a:lnSpc>
                        <a:spcAft>
                          <a:spcPts val="1200"/>
                        </a:spcAft>
                      </a:pPr>
                      <a:r>
                        <a:rPr lang="en-AU" sz="1500" dirty="0">
                          <a:effectLst/>
                          <a:latin typeface="+mn-lt"/>
                          <a:cs typeface="Segoe UI Light" panose="020B0502040204020203" pitchFamily="34" charset="0"/>
                        </a:rPr>
                        <a:t>No presumption in favour of indemnity costs – costs left in the Court's discretion</a:t>
                      </a:r>
                      <a:endParaRPr lang="en-AU" sz="1500" dirty="0">
                        <a:effectLst/>
                        <a:latin typeface="+mn-lt"/>
                        <a:ea typeface="Times New Roman" panose="02020603050405020304" pitchFamily="18" charset="0"/>
                        <a:cs typeface="Segoe UI Light" panose="020B0502040204020203" pitchFamily="34" charset="0"/>
                      </a:endParaRPr>
                    </a:p>
                  </a:txBody>
                  <a:tcPr marL="68108" marR="68108" marT="0" marB="0"/>
                </a:tc>
                <a:tc>
                  <a:txBody>
                    <a:bodyPr/>
                    <a:lstStyle/>
                    <a:p>
                      <a:pPr>
                        <a:lnSpc>
                          <a:spcPct val="107000"/>
                        </a:lnSpc>
                        <a:spcAft>
                          <a:spcPts val="1200"/>
                        </a:spcAft>
                      </a:pPr>
                      <a:r>
                        <a:rPr lang="en-AU" sz="1500" dirty="0">
                          <a:effectLst/>
                          <a:latin typeface="+mn-lt"/>
                          <a:cs typeface="Segoe UI Light" panose="020B0502040204020203" pitchFamily="34" charset="0"/>
                        </a:rPr>
                        <a:t>Presumption in</a:t>
                      </a:r>
                      <a:r>
                        <a:rPr lang="en-AU" sz="1500" baseline="0" dirty="0">
                          <a:effectLst/>
                          <a:latin typeface="+mn-lt"/>
                          <a:cs typeface="Segoe UI Light" panose="020B0502040204020203" pitchFamily="34" charset="0"/>
                        </a:rPr>
                        <a:t> favour of favourable costs order if other party rejects offer</a:t>
                      </a:r>
                      <a:endParaRPr lang="en-AU" sz="1500" dirty="0">
                        <a:effectLst/>
                        <a:latin typeface="+mn-lt"/>
                        <a:ea typeface="Times New Roman" panose="02020603050405020304" pitchFamily="18" charset="0"/>
                        <a:cs typeface="Segoe UI Light" panose="020B0502040204020203" pitchFamily="34" charset="0"/>
                      </a:endParaRPr>
                    </a:p>
                  </a:txBody>
                  <a:tcPr marL="68108" marR="68108" marT="0" marB="0"/>
                </a:tc>
                <a:extLst>
                  <a:ext uri="{0D108BD9-81ED-4DB2-BD59-A6C34878D82A}">
                    <a16:rowId xmlns:a16="http://schemas.microsoft.com/office/drawing/2014/main" val="3184627218"/>
                  </a:ext>
                </a:extLst>
              </a:tr>
              <a:tr h="1269990">
                <a:tc>
                  <a:txBody>
                    <a:bodyPr/>
                    <a:lstStyle/>
                    <a:p>
                      <a:pPr algn="ctr">
                        <a:lnSpc>
                          <a:spcPct val="107000"/>
                        </a:lnSpc>
                        <a:spcAft>
                          <a:spcPts val="1200"/>
                        </a:spcAft>
                      </a:pPr>
                      <a:r>
                        <a:rPr lang="en-AU" sz="1500" dirty="0">
                          <a:effectLst/>
                          <a:latin typeface="+mn-lt"/>
                          <a:cs typeface="Segoe UI Light" panose="020B0502040204020203" pitchFamily="34" charset="0"/>
                        </a:rPr>
                        <a:t>Reasoning </a:t>
                      </a:r>
                      <a:endParaRPr lang="en-AU" sz="1500" dirty="0">
                        <a:effectLst/>
                        <a:latin typeface="+mn-lt"/>
                        <a:ea typeface="Times New Roman" panose="02020603050405020304" pitchFamily="18" charset="0"/>
                        <a:cs typeface="Segoe UI Light" panose="020B0502040204020203" pitchFamily="34" charset="0"/>
                      </a:endParaRPr>
                    </a:p>
                  </a:txBody>
                  <a:tcPr marL="68108" marR="68108" marT="0" marB="0"/>
                </a:tc>
                <a:tc>
                  <a:txBody>
                    <a:bodyPr/>
                    <a:lstStyle/>
                    <a:p>
                      <a:pPr>
                        <a:lnSpc>
                          <a:spcPct val="107000"/>
                        </a:lnSpc>
                        <a:spcAft>
                          <a:spcPts val="1200"/>
                        </a:spcAft>
                      </a:pPr>
                      <a:r>
                        <a:rPr lang="en-AU" sz="1500" dirty="0">
                          <a:effectLst/>
                          <a:latin typeface="+mn-lt"/>
                          <a:cs typeface="Segoe UI Light" panose="020B0502040204020203" pitchFamily="34" charset="0"/>
                        </a:rPr>
                        <a:t>To</a:t>
                      </a:r>
                      <a:r>
                        <a:rPr lang="en-AU" sz="1500" baseline="0" dirty="0">
                          <a:effectLst/>
                          <a:latin typeface="+mn-lt"/>
                          <a:cs typeface="Segoe UI Light" panose="020B0502040204020203" pitchFamily="34" charset="0"/>
                        </a:rPr>
                        <a:t> obtain a cost benefit, a</a:t>
                      </a:r>
                      <a:r>
                        <a:rPr lang="en-AU" sz="1500" dirty="0">
                          <a:effectLst/>
                          <a:latin typeface="+mn-lt"/>
                          <a:cs typeface="Segoe UI Light" panose="020B0502040204020203" pitchFamily="34" charset="0"/>
                        </a:rPr>
                        <a:t> Calderbank offer usually sets out the reasoning behind the offer and why it should be accepted</a:t>
                      </a:r>
                      <a:endParaRPr lang="en-AU" sz="1500" dirty="0">
                        <a:effectLst/>
                        <a:latin typeface="+mn-lt"/>
                        <a:ea typeface="Times New Roman" panose="02020603050405020304" pitchFamily="18" charset="0"/>
                        <a:cs typeface="Segoe UI Light" panose="020B0502040204020203" pitchFamily="34" charset="0"/>
                      </a:endParaRPr>
                    </a:p>
                  </a:txBody>
                  <a:tcPr marL="68108" marR="68108" marT="0" marB="0"/>
                </a:tc>
                <a:tc>
                  <a:txBody>
                    <a:bodyPr/>
                    <a:lstStyle/>
                    <a:p>
                      <a:pPr>
                        <a:lnSpc>
                          <a:spcPct val="107000"/>
                        </a:lnSpc>
                        <a:spcAft>
                          <a:spcPts val="1200"/>
                        </a:spcAft>
                      </a:pPr>
                      <a:r>
                        <a:rPr lang="en-AU" sz="1500" dirty="0">
                          <a:effectLst/>
                          <a:latin typeface="+mn-lt"/>
                          <a:cs typeface="Segoe UI Light" panose="020B0502040204020203" pitchFamily="34" charset="0"/>
                        </a:rPr>
                        <a:t>No requirement to include reasoning</a:t>
                      </a:r>
                      <a:endParaRPr lang="en-AU" sz="1500" dirty="0">
                        <a:effectLst/>
                        <a:latin typeface="+mn-lt"/>
                        <a:ea typeface="Times New Roman" panose="02020603050405020304" pitchFamily="18" charset="0"/>
                        <a:cs typeface="Segoe UI Light" panose="020B0502040204020203" pitchFamily="34" charset="0"/>
                      </a:endParaRPr>
                    </a:p>
                  </a:txBody>
                  <a:tcPr marL="68108" marR="68108" marT="0" marB="0"/>
                </a:tc>
                <a:extLst>
                  <a:ext uri="{0D108BD9-81ED-4DB2-BD59-A6C34878D82A}">
                    <a16:rowId xmlns:a16="http://schemas.microsoft.com/office/drawing/2014/main" val="1098412363"/>
                  </a:ext>
                </a:extLst>
              </a:tr>
            </a:tbl>
          </a:graphicData>
        </a:graphic>
      </p:graphicFrame>
    </p:spTree>
    <p:extLst>
      <p:ext uri="{BB962C8B-B14F-4D97-AF65-F5344CB8AC3E}">
        <p14:creationId xmlns:p14="http://schemas.microsoft.com/office/powerpoint/2010/main" val="3154094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2(g) – Costs and Section 26 Certificates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2" name="Rectangle 1">
            <a:extLst>
              <a:ext uri="{FF2B5EF4-FFF2-40B4-BE49-F238E27FC236}">
                <a16:creationId xmlns:a16="http://schemas.microsoft.com/office/drawing/2014/main" id="{04AAE0F1-174A-EF70-BAAE-456C72BD4E1D}"/>
              </a:ext>
            </a:extLst>
          </p:cNvPr>
          <p:cNvSpPr/>
          <p:nvPr/>
        </p:nvSpPr>
        <p:spPr>
          <a:xfrm>
            <a:off x="1183215" y="1536345"/>
            <a:ext cx="11008783" cy="4308872"/>
          </a:xfrm>
          <a:prstGeom prst="rect">
            <a:avLst/>
          </a:prstGeom>
        </p:spPr>
        <p:txBody>
          <a:bodyPr wrap="square">
            <a:spAutoFit/>
          </a:bodyPr>
          <a:lstStyle/>
          <a:p>
            <a:pPr>
              <a:lnSpc>
                <a:spcPct val="107000"/>
              </a:lnSpc>
              <a:spcAft>
                <a:spcPts val="800"/>
              </a:spcAft>
              <a:defRPr/>
            </a:pPr>
            <a:r>
              <a:rPr lang="en-AU" sz="2400" b="1" i="1" dirty="0">
                <a:solidFill>
                  <a:schemeClr val="accent4"/>
                </a:solidFill>
                <a:latin typeface="Segoe UI" panose="020B0502040204020203" pitchFamily="34" charset="0"/>
                <a:cs typeface="Segoe UI" panose="020B0502040204020203" pitchFamily="34" charset="0"/>
              </a:rPr>
              <a:t>Types of Costs</a:t>
            </a: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r>
              <a:rPr lang="en-AU" sz="2000" dirty="0">
                <a:solidFill>
                  <a:prstClr val="black"/>
                </a:solidFill>
                <a:latin typeface="Calibri" panose="020F0502020204030204"/>
              </a:rPr>
              <a:t>Professional costs vs disbursements</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400" b="1" i="1" dirty="0">
                <a:solidFill>
                  <a:schemeClr val="accent4"/>
                </a:solidFill>
                <a:latin typeface="Segoe UI" panose="020B0502040204020203" pitchFamily="34" charset="0"/>
                <a:cs typeface="Segoe UI" panose="020B0502040204020203" pitchFamily="34" charset="0"/>
              </a:rPr>
              <a:t>Levels of Cost Recovery </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400" b="1" i="1" dirty="0">
                <a:solidFill>
                  <a:schemeClr val="accent4"/>
                </a:solidFill>
                <a:latin typeface="Segoe UI" panose="020B0502040204020203" pitchFamily="34" charset="0"/>
                <a:cs typeface="Segoe UI" panose="020B0502040204020203" pitchFamily="34" charset="0"/>
              </a:rPr>
              <a:t>	</a:t>
            </a:r>
            <a:r>
              <a:rPr lang="en-AU" sz="2000" dirty="0">
                <a:solidFill>
                  <a:prstClr val="black"/>
                </a:solidFill>
                <a:latin typeface="Calibri" panose="020F0502020204030204"/>
              </a:rPr>
              <a:t>Party - party costs</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000" dirty="0">
                <a:solidFill>
                  <a:prstClr val="black"/>
                </a:solidFill>
                <a:latin typeface="Calibri" panose="020F0502020204030204"/>
              </a:rPr>
              <a:t>	Solicitor / client costs </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000" dirty="0">
                <a:solidFill>
                  <a:prstClr val="black"/>
                </a:solidFill>
                <a:latin typeface="Calibri" panose="020F0502020204030204"/>
              </a:rPr>
              <a:t>	Ordinary costs</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000" dirty="0">
                <a:solidFill>
                  <a:prstClr val="black"/>
                </a:solidFill>
                <a:latin typeface="Calibri" panose="020F0502020204030204"/>
              </a:rPr>
              <a:t>	Indemnity Costs</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400" b="1" i="1" dirty="0">
                <a:solidFill>
                  <a:schemeClr val="accent4"/>
                </a:solidFill>
                <a:latin typeface="Segoe UI" panose="020B0502040204020203" pitchFamily="34" charset="0"/>
                <a:cs typeface="Segoe UI" panose="020B0502040204020203" pitchFamily="34" charset="0"/>
              </a:rPr>
              <a:t>Recovery of Costs </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400" b="1" i="1" dirty="0">
                <a:solidFill>
                  <a:schemeClr val="accent4"/>
                </a:solidFill>
                <a:latin typeface="Segoe UI" panose="020B0502040204020203" pitchFamily="34" charset="0"/>
                <a:cs typeface="Segoe UI" panose="020B0502040204020203" pitchFamily="34" charset="0"/>
              </a:rPr>
              <a:t>Section 26 Certificates </a:t>
            </a:r>
          </a:p>
        </p:txBody>
      </p:sp>
    </p:spTree>
    <p:extLst>
      <p:ext uri="{BB962C8B-B14F-4D97-AF65-F5344CB8AC3E}">
        <p14:creationId xmlns:p14="http://schemas.microsoft.com/office/powerpoint/2010/main" val="163111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8" name="Rectangle 7"/>
          <p:cNvSpPr>
            <a:spLocks/>
          </p:cNvSpPr>
          <p:nvPr/>
        </p:nvSpPr>
        <p:spPr>
          <a:xfrm>
            <a:off x="1381058" y="771108"/>
            <a:ext cx="10810941" cy="461665"/>
          </a:xfrm>
          <a:prstGeom prst="rect">
            <a:avLst/>
          </a:prstGeom>
        </p:spPr>
        <p:txBody>
          <a:bodyPr wrap="square">
            <a:spAutoFit/>
          </a:bodyPr>
          <a:lstStyle/>
          <a:p>
            <a:pPr>
              <a:spcBef>
                <a:spcPts val="600"/>
              </a:spcBef>
              <a:spcAft>
                <a:spcPts val="300"/>
              </a:spcAft>
            </a:pPr>
            <a:r>
              <a:rPr lang="en-AU" sz="2400" b="1" dirty="0">
                <a:solidFill>
                  <a:schemeClr val="bg1"/>
                </a:solidFill>
                <a:latin typeface="Segoe UI" panose="020B0502040204020203" pitchFamily="34" charset="0"/>
                <a:cs typeface="Segoe UI" panose="020B0502040204020203" pitchFamily="34" charset="0"/>
              </a:rPr>
              <a:t>Part 2(h) – Alternatives to litigation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5" y="1536345"/>
            <a:ext cx="11008783" cy="1646669"/>
          </a:xfrm>
          <a:prstGeom prst="rect">
            <a:avLst/>
          </a:prstGeom>
        </p:spPr>
        <p:txBody>
          <a:bodyPr wrap="square">
            <a:spAutoFit/>
          </a:bodyPr>
          <a:lstStyle/>
          <a:p>
            <a:pPr marR="0" lvl="0" algn="l" defTabSz="914400" rtl="0" eaLnBrk="1" fontAlgn="auto" latinLnBrk="0" hangingPunct="1">
              <a:lnSpc>
                <a:spcPct val="107000"/>
              </a:lnSpc>
              <a:spcBef>
                <a:spcPts val="0"/>
              </a:spcBef>
              <a:spcAft>
                <a:spcPts val="800"/>
              </a:spcAft>
              <a:buClrTx/>
              <a:buSzTx/>
              <a:tabLst/>
              <a:defRPr/>
            </a:pPr>
            <a:endParaRPr lang="en-AU" sz="2800" b="1" i="1" dirty="0">
              <a:solidFill>
                <a:srgbClr val="172750"/>
              </a:solidFill>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r>
              <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rPr>
              <a:t> </a:t>
            </a:r>
            <a:endParaRPr kumimoji="0" lang="en-AU" sz="2800" b="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R="0" lvl="0" algn="l" defTabSz="914400" rtl="0" eaLnBrk="1" fontAlgn="auto" latinLnBrk="0" hangingPunct="1">
              <a:lnSpc>
                <a:spcPct val="107000"/>
              </a:lnSpc>
              <a:spcBef>
                <a:spcPts val="0"/>
              </a:spcBef>
              <a:spcAft>
                <a:spcPts val="800"/>
              </a:spcAft>
              <a:buClrTx/>
              <a:buSzTx/>
              <a:tabLst/>
              <a:defRPr/>
            </a:pPr>
            <a:endParaRPr kumimoji="0" lang="en-AU" sz="2800" b="1" i="1" strike="noStrike" kern="1200" cap="none" spc="0" normalizeH="0" baseline="0" noProof="0" dirty="0">
              <a:ln>
                <a:noFill/>
              </a:ln>
              <a:solidFill>
                <a:srgbClr val="172750"/>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15" name="Title 1">
            <a:extLst>
              <a:ext uri="{FF2B5EF4-FFF2-40B4-BE49-F238E27FC236}">
                <a16:creationId xmlns:a16="http://schemas.microsoft.com/office/drawing/2014/main" id="{5FC81ADA-50CA-70CF-9FD4-EE514A1E2164}"/>
              </a:ext>
            </a:extLst>
          </p:cNvPr>
          <p:cNvSpPr>
            <a:spLocks noGrp="1"/>
          </p:cNvSpPr>
          <p:nvPr/>
        </p:nvSpPr>
        <p:spPr>
          <a:xfrm>
            <a:off x="995155" y="416264"/>
            <a:ext cx="10515600" cy="739056"/>
          </a:xfrm>
          <a:prstGeom prst="rect">
            <a:avLst/>
          </a:prstGeom>
        </p:spPr>
        <p:txBody>
          <a:bodyPr rIns="0">
            <a:normAutofit/>
          </a:bodyPr>
          <a:lst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a:lstStyle>
          <a:p>
            <a:endParaRPr lang="en-US" dirty="0"/>
          </a:p>
        </p:txBody>
      </p:sp>
      <p:sp>
        <p:nvSpPr>
          <p:cNvPr id="16" name="Shape">
            <a:extLst>
              <a:ext uri="{FF2B5EF4-FFF2-40B4-BE49-F238E27FC236}">
                <a16:creationId xmlns:a16="http://schemas.microsoft.com/office/drawing/2014/main" id="{AA0EAB7F-7EF1-0B1D-322F-17630F9C6EC2}"/>
              </a:ext>
            </a:extLst>
          </p:cNvPr>
          <p:cNvSpPr/>
          <p:nvPr/>
        </p:nvSpPr>
        <p:spPr>
          <a:xfrm>
            <a:off x="5571757" y="4181849"/>
            <a:ext cx="3001265" cy="2505964"/>
          </a:xfrm>
          <a:custGeom>
            <a:avLst/>
            <a:gdLst/>
            <a:ahLst/>
            <a:cxnLst>
              <a:cxn ang="0">
                <a:pos x="wd2" y="hd2"/>
              </a:cxn>
              <a:cxn ang="5400000">
                <a:pos x="wd2" y="hd2"/>
              </a:cxn>
              <a:cxn ang="10800000">
                <a:pos x="wd2" y="hd2"/>
              </a:cxn>
              <a:cxn ang="16200000">
                <a:pos x="wd2" y="hd2"/>
              </a:cxn>
            </a:cxnLst>
            <a:rect l="0" t="0" r="r" b="b"/>
            <a:pathLst>
              <a:path w="21600" h="21600" extrusionOk="0">
                <a:moveTo>
                  <a:pt x="15501" y="18093"/>
                </a:moveTo>
                <a:cubicBezTo>
                  <a:pt x="15045" y="17553"/>
                  <a:pt x="14395" y="17321"/>
                  <a:pt x="13766" y="17468"/>
                </a:cubicBezTo>
                <a:cubicBezTo>
                  <a:pt x="12808" y="17691"/>
                  <a:pt x="11815" y="17804"/>
                  <a:pt x="10800" y="17804"/>
                </a:cubicBezTo>
                <a:cubicBezTo>
                  <a:pt x="4845" y="17804"/>
                  <a:pt x="0" y="13810"/>
                  <a:pt x="0" y="8902"/>
                </a:cubicBezTo>
                <a:cubicBezTo>
                  <a:pt x="0" y="3993"/>
                  <a:pt x="4845" y="0"/>
                  <a:pt x="10800" y="0"/>
                </a:cubicBezTo>
                <a:cubicBezTo>
                  <a:pt x="13668" y="0"/>
                  <a:pt x="16365" y="901"/>
                  <a:pt x="18394" y="2537"/>
                </a:cubicBezTo>
                <a:cubicBezTo>
                  <a:pt x="20461" y="4206"/>
                  <a:pt x="21600" y="6447"/>
                  <a:pt x="21600" y="8848"/>
                </a:cubicBezTo>
                <a:cubicBezTo>
                  <a:pt x="21600" y="10967"/>
                  <a:pt x="20711" y="12999"/>
                  <a:pt x="19177" y="14474"/>
                </a:cubicBezTo>
                <a:cubicBezTo>
                  <a:pt x="18725" y="14908"/>
                  <a:pt x="18470" y="15573"/>
                  <a:pt x="18470" y="16266"/>
                </a:cubicBezTo>
                <a:lnTo>
                  <a:pt x="18470" y="21600"/>
                </a:lnTo>
                <a:lnTo>
                  <a:pt x="15501" y="18093"/>
                </a:lnTo>
                <a:close/>
              </a:path>
            </a:pathLst>
          </a:custGeom>
          <a:solidFill>
            <a:schemeClr val="accent3"/>
          </a:solidFill>
          <a:ln w="63500">
            <a:solidFill>
              <a:srgbClr val="FFFFFF"/>
            </a:solidFill>
            <a:miter lim="400000"/>
          </a:ln>
        </p:spPr>
        <p:txBody>
          <a:bodyPr lIns="365760" tIns="365760" rIns="365760" bIns="3810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endParaRPr lang="en-US" sz="1800" noProof="1">
              <a:solidFill>
                <a:schemeClr val="tx1">
                  <a:lumMod val="65000"/>
                  <a:lumOff val="35000"/>
                </a:schemeClr>
              </a:solidFill>
            </a:endParaRPr>
          </a:p>
          <a:p>
            <a:pPr algn="ctr"/>
            <a:endParaRPr lang="en-US" sz="1800" noProof="1">
              <a:solidFill>
                <a:schemeClr val="bg1"/>
              </a:solidFill>
            </a:endParaRPr>
          </a:p>
          <a:p>
            <a:pPr algn="ctr"/>
            <a:r>
              <a:rPr lang="en-US" sz="1800" b="1" noProof="1">
                <a:solidFill>
                  <a:schemeClr val="bg1"/>
                </a:solidFill>
              </a:rPr>
              <a:t>MED-ARB</a:t>
            </a:r>
          </a:p>
        </p:txBody>
      </p:sp>
      <p:sp>
        <p:nvSpPr>
          <p:cNvPr id="17" name="Shape">
            <a:extLst>
              <a:ext uri="{FF2B5EF4-FFF2-40B4-BE49-F238E27FC236}">
                <a16:creationId xmlns:a16="http://schemas.microsoft.com/office/drawing/2014/main" id="{C60365A3-B238-5F47-D119-EF91BD70BD84}"/>
              </a:ext>
            </a:extLst>
          </p:cNvPr>
          <p:cNvSpPr/>
          <p:nvPr/>
        </p:nvSpPr>
        <p:spPr>
          <a:xfrm>
            <a:off x="4846135" y="3188282"/>
            <a:ext cx="1378894" cy="1480988"/>
          </a:xfrm>
          <a:custGeom>
            <a:avLst/>
            <a:gdLst/>
            <a:ahLst/>
            <a:cxnLst>
              <a:cxn ang="0">
                <a:pos x="wd2" y="hd2"/>
              </a:cxn>
              <a:cxn ang="5400000">
                <a:pos x="wd2" y="hd2"/>
              </a:cxn>
              <a:cxn ang="10800000">
                <a:pos x="wd2" y="hd2"/>
              </a:cxn>
              <a:cxn ang="16200000">
                <a:pos x="wd2" y="hd2"/>
              </a:cxn>
            </a:cxnLst>
            <a:rect l="0" t="0" r="r" b="b"/>
            <a:pathLst>
              <a:path w="21289" h="21261" extrusionOk="0">
                <a:moveTo>
                  <a:pt x="1524" y="14170"/>
                </a:moveTo>
                <a:cubicBezTo>
                  <a:pt x="714" y="12714"/>
                  <a:pt x="318" y="11091"/>
                  <a:pt x="373" y="9421"/>
                </a:cubicBezTo>
                <a:cubicBezTo>
                  <a:pt x="537" y="4432"/>
                  <a:pt x="4814" y="323"/>
                  <a:pt x="10173" y="18"/>
                </a:cubicBezTo>
                <a:cubicBezTo>
                  <a:pt x="16424" y="-339"/>
                  <a:pt x="21600" y="4443"/>
                  <a:pt x="21275" y="10245"/>
                </a:cubicBezTo>
                <a:cubicBezTo>
                  <a:pt x="20996" y="15211"/>
                  <a:pt x="16647" y="19223"/>
                  <a:pt x="11304" y="19443"/>
                </a:cubicBezTo>
                <a:cubicBezTo>
                  <a:pt x="9692" y="19511"/>
                  <a:pt x="8116" y="19237"/>
                  <a:pt x="6669" y="18652"/>
                </a:cubicBezTo>
                <a:cubicBezTo>
                  <a:pt x="5604" y="18222"/>
                  <a:pt x="4375" y="18331"/>
                  <a:pt x="3431" y="18964"/>
                </a:cubicBezTo>
                <a:lnTo>
                  <a:pt x="0" y="21261"/>
                </a:lnTo>
                <a:lnTo>
                  <a:pt x="1710" y="16521"/>
                </a:lnTo>
                <a:cubicBezTo>
                  <a:pt x="1990" y="15744"/>
                  <a:pt x="1927" y="14896"/>
                  <a:pt x="1524" y="14170"/>
                </a:cubicBezTo>
                <a:close/>
              </a:path>
            </a:pathLst>
          </a:custGeom>
          <a:solidFill>
            <a:schemeClr val="accent4"/>
          </a:solidFill>
          <a:ln w="63500">
            <a:solidFill>
              <a:srgbClr val="FFFFFF"/>
            </a:solidFill>
            <a:miter lim="400000"/>
          </a:ln>
        </p:spPr>
        <p:txBody>
          <a:bodyPr lIns="38100" tIns="38100" rIns="38100" bIns="9144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noProof="1">
                <a:solidFill>
                  <a:schemeClr val="bg1"/>
                </a:solidFill>
              </a:rPr>
              <a:t>EARLY NEUTRAL EVALUATION</a:t>
            </a:r>
          </a:p>
          <a:p>
            <a:pPr algn="ctr"/>
            <a:endParaRPr lang="en-US" sz="1600" b="1" noProof="1">
              <a:solidFill>
                <a:schemeClr val="bg1"/>
              </a:solidFill>
            </a:endParaRPr>
          </a:p>
        </p:txBody>
      </p:sp>
      <p:sp>
        <p:nvSpPr>
          <p:cNvPr id="18" name="Shape">
            <a:extLst>
              <a:ext uri="{FF2B5EF4-FFF2-40B4-BE49-F238E27FC236}">
                <a16:creationId xmlns:a16="http://schemas.microsoft.com/office/drawing/2014/main" id="{8E623B19-8F0B-4E7A-B8E5-5BDF1F828609}"/>
              </a:ext>
            </a:extLst>
          </p:cNvPr>
          <p:cNvSpPr/>
          <p:nvPr/>
        </p:nvSpPr>
        <p:spPr>
          <a:xfrm>
            <a:off x="8735018" y="2933398"/>
            <a:ext cx="1827353" cy="2333058"/>
          </a:xfrm>
          <a:custGeom>
            <a:avLst/>
            <a:gdLst/>
            <a:ahLst/>
            <a:cxnLst>
              <a:cxn ang="0">
                <a:pos x="wd2" y="hd2"/>
              </a:cxn>
              <a:cxn ang="5400000">
                <a:pos x="wd2" y="hd2"/>
              </a:cxn>
              <a:cxn ang="10800000">
                <a:pos x="wd2" y="hd2"/>
              </a:cxn>
              <a:cxn ang="16200000">
                <a:pos x="wd2" y="hd2"/>
              </a:cxn>
            </a:cxnLst>
            <a:rect l="0" t="0" r="r" b="b"/>
            <a:pathLst>
              <a:path w="19346" h="20627" extrusionOk="0">
                <a:moveTo>
                  <a:pt x="11724" y="4667"/>
                </a:moveTo>
                <a:cubicBezTo>
                  <a:pt x="13358" y="4962"/>
                  <a:pt x="14868" y="5606"/>
                  <a:pt x="16134" y="6557"/>
                </a:cubicBezTo>
                <a:cubicBezTo>
                  <a:pt x="20028" y="9483"/>
                  <a:pt x="20434" y="14395"/>
                  <a:pt x="17066" y="17746"/>
                </a:cubicBezTo>
                <a:cubicBezTo>
                  <a:pt x="13658" y="21139"/>
                  <a:pt x="7591" y="21600"/>
                  <a:pt x="3506" y="18784"/>
                </a:cubicBezTo>
                <a:cubicBezTo>
                  <a:pt x="-461" y="16050"/>
                  <a:pt x="-1166" y="11135"/>
                  <a:pt x="1929" y="7704"/>
                </a:cubicBezTo>
                <a:cubicBezTo>
                  <a:pt x="2854" y="6679"/>
                  <a:pt x="4032" y="5867"/>
                  <a:pt x="5378" y="5313"/>
                </a:cubicBezTo>
                <a:cubicBezTo>
                  <a:pt x="6295" y="4936"/>
                  <a:pt x="6919" y="4194"/>
                  <a:pt x="6993" y="3342"/>
                </a:cubicBezTo>
                <a:lnTo>
                  <a:pt x="7284" y="0"/>
                </a:lnTo>
                <a:lnTo>
                  <a:pt x="9925" y="3592"/>
                </a:lnTo>
                <a:cubicBezTo>
                  <a:pt x="10327" y="4140"/>
                  <a:pt x="10974" y="4532"/>
                  <a:pt x="11724" y="4667"/>
                </a:cubicBezTo>
                <a:close/>
              </a:path>
            </a:pathLst>
          </a:custGeom>
          <a:solidFill>
            <a:schemeClr val="accent5"/>
          </a:solidFill>
          <a:ln w="63500">
            <a:solidFill>
              <a:srgbClr val="FFFFFF"/>
            </a:solidFill>
            <a:miter lim="400000"/>
          </a:ln>
        </p:spPr>
        <p:txBody>
          <a:bodyPr lIns="182880" tIns="38100" rIns="182880" bIns="27432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000">
                <a:solidFill>
                  <a:srgbClr val="FFFFFF"/>
                </a:solidFill>
              </a:defRPr>
            </a:pPr>
            <a:r>
              <a:rPr lang="en-US" sz="1600" b="1" noProof="1">
                <a:solidFill>
                  <a:schemeClr val="bg1"/>
                </a:solidFill>
              </a:rPr>
              <a:t>ADJUDICATION</a:t>
            </a:r>
          </a:p>
          <a:p>
            <a:pPr>
              <a:defRPr sz="3000">
                <a:solidFill>
                  <a:srgbClr val="FFFFFF"/>
                </a:solidFill>
              </a:defRPr>
            </a:pPr>
            <a:endParaRPr lang="en-US" sz="1600" noProof="1">
              <a:solidFill>
                <a:schemeClr val="bg1"/>
              </a:solidFill>
            </a:endParaRPr>
          </a:p>
          <a:p>
            <a:pPr>
              <a:defRPr sz="3000">
                <a:solidFill>
                  <a:srgbClr val="FFFFFF"/>
                </a:solidFill>
              </a:defRPr>
            </a:pPr>
            <a:endParaRPr lang="en-US" sz="1600" noProof="1">
              <a:solidFill>
                <a:schemeClr val="bg1"/>
              </a:solidFill>
            </a:endParaRPr>
          </a:p>
        </p:txBody>
      </p:sp>
      <p:sp>
        <p:nvSpPr>
          <p:cNvPr id="19" name="Shape">
            <a:extLst>
              <a:ext uri="{FF2B5EF4-FFF2-40B4-BE49-F238E27FC236}">
                <a16:creationId xmlns:a16="http://schemas.microsoft.com/office/drawing/2014/main" id="{3C2CA047-83C9-C03E-669A-AE068511135F}"/>
              </a:ext>
            </a:extLst>
          </p:cNvPr>
          <p:cNvSpPr/>
          <p:nvPr/>
        </p:nvSpPr>
        <p:spPr>
          <a:xfrm>
            <a:off x="4637417" y="1464172"/>
            <a:ext cx="2434972" cy="2212087"/>
          </a:xfrm>
          <a:custGeom>
            <a:avLst/>
            <a:gdLst/>
            <a:ahLst/>
            <a:cxnLst>
              <a:cxn ang="0">
                <a:pos x="wd2" y="hd2"/>
              </a:cxn>
              <a:cxn ang="5400000">
                <a:pos x="wd2" y="hd2"/>
              </a:cxn>
              <a:cxn ang="10800000">
                <a:pos x="wd2" y="hd2"/>
              </a:cxn>
              <a:cxn ang="16200000">
                <a:pos x="wd2" y="hd2"/>
              </a:cxn>
            </a:cxnLst>
            <a:rect l="0" t="0" r="r" b="b"/>
            <a:pathLst>
              <a:path w="21600" h="21600" extrusionOk="0">
                <a:moveTo>
                  <a:pt x="14886" y="20675"/>
                </a:moveTo>
                <a:cubicBezTo>
                  <a:pt x="15091" y="20101"/>
                  <a:pt x="15199" y="19467"/>
                  <a:pt x="15199" y="18842"/>
                </a:cubicBezTo>
                <a:cubicBezTo>
                  <a:pt x="15199" y="18696"/>
                  <a:pt x="15193" y="18553"/>
                  <a:pt x="15182" y="18414"/>
                </a:cubicBezTo>
                <a:cubicBezTo>
                  <a:pt x="15073" y="17097"/>
                  <a:pt x="14060" y="16095"/>
                  <a:pt x="12858" y="16095"/>
                </a:cubicBezTo>
                <a:lnTo>
                  <a:pt x="3257" y="16095"/>
                </a:lnTo>
                <a:cubicBezTo>
                  <a:pt x="1431" y="16095"/>
                  <a:pt x="0" y="14571"/>
                  <a:pt x="0" y="12627"/>
                </a:cubicBezTo>
                <a:lnTo>
                  <a:pt x="0" y="3485"/>
                </a:lnTo>
                <a:cubicBezTo>
                  <a:pt x="0" y="1530"/>
                  <a:pt x="1431" y="0"/>
                  <a:pt x="3257" y="0"/>
                </a:cubicBezTo>
                <a:lnTo>
                  <a:pt x="18575" y="0"/>
                </a:lnTo>
                <a:cubicBezTo>
                  <a:pt x="20328" y="0"/>
                  <a:pt x="21600" y="1466"/>
                  <a:pt x="21600" y="3485"/>
                </a:cubicBezTo>
                <a:lnTo>
                  <a:pt x="21600" y="12627"/>
                </a:lnTo>
                <a:cubicBezTo>
                  <a:pt x="21600" y="14637"/>
                  <a:pt x="20328" y="16095"/>
                  <a:pt x="18575" y="16095"/>
                </a:cubicBezTo>
                <a:lnTo>
                  <a:pt x="18575" y="16095"/>
                </a:lnTo>
                <a:cubicBezTo>
                  <a:pt x="18306" y="16095"/>
                  <a:pt x="18079" y="16320"/>
                  <a:pt x="18056" y="16615"/>
                </a:cubicBezTo>
                <a:cubicBezTo>
                  <a:pt x="17898" y="18526"/>
                  <a:pt x="16892" y="20225"/>
                  <a:pt x="15352" y="21131"/>
                </a:cubicBezTo>
                <a:lnTo>
                  <a:pt x="14555" y="21600"/>
                </a:lnTo>
                <a:lnTo>
                  <a:pt x="14886" y="20675"/>
                </a:lnTo>
                <a:close/>
              </a:path>
            </a:pathLst>
          </a:custGeom>
          <a:solidFill>
            <a:schemeClr val="accent5"/>
          </a:solidFill>
          <a:ln w="63500">
            <a:solidFill>
              <a:srgbClr val="FFFFFF"/>
            </a:solidFill>
            <a:miter lim="400000"/>
          </a:ln>
        </p:spPr>
        <p:txBody>
          <a:bodyPr lIns="274320" tIns="91440" rIns="274320" bIns="3810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endParaRPr lang="en-US" sz="1600" noProof="1">
              <a:solidFill>
                <a:schemeClr val="bg1"/>
              </a:solidFill>
            </a:endParaRPr>
          </a:p>
          <a:p>
            <a:pPr algn="just"/>
            <a:endParaRPr lang="en-US" sz="1600" noProof="1">
              <a:solidFill>
                <a:schemeClr val="bg1"/>
              </a:solidFill>
            </a:endParaRPr>
          </a:p>
          <a:p>
            <a:pPr algn="ctr"/>
            <a:r>
              <a:rPr lang="en-US" sz="1600" b="1" noProof="1">
                <a:solidFill>
                  <a:schemeClr val="bg1"/>
                </a:solidFill>
              </a:rPr>
              <a:t>ARBITRATION</a:t>
            </a:r>
          </a:p>
        </p:txBody>
      </p:sp>
      <p:sp>
        <p:nvSpPr>
          <p:cNvPr id="20" name="Shape">
            <a:extLst>
              <a:ext uri="{FF2B5EF4-FFF2-40B4-BE49-F238E27FC236}">
                <a16:creationId xmlns:a16="http://schemas.microsoft.com/office/drawing/2014/main" id="{810D0C99-00A6-787D-8FD7-41F98B7E9350}"/>
              </a:ext>
            </a:extLst>
          </p:cNvPr>
          <p:cNvSpPr/>
          <p:nvPr/>
        </p:nvSpPr>
        <p:spPr>
          <a:xfrm>
            <a:off x="7234385" y="1705281"/>
            <a:ext cx="2024000" cy="1729869"/>
          </a:xfrm>
          <a:custGeom>
            <a:avLst/>
            <a:gdLst/>
            <a:ahLst/>
            <a:cxnLst>
              <a:cxn ang="0">
                <a:pos x="wd2" y="hd2"/>
              </a:cxn>
              <a:cxn ang="5400000">
                <a:pos x="wd2" y="hd2"/>
              </a:cxn>
              <a:cxn ang="10800000">
                <a:pos x="wd2" y="hd2"/>
              </a:cxn>
              <a:cxn ang="16200000">
                <a:pos x="wd2" y="hd2"/>
              </a:cxn>
            </a:cxnLst>
            <a:rect l="0" t="0" r="r" b="b"/>
            <a:pathLst>
              <a:path w="21600" h="21600" extrusionOk="0">
                <a:moveTo>
                  <a:pt x="14742" y="3787"/>
                </a:moveTo>
                <a:cubicBezTo>
                  <a:pt x="14127" y="4480"/>
                  <a:pt x="13305" y="4868"/>
                  <a:pt x="12450" y="4868"/>
                </a:cubicBezTo>
                <a:lnTo>
                  <a:pt x="6503" y="4868"/>
                </a:lnTo>
                <a:cubicBezTo>
                  <a:pt x="2978" y="4868"/>
                  <a:pt x="0" y="8300"/>
                  <a:pt x="0" y="12363"/>
                </a:cubicBezTo>
                <a:lnTo>
                  <a:pt x="0" y="14347"/>
                </a:lnTo>
                <a:cubicBezTo>
                  <a:pt x="0" y="18346"/>
                  <a:pt x="2917" y="21600"/>
                  <a:pt x="6503" y="21600"/>
                </a:cubicBezTo>
                <a:lnTo>
                  <a:pt x="15071" y="21600"/>
                </a:lnTo>
                <a:cubicBezTo>
                  <a:pt x="18671" y="21600"/>
                  <a:pt x="21600" y="18346"/>
                  <a:pt x="21600" y="14347"/>
                </a:cubicBezTo>
                <a:lnTo>
                  <a:pt x="21600" y="12361"/>
                </a:lnTo>
                <a:cubicBezTo>
                  <a:pt x="21600" y="10021"/>
                  <a:pt x="20524" y="7991"/>
                  <a:pt x="19204" y="6652"/>
                </a:cubicBezTo>
                <a:cubicBezTo>
                  <a:pt x="18513" y="5951"/>
                  <a:pt x="18102" y="4948"/>
                  <a:pt x="18102" y="3879"/>
                </a:cubicBezTo>
                <a:lnTo>
                  <a:pt x="18102" y="0"/>
                </a:lnTo>
                <a:lnTo>
                  <a:pt x="14742" y="3787"/>
                </a:lnTo>
                <a:close/>
              </a:path>
            </a:pathLst>
          </a:custGeom>
          <a:solidFill>
            <a:schemeClr val="accent6"/>
          </a:solidFill>
          <a:ln w="63500">
            <a:solidFill>
              <a:srgbClr val="FFFFFF"/>
            </a:solidFill>
            <a:miter lim="400000"/>
          </a:ln>
        </p:spPr>
        <p:txBody>
          <a:bodyPr lIns="38100" tIns="38100" rIns="38100" bIns="9144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lang="en-US" sz="1600" noProof="1">
              <a:solidFill>
                <a:schemeClr val="tx1">
                  <a:lumMod val="65000"/>
                  <a:lumOff val="35000"/>
                </a:schemeClr>
              </a:solidFill>
            </a:endParaRPr>
          </a:p>
          <a:p>
            <a:pPr>
              <a:defRPr sz="3000">
                <a:solidFill>
                  <a:srgbClr val="FFFFFF"/>
                </a:solidFill>
              </a:defRPr>
            </a:pPr>
            <a:endParaRPr lang="en-US" sz="1600" noProof="1">
              <a:solidFill>
                <a:schemeClr val="tx1">
                  <a:lumMod val="65000"/>
                  <a:lumOff val="35000"/>
                </a:schemeClr>
              </a:solidFill>
            </a:endParaRPr>
          </a:p>
          <a:p>
            <a:pPr algn="ctr">
              <a:defRPr sz="3000">
                <a:solidFill>
                  <a:srgbClr val="FFFFFF"/>
                </a:solidFill>
              </a:defRPr>
            </a:pPr>
            <a:r>
              <a:rPr lang="en-US" sz="1600" b="1" noProof="1">
                <a:solidFill>
                  <a:schemeClr val="bg1"/>
                </a:solidFill>
              </a:rPr>
              <a:t>EXPERT DETERMINATION</a:t>
            </a:r>
          </a:p>
          <a:p>
            <a:pPr>
              <a:defRPr sz="3000">
                <a:solidFill>
                  <a:srgbClr val="FFFFFF"/>
                </a:solidFill>
              </a:defRPr>
            </a:pPr>
            <a:endParaRPr lang="en-US" sz="1600" noProof="1">
              <a:solidFill>
                <a:schemeClr val="tx1">
                  <a:lumMod val="65000"/>
                  <a:lumOff val="35000"/>
                </a:schemeClr>
              </a:solidFill>
            </a:endParaRPr>
          </a:p>
          <a:p>
            <a:pPr algn="ctr">
              <a:defRPr sz="3000">
                <a:solidFill>
                  <a:srgbClr val="FFFFFF"/>
                </a:solidFill>
              </a:defRPr>
            </a:pPr>
            <a:endParaRPr lang="en-US" sz="1600" noProof="1">
              <a:solidFill>
                <a:schemeClr val="tx1">
                  <a:lumMod val="65000"/>
                  <a:lumOff val="35000"/>
                </a:schemeClr>
              </a:solidFill>
            </a:endParaRPr>
          </a:p>
        </p:txBody>
      </p:sp>
      <p:sp>
        <p:nvSpPr>
          <p:cNvPr id="21" name="Shape">
            <a:extLst>
              <a:ext uri="{FF2B5EF4-FFF2-40B4-BE49-F238E27FC236}">
                <a16:creationId xmlns:a16="http://schemas.microsoft.com/office/drawing/2014/main" id="{ED8CA875-F2F0-197A-BC78-5CE26B2E8A24}"/>
              </a:ext>
            </a:extLst>
          </p:cNvPr>
          <p:cNvSpPr/>
          <p:nvPr/>
        </p:nvSpPr>
        <p:spPr>
          <a:xfrm>
            <a:off x="2185235" y="3963238"/>
            <a:ext cx="2640078" cy="2256283"/>
          </a:xfrm>
          <a:custGeom>
            <a:avLst/>
            <a:gdLst/>
            <a:ahLst/>
            <a:cxnLst>
              <a:cxn ang="0">
                <a:pos x="wd2" y="hd2"/>
              </a:cxn>
              <a:cxn ang="5400000">
                <a:pos x="wd2" y="hd2"/>
              </a:cxn>
              <a:cxn ang="10800000">
                <a:pos x="wd2" y="hd2"/>
              </a:cxn>
              <a:cxn ang="16200000">
                <a:pos x="wd2" y="hd2"/>
              </a:cxn>
            </a:cxnLst>
            <a:rect l="0" t="0" r="r" b="b"/>
            <a:pathLst>
              <a:path w="21600" h="21600" extrusionOk="0">
                <a:moveTo>
                  <a:pt x="7308" y="17307"/>
                </a:moveTo>
                <a:cubicBezTo>
                  <a:pt x="7635" y="16937"/>
                  <a:pt x="8072" y="16732"/>
                  <a:pt x="8528" y="16732"/>
                </a:cubicBezTo>
                <a:lnTo>
                  <a:pt x="15098" y="16732"/>
                </a:lnTo>
                <a:cubicBezTo>
                  <a:pt x="18623" y="16732"/>
                  <a:pt x="21600" y="13300"/>
                  <a:pt x="21600" y="9238"/>
                </a:cubicBezTo>
                <a:lnTo>
                  <a:pt x="21600" y="7253"/>
                </a:lnTo>
                <a:cubicBezTo>
                  <a:pt x="21600" y="3253"/>
                  <a:pt x="18683" y="0"/>
                  <a:pt x="15098" y="0"/>
                </a:cubicBezTo>
                <a:lnTo>
                  <a:pt x="6528" y="0"/>
                </a:lnTo>
                <a:cubicBezTo>
                  <a:pt x="2928" y="0"/>
                  <a:pt x="0" y="3253"/>
                  <a:pt x="0" y="7253"/>
                </a:cubicBezTo>
                <a:lnTo>
                  <a:pt x="0" y="9238"/>
                </a:lnTo>
                <a:cubicBezTo>
                  <a:pt x="0" y="11815"/>
                  <a:pt x="1305" y="14018"/>
                  <a:pt x="2807" y="15335"/>
                </a:cubicBezTo>
                <a:cubicBezTo>
                  <a:pt x="3245" y="15720"/>
                  <a:pt x="3499" y="16328"/>
                  <a:pt x="3499" y="16970"/>
                </a:cubicBezTo>
                <a:lnTo>
                  <a:pt x="3499" y="21600"/>
                </a:lnTo>
                <a:lnTo>
                  <a:pt x="7308" y="17307"/>
                </a:lnTo>
                <a:close/>
              </a:path>
            </a:pathLst>
          </a:custGeom>
          <a:solidFill>
            <a:schemeClr val="accent4"/>
          </a:solidFill>
          <a:ln w="63500">
            <a:solidFill>
              <a:srgbClr val="FFFFFF"/>
            </a:solidFill>
            <a:miter lim="400000"/>
          </a:ln>
        </p:spPr>
        <p:txBody>
          <a:bodyPr lIns="274320" tIns="274320" rIns="274320" bIns="3810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b="1" noProof="1">
              <a:solidFill>
                <a:schemeClr val="bg1"/>
              </a:solidFill>
            </a:endParaRPr>
          </a:p>
          <a:p>
            <a:pPr algn="ctr"/>
            <a:endParaRPr lang="en-US" sz="1600" b="1" noProof="1">
              <a:solidFill>
                <a:schemeClr val="bg1"/>
              </a:solidFill>
            </a:endParaRPr>
          </a:p>
          <a:p>
            <a:pPr algn="ctr"/>
            <a:r>
              <a:rPr lang="en-US" sz="1600" b="1" noProof="1">
                <a:solidFill>
                  <a:schemeClr val="bg1"/>
                </a:solidFill>
              </a:rPr>
              <a:t>CONCILIATION</a:t>
            </a:r>
          </a:p>
        </p:txBody>
      </p:sp>
      <p:sp>
        <p:nvSpPr>
          <p:cNvPr id="22" name="Shape">
            <a:extLst>
              <a:ext uri="{FF2B5EF4-FFF2-40B4-BE49-F238E27FC236}">
                <a16:creationId xmlns:a16="http://schemas.microsoft.com/office/drawing/2014/main" id="{07218119-3BB2-D3DD-2660-122FB529E47C}"/>
              </a:ext>
            </a:extLst>
          </p:cNvPr>
          <p:cNvSpPr/>
          <p:nvPr/>
        </p:nvSpPr>
        <p:spPr>
          <a:xfrm>
            <a:off x="2492779" y="1946610"/>
            <a:ext cx="1697356" cy="1556131"/>
          </a:xfrm>
          <a:custGeom>
            <a:avLst/>
            <a:gdLst/>
            <a:ahLst/>
            <a:cxnLst>
              <a:cxn ang="0">
                <a:pos x="wd2" y="hd2"/>
              </a:cxn>
              <a:cxn ang="5400000">
                <a:pos x="wd2" y="hd2"/>
              </a:cxn>
              <a:cxn ang="10800000">
                <a:pos x="wd2" y="hd2"/>
              </a:cxn>
              <a:cxn ang="16200000">
                <a:pos x="wd2" y="hd2"/>
              </a:cxn>
            </a:cxnLst>
            <a:rect l="0" t="0" r="r" b="b"/>
            <a:pathLst>
              <a:path w="21600" h="21600" extrusionOk="0">
                <a:moveTo>
                  <a:pt x="8811" y="5470"/>
                </a:moveTo>
                <a:lnTo>
                  <a:pt x="20036" y="5470"/>
                </a:lnTo>
                <a:cubicBezTo>
                  <a:pt x="20897" y="5470"/>
                  <a:pt x="21600" y="6239"/>
                  <a:pt x="21600" y="7176"/>
                </a:cubicBezTo>
                <a:lnTo>
                  <a:pt x="21600" y="19925"/>
                </a:lnTo>
                <a:cubicBezTo>
                  <a:pt x="21600" y="20849"/>
                  <a:pt x="20899" y="21600"/>
                  <a:pt x="20036" y="21600"/>
                </a:cubicBezTo>
                <a:lnTo>
                  <a:pt x="1332" y="21600"/>
                </a:lnTo>
                <a:cubicBezTo>
                  <a:pt x="522" y="21600"/>
                  <a:pt x="0" y="20942"/>
                  <a:pt x="0" y="19925"/>
                </a:cubicBezTo>
                <a:lnTo>
                  <a:pt x="0" y="7175"/>
                </a:lnTo>
                <a:cubicBezTo>
                  <a:pt x="0" y="6138"/>
                  <a:pt x="524" y="5470"/>
                  <a:pt x="1332" y="5470"/>
                </a:cubicBezTo>
                <a:lnTo>
                  <a:pt x="1332" y="5470"/>
                </a:lnTo>
                <a:cubicBezTo>
                  <a:pt x="1697" y="5470"/>
                  <a:pt x="1993" y="5147"/>
                  <a:pt x="1993" y="4749"/>
                </a:cubicBezTo>
                <a:lnTo>
                  <a:pt x="1993" y="0"/>
                </a:lnTo>
                <a:lnTo>
                  <a:pt x="5534" y="3963"/>
                </a:lnTo>
                <a:cubicBezTo>
                  <a:pt x="6397" y="4927"/>
                  <a:pt x="7578" y="5470"/>
                  <a:pt x="8811" y="5470"/>
                </a:cubicBezTo>
                <a:close/>
              </a:path>
            </a:pathLst>
          </a:custGeom>
          <a:solidFill>
            <a:schemeClr val="accent3"/>
          </a:solidFill>
          <a:ln w="63500">
            <a:solidFill>
              <a:srgbClr val="FFFFFF"/>
            </a:solidFill>
            <a:miter lim="400000"/>
          </a:ln>
        </p:spPr>
        <p:txBody>
          <a:bodyPr lIns="38100" tIns="38100" rIns="38100" bIns="9144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3000">
                <a:solidFill>
                  <a:srgbClr val="FFFFFF"/>
                </a:solidFill>
              </a:defRPr>
            </a:pPr>
            <a:endParaRPr lang="en-US" sz="1600" noProof="1">
              <a:ln w="0"/>
              <a:solidFill>
                <a:schemeClr val="bg1"/>
              </a:solidFill>
              <a:effectLst>
                <a:outerShdw blurRad="38100" dist="25400" dir="5400000" algn="ctr" rotWithShape="0">
                  <a:srgbClr val="6E747A">
                    <a:alpha val="43000"/>
                  </a:srgbClr>
                </a:outerShdw>
              </a:effectLst>
            </a:endParaRPr>
          </a:p>
          <a:p>
            <a:pPr algn="ctr">
              <a:defRPr sz="3000">
                <a:solidFill>
                  <a:srgbClr val="FFFFFF"/>
                </a:solidFill>
              </a:defRPr>
            </a:pPr>
            <a:endParaRPr lang="en-US" sz="1600" noProof="1">
              <a:ln w="0"/>
              <a:solidFill>
                <a:schemeClr val="bg1"/>
              </a:solidFill>
              <a:effectLst>
                <a:outerShdw blurRad="38100" dist="25400" dir="5400000" algn="ctr" rotWithShape="0">
                  <a:srgbClr val="6E747A">
                    <a:alpha val="43000"/>
                  </a:srgbClr>
                </a:outerShdw>
              </a:effectLst>
            </a:endParaRPr>
          </a:p>
          <a:p>
            <a:pPr algn="ctr">
              <a:defRPr sz="3000">
                <a:solidFill>
                  <a:srgbClr val="FFFFFF"/>
                </a:solidFill>
              </a:defRPr>
            </a:pPr>
            <a:endParaRPr lang="en-US" sz="1600" noProof="1">
              <a:ln w="0"/>
              <a:solidFill>
                <a:schemeClr val="bg1"/>
              </a:solidFill>
              <a:effectLst>
                <a:outerShdw blurRad="38100" dist="25400" dir="5400000" algn="ctr" rotWithShape="0">
                  <a:srgbClr val="6E747A">
                    <a:alpha val="43000"/>
                  </a:srgbClr>
                </a:outerShdw>
              </a:effectLst>
            </a:endParaRPr>
          </a:p>
          <a:p>
            <a:pPr algn="ctr">
              <a:defRPr sz="3000">
                <a:solidFill>
                  <a:srgbClr val="FFFFFF"/>
                </a:solidFill>
              </a:defRPr>
            </a:pPr>
            <a:endParaRPr lang="en-US" sz="1600" noProof="1">
              <a:ln w="0"/>
              <a:solidFill>
                <a:schemeClr val="bg1"/>
              </a:solidFill>
              <a:effectLst>
                <a:outerShdw blurRad="38100" dist="25400" dir="5400000" algn="ctr" rotWithShape="0">
                  <a:srgbClr val="6E747A">
                    <a:alpha val="43000"/>
                  </a:srgbClr>
                </a:outerShdw>
              </a:effectLst>
            </a:endParaRPr>
          </a:p>
          <a:p>
            <a:pPr algn="ctr">
              <a:defRPr sz="3000">
                <a:solidFill>
                  <a:srgbClr val="FFFFFF"/>
                </a:solidFill>
              </a:defRPr>
            </a:pPr>
            <a:r>
              <a:rPr lang="en-US" sz="1600" b="1" noProof="1">
                <a:ln w="0"/>
                <a:solidFill>
                  <a:schemeClr val="bg1"/>
                </a:solidFill>
                <a:effectLst>
                  <a:outerShdw blurRad="38100" dist="25400" dir="5400000" algn="ctr" rotWithShape="0">
                    <a:srgbClr val="6E747A">
                      <a:alpha val="43000"/>
                    </a:srgbClr>
                  </a:outerShdw>
                </a:effectLst>
              </a:rPr>
              <a:t>MEDIATION</a:t>
            </a:r>
          </a:p>
          <a:p>
            <a:pPr algn="ctr">
              <a:defRPr sz="3000">
                <a:solidFill>
                  <a:srgbClr val="FFFFFF"/>
                </a:solidFill>
              </a:defRPr>
            </a:pPr>
            <a:endParaRPr lang="en-US" sz="1600" noProof="1">
              <a:ln w="0"/>
              <a:solidFill>
                <a:schemeClr val="bg1"/>
              </a:solidFill>
              <a:effectLst>
                <a:outerShdw blurRad="38100" dist="25400" dir="5400000" algn="ctr" rotWithShape="0">
                  <a:srgbClr val="6E747A">
                    <a:alpha val="43000"/>
                  </a:srgbClr>
                </a:outerShdw>
              </a:effectLst>
            </a:endParaRPr>
          </a:p>
          <a:p>
            <a:pPr>
              <a:defRPr sz="3000">
                <a:solidFill>
                  <a:srgbClr val="FFFFFF"/>
                </a:solidFill>
              </a:defRPr>
            </a:pPr>
            <a:endParaRPr lang="en-US" sz="1600" noProof="1">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7852961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83216" y="771108"/>
            <a:ext cx="11008784" cy="584775"/>
          </a:xfrm>
          <a:prstGeom prst="rect">
            <a:avLst/>
          </a:prstGeom>
        </p:spPr>
        <p:txBody>
          <a:bodyPr wrap="square">
            <a:spAutoFit/>
          </a:bodyPr>
          <a:lstStyle/>
          <a:p>
            <a:pPr>
              <a:spcBef>
                <a:spcPts val="600"/>
              </a:spcBef>
              <a:spcAft>
                <a:spcPts val="300"/>
              </a:spcAft>
            </a:pPr>
            <a:r>
              <a:rPr lang="en-AU" sz="3200" b="1" dirty="0">
                <a:solidFill>
                  <a:schemeClr val="accent4"/>
                </a:solidFill>
                <a:latin typeface="Segoe UI" panose="020B0502040204020203" pitchFamily="34" charset="0"/>
                <a:cs typeface="Segoe UI" panose="020B0502040204020203" pitchFamily="34" charset="0"/>
              </a:rPr>
              <a:t>Carl Coaster v State of Victoria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cxnSp>
        <p:nvCxnSpPr>
          <p:cNvPr id="9" name="Straight Connector 8"/>
          <p:cNvCxnSpPr/>
          <p:nvPr/>
        </p:nvCxnSpPr>
        <p:spPr>
          <a:xfrm>
            <a:off x="1183216" y="1355883"/>
            <a:ext cx="11008784" cy="0"/>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pic>
        <p:nvPicPr>
          <p:cNvPr id="2" name="Picture 1" descr="A person in a suit and sunglasses&#10;&#10;AI-generated content may be incorrect.">
            <a:extLst>
              <a:ext uri="{FF2B5EF4-FFF2-40B4-BE49-F238E27FC236}">
                <a16:creationId xmlns:a16="http://schemas.microsoft.com/office/drawing/2014/main" id="{C97CCDC5-9DB6-BC69-AF8C-95904BC82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4246" y="1803385"/>
            <a:ext cx="4283507" cy="4283507"/>
          </a:xfrm>
          <a:prstGeom prst="rect">
            <a:avLst/>
          </a:prstGeom>
        </p:spPr>
      </p:pic>
    </p:spTree>
    <p:extLst>
      <p:ext uri="{BB962C8B-B14F-4D97-AF65-F5344CB8AC3E}">
        <p14:creationId xmlns:p14="http://schemas.microsoft.com/office/powerpoint/2010/main" val="2413244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6" name="Rectangle 5"/>
          <p:cNvSpPr/>
          <p:nvPr/>
        </p:nvSpPr>
        <p:spPr>
          <a:xfrm>
            <a:off x="1593926" y="3005021"/>
            <a:ext cx="8756093" cy="584775"/>
          </a:xfrm>
          <a:prstGeom prst="rect">
            <a:avLst/>
          </a:prstGeom>
        </p:spPr>
        <p:txBody>
          <a:bodyPr wrap="square">
            <a:spAutoFit/>
          </a:bodyPr>
          <a:lstStyle/>
          <a:p>
            <a:pPr algn="ctr">
              <a:spcBef>
                <a:spcPts val="600"/>
              </a:spcBef>
              <a:spcAft>
                <a:spcPts val="300"/>
              </a:spcAft>
            </a:pPr>
            <a:r>
              <a:rPr lang="en-AU" sz="3200" b="1" dirty="0">
                <a:solidFill>
                  <a:schemeClr val="bg1"/>
                </a:solidFill>
                <a:latin typeface="Segoe UI" panose="020B0502040204020203" pitchFamily="34" charset="0"/>
                <a:cs typeface="Segoe UI" panose="020B0502040204020203" pitchFamily="34" charset="0"/>
              </a:rPr>
              <a:t>Questions</a:t>
            </a:r>
          </a:p>
        </p:txBody>
      </p:sp>
    </p:spTree>
    <p:extLst>
      <p:ext uri="{BB962C8B-B14F-4D97-AF65-F5344CB8AC3E}">
        <p14:creationId xmlns:p14="http://schemas.microsoft.com/office/powerpoint/2010/main" val="1412852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37836" y="510042"/>
            <a:ext cx="7253538" cy="584775"/>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300"/>
              </a:spcAft>
              <a:buClrTx/>
              <a:buSzTx/>
              <a:buFontTx/>
              <a:buNone/>
              <a:tabLst/>
              <a:defRPr/>
            </a:pPr>
            <a:r>
              <a:rPr kumimoji="0" lang="en-AU" sz="3200" b="1" i="0" u="none" strike="noStrike" kern="1200" cap="none" spc="0" normalizeH="0" baseline="0" noProof="0" dirty="0">
                <a:ln>
                  <a:noFill/>
                </a:ln>
                <a:solidFill>
                  <a:schemeClr val="accent4"/>
                </a:solidFill>
                <a:effectLst/>
                <a:uLnTx/>
                <a:uFillTx/>
                <a:latin typeface="Segoe UI" panose="020B0502040204020203" pitchFamily="34" charset="0"/>
                <a:ea typeface="+mn-ea"/>
                <a:cs typeface="Segoe UI" panose="020B0502040204020203" pitchFamily="34" charset="0"/>
              </a:rPr>
              <a:t>Contact Us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12" name="Rectangle 11"/>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5" name="TextBox 4">
            <a:extLst>
              <a:ext uri="{FF2B5EF4-FFF2-40B4-BE49-F238E27FC236}">
                <a16:creationId xmlns:a16="http://schemas.microsoft.com/office/drawing/2014/main" id="{192992A5-6B56-C873-D16A-1AB09C7E020C}"/>
              </a:ext>
            </a:extLst>
          </p:cNvPr>
          <p:cNvSpPr txBox="1"/>
          <p:nvPr/>
        </p:nvSpPr>
        <p:spPr>
          <a:xfrm>
            <a:off x="6444471" y="4453977"/>
            <a:ext cx="2355313" cy="830997"/>
          </a:xfrm>
          <a:prstGeom prst="rect">
            <a:avLst/>
          </a:prstGeom>
          <a:noFill/>
        </p:spPr>
        <p:txBody>
          <a:bodyPr wrap="square" rtlCol="0">
            <a:spAutoFit/>
          </a:bodyPr>
          <a:lstStyle/>
          <a:p>
            <a:r>
              <a:rPr lang="en-AU" sz="1200" b="1" dirty="0">
                <a:solidFill>
                  <a:schemeClr val="accent4"/>
                </a:solidFill>
                <a:latin typeface="Segoe UI" panose="020B0502040204020203" pitchFamily="34" charset="0"/>
                <a:cs typeface="Segoe UI" panose="020B0502040204020203" pitchFamily="34" charset="0"/>
              </a:rPr>
              <a:t>Eleni Carins</a:t>
            </a:r>
          </a:p>
          <a:p>
            <a:r>
              <a:rPr lang="en-AU" sz="1200" b="1" dirty="0">
                <a:solidFill>
                  <a:srgbClr val="172750"/>
                </a:solidFill>
                <a:latin typeface="Segoe UI" panose="020B0502040204020203" pitchFamily="34" charset="0"/>
                <a:cs typeface="Segoe UI" panose="020B0502040204020203" pitchFamily="34" charset="0"/>
              </a:rPr>
              <a:t>Managing Principal Solicitor</a:t>
            </a:r>
          </a:p>
          <a:p>
            <a:r>
              <a:rPr lang="en-AU" sz="1200" b="1" dirty="0">
                <a:latin typeface="Segoe UI" panose="020B0502040204020203" pitchFamily="34" charset="0"/>
                <a:cs typeface="Segoe UI" panose="020B0502040204020203" pitchFamily="34" charset="0"/>
                <a:sym typeface="Wingdings 2" panose="05020102010507070707" pitchFamily="18" charset="2"/>
              </a:rPr>
              <a:t></a:t>
            </a:r>
            <a:r>
              <a:rPr lang="en-AU" sz="1200" dirty="0">
                <a:solidFill>
                  <a:srgbClr val="172750"/>
                </a:solidFill>
                <a:latin typeface="Segoe UI" panose="020B0502040204020203" pitchFamily="34" charset="0"/>
                <a:cs typeface="Segoe UI" panose="020B0502040204020203" pitchFamily="34" charset="0"/>
              </a:rPr>
              <a:t> 9375 5547</a:t>
            </a:r>
          </a:p>
          <a:p>
            <a:r>
              <a:rPr lang="en-AU" sz="1200" b="1" dirty="0">
                <a:latin typeface="Segoe UI" panose="020B0502040204020203" pitchFamily="34" charset="0"/>
                <a:cs typeface="Segoe UI" panose="020B0502040204020203" pitchFamily="34" charset="0"/>
                <a:sym typeface="Wingdings" panose="05000000000000000000" pitchFamily="2" charset="2"/>
              </a:rPr>
              <a:t> </a:t>
            </a:r>
            <a:r>
              <a:rPr lang="en-AU" sz="1200" dirty="0">
                <a:solidFill>
                  <a:srgbClr val="172750"/>
                </a:solidFill>
                <a:latin typeface="Segoe UI" panose="020B0502040204020203" pitchFamily="34" charset="0"/>
                <a:cs typeface="Segoe UI" panose="020B0502040204020203" pitchFamily="34" charset="0"/>
              </a:rPr>
              <a:t>Eleni.Carins@vgso.vic.gov.au</a:t>
            </a:r>
          </a:p>
        </p:txBody>
      </p:sp>
      <p:sp>
        <p:nvSpPr>
          <p:cNvPr id="16" name="TextBox 15">
            <a:extLst>
              <a:ext uri="{FF2B5EF4-FFF2-40B4-BE49-F238E27FC236}">
                <a16:creationId xmlns:a16="http://schemas.microsoft.com/office/drawing/2014/main" id="{AF2A9B2B-71C0-DDAA-FB3A-CEEAF96E9B16}"/>
              </a:ext>
            </a:extLst>
          </p:cNvPr>
          <p:cNvSpPr txBox="1"/>
          <p:nvPr/>
        </p:nvSpPr>
        <p:spPr>
          <a:xfrm>
            <a:off x="478679" y="4453977"/>
            <a:ext cx="2672966" cy="830997"/>
          </a:xfrm>
          <a:prstGeom prst="rect">
            <a:avLst/>
          </a:prstGeom>
          <a:noFill/>
        </p:spPr>
        <p:txBody>
          <a:bodyPr wrap="square" rtlCol="0">
            <a:spAutoFit/>
          </a:bodyPr>
          <a:lstStyle/>
          <a:p>
            <a:r>
              <a:rPr lang="en-AU" sz="1200" b="1" dirty="0">
                <a:solidFill>
                  <a:schemeClr val="accent4"/>
                </a:solidFill>
                <a:latin typeface="Segoe UI" panose="020B0502040204020203" pitchFamily="34" charset="0"/>
                <a:cs typeface="Segoe UI" panose="020B0502040204020203" pitchFamily="34" charset="0"/>
              </a:rPr>
              <a:t>Sally Robertson</a:t>
            </a:r>
          </a:p>
          <a:p>
            <a:r>
              <a:rPr lang="en-AU" sz="1200" b="1" dirty="0">
                <a:solidFill>
                  <a:srgbClr val="172750"/>
                </a:solidFill>
                <a:latin typeface="Segoe UI" panose="020B0502040204020203" pitchFamily="34" charset="0"/>
                <a:cs typeface="Segoe UI" panose="020B0502040204020203" pitchFamily="34" charset="0"/>
              </a:rPr>
              <a:t>Special Counsel</a:t>
            </a:r>
          </a:p>
          <a:p>
            <a:r>
              <a:rPr lang="en-AU" sz="1200" b="1" dirty="0">
                <a:latin typeface="Segoe UI" panose="020B0502040204020203" pitchFamily="34" charset="0"/>
                <a:cs typeface="Segoe UI" panose="020B0502040204020203" pitchFamily="34" charset="0"/>
                <a:sym typeface="Wingdings 2" panose="05020102010507070707" pitchFamily="18" charset="2"/>
              </a:rPr>
              <a:t></a:t>
            </a:r>
            <a:r>
              <a:rPr lang="en-AU" sz="1200" dirty="0">
                <a:solidFill>
                  <a:srgbClr val="172750"/>
                </a:solidFill>
                <a:latin typeface="Segoe UI" panose="020B0502040204020203" pitchFamily="34" charset="0"/>
                <a:cs typeface="Segoe UI" panose="020B0502040204020203" pitchFamily="34" charset="0"/>
              </a:rPr>
              <a:t> 9375 5509</a:t>
            </a:r>
          </a:p>
          <a:p>
            <a:r>
              <a:rPr lang="en-AU" sz="1200" b="1" dirty="0">
                <a:latin typeface="Segoe UI" panose="020B0502040204020203" pitchFamily="34" charset="0"/>
                <a:cs typeface="Segoe UI" panose="020B0502040204020203" pitchFamily="34" charset="0"/>
                <a:sym typeface="Wingdings" panose="05000000000000000000" pitchFamily="2" charset="2"/>
              </a:rPr>
              <a:t> </a:t>
            </a:r>
            <a:r>
              <a:rPr lang="en-AU" sz="1200" dirty="0">
                <a:solidFill>
                  <a:srgbClr val="172750"/>
                </a:solidFill>
                <a:latin typeface="Segoe UI" panose="020B0502040204020203" pitchFamily="34" charset="0"/>
                <a:cs typeface="Segoe UI" panose="020B0502040204020203" pitchFamily="34" charset="0"/>
              </a:rPr>
              <a:t>Sally.Robertson@vgso.vic.gov.au</a:t>
            </a:r>
          </a:p>
        </p:txBody>
      </p:sp>
      <p:sp>
        <p:nvSpPr>
          <p:cNvPr id="17" name="TextBox 16">
            <a:extLst>
              <a:ext uri="{FF2B5EF4-FFF2-40B4-BE49-F238E27FC236}">
                <a16:creationId xmlns:a16="http://schemas.microsoft.com/office/drawing/2014/main" id="{32C85CD3-3796-E03C-6599-9DC67AF6EFB2}"/>
              </a:ext>
            </a:extLst>
          </p:cNvPr>
          <p:cNvSpPr txBox="1"/>
          <p:nvPr/>
        </p:nvSpPr>
        <p:spPr>
          <a:xfrm>
            <a:off x="9108263" y="4453977"/>
            <a:ext cx="2672966" cy="830997"/>
          </a:xfrm>
          <a:prstGeom prst="rect">
            <a:avLst/>
          </a:prstGeom>
          <a:noFill/>
        </p:spPr>
        <p:txBody>
          <a:bodyPr wrap="square" rtlCol="0">
            <a:spAutoFit/>
          </a:bodyPr>
          <a:lstStyle/>
          <a:p>
            <a:r>
              <a:rPr lang="en-AU" sz="1200" b="1" dirty="0">
                <a:solidFill>
                  <a:schemeClr val="accent4"/>
                </a:solidFill>
                <a:latin typeface="Segoe UI" panose="020B0502040204020203" pitchFamily="34" charset="0"/>
                <a:cs typeface="Segoe UI" panose="020B0502040204020203" pitchFamily="34" charset="0"/>
              </a:rPr>
              <a:t>Laura McDonnell</a:t>
            </a:r>
          </a:p>
          <a:p>
            <a:r>
              <a:rPr lang="en-AU" sz="1200" b="1" dirty="0">
                <a:solidFill>
                  <a:srgbClr val="172750"/>
                </a:solidFill>
                <a:latin typeface="Segoe UI" panose="020B0502040204020203" pitchFamily="34" charset="0"/>
                <a:cs typeface="Segoe UI" panose="020B0502040204020203" pitchFamily="34" charset="0"/>
              </a:rPr>
              <a:t>A/ Managing Principal Solicitor</a:t>
            </a:r>
          </a:p>
          <a:p>
            <a:r>
              <a:rPr lang="en-AU" sz="1200" b="1" dirty="0">
                <a:latin typeface="Segoe UI" panose="020B0502040204020203" pitchFamily="34" charset="0"/>
                <a:cs typeface="Segoe UI" panose="020B0502040204020203" pitchFamily="34" charset="0"/>
                <a:sym typeface="Wingdings 2" panose="05020102010507070707" pitchFamily="18" charset="2"/>
              </a:rPr>
              <a:t></a:t>
            </a:r>
            <a:r>
              <a:rPr lang="en-AU" sz="1200" dirty="0">
                <a:solidFill>
                  <a:srgbClr val="172750"/>
                </a:solidFill>
                <a:latin typeface="Segoe UI" panose="020B0502040204020203" pitchFamily="34" charset="0"/>
                <a:cs typeface="Segoe UI" panose="020B0502040204020203" pitchFamily="34" charset="0"/>
              </a:rPr>
              <a:t> 9375 5560</a:t>
            </a:r>
          </a:p>
          <a:p>
            <a:r>
              <a:rPr lang="en-AU" sz="1200" b="1" dirty="0">
                <a:latin typeface="Segoe UI" panose="020B0502040204020203" pitchFamily="34" charset="0"/>
                <a:cs typeface="Segoe UI" panose="020B0502040204020203" pitchFamily="34" charset="0"/>
                <a:sym typeface="Wingdings" panose="05000000000000000000" pitchFamily="2" charset="2"/>
              </a:rPr>
              <a:t> </a:t>
            </a:r>
            <a:r>
              <a:rPr lang="en-AU" sz="1200" dirty="0">
                <a:solidFill>
                  <a:srgbClr val="172750"/>
                </a:solidFill>
                <a:latin typeface="Segoe UI" panose="020B0502040204020203" pitchFamily="34" charset="0"/>
                <a:cs typeface="Segoe UI" panose="020B0502040204020203" pitchFamily="34" charset="0"/>
              </a:rPr>
              <a:t>Laura.McDonnell@vgso.vic.gov.au</a:t>
            </a:r>
          </a:p>
        </p:txBody>
      </p:sp>
      <p:sp>
        <p:nvSpPr>
          <p:cNvPr id="18" name="TextBox 17">
            <a:extLst>
              <a:ext uri="{FF2B5EF4-FFF2-40B4-BE49-F238E27FC236}">
                <a16:creationId xmlns:a16="http://schemas.microsoft.com/office/drawing/2014/main" id="{8C6C8691-8768-FA3D-84B2-47D59B0B930C}"/>
              </a:ext>
            </a:extLst>
          </p:cNvPr>
          <p:cNvSpPr txBox="1"/>
          <p:nvPr/>
        </p:nvSpPr>
        <p:spPr>
          <a:xfrm>
            <a:off x="3419932" y="4453977"/>
            <a:ext cx="2736156" cy="830997"/>
          </a:xfrm>
          <a:prstGeom prst="rect">
            <a:avLst/>
          </a:prstGeom>
          <a:noFill/>
        </p:spPr>
        <p:txBody>
          <a:bodyPr wrap="square" rtlCol="0">
            <a:spAutoFit/>
          </a:bodyPr>
          <a:lstStyle/>
          <a:p>
            <a:r>
              <a:rPr lang="en-AU" sz="1200" b="1" dirty="0">
                <a:solidFill>
                  <a:schemeClr val="accent4"/>
                </a:solidFill>
                <a:latin typeface="Segoe UI" panose="020B0502040204020203" pitchFamily="34" charset="0"/>
                <a:cs typeface="Segoe UI" panose="020B0502040204020203" pitchFamily="34" charset="0"/>
              </a:rPr>
              <a:t>Megan Potashnyk</a:t>
            </a:r>
          </a:p>
          <a:p>
            <a:r>
              <a:rPr lang="en-AU" sz="1200" b="1" dirty="0">
                <a:solidFill>
                  <a:srgbClr val="172750"/>
                </a:solidFill>
                <a:latin typeface="Segoe UI" panose="020B0502040204020203" pitchFamily="34" charset="0"/>
                <a:cs typeface="Segoe UI" panose="020B0502040204020203" pitchFamily="34" charset="0"/>
              </a:rPr>
              <a:t>Managing Principal Solicitor</a:t>
            </a:r>
          </a:p>
          <a:p>
            <a:r>
              <a:rPr lang="en-AU" sz="1200" b="1" dirty="0">
                <a:latin typeface="Segoe UI" panose="020B0502040204020203" pitchFamily="34" charset="0"/>
                <a:cs typeface="Segoe UI" panose="020B0502040204020203" pitchFamily="34" charset="0"/>
                <a:sym typeface="Wingdings 2" panose="05020102010507070707" pitchFamily="18" charset="2"/>
              </a:rPr>
              <a:t></a:t>
            </a:r>
            <a:r>
              <a:rPr lang="en-AU" sz="1200" dirty="0">
                <a:solidFill>
                  <a:srgbClr val="172750"/>
                </a:solidFill>
                <a:latin typeface="Segoe UI" panose="020B0502040204020203" pitchFamily="34" charset="0"/>
                <a:cs typeface="Segoe UI" panose="020B0502040204020203" pitchFamily="34" charset="0"/>
              </a:rPr>
              <a:t> 9375 5487</a:t>
            </a:r>
          </a:p>
          <a:p>
            <a:r>
              <a:rPr lang="en-AU" sz="1200" b="1" dirty="0">
                <a:latin typeface="Segoe UI" panose="020B0502040204020203" pitchFamily="34" charset="0"/>
                <a:cs typeface="Segoe UI" panose="020B0502040204020203" pitchFamily="34" charset="0"/>
                <a:sym typeface="Wingdings" panose="05000000000000000000" pitchFamily="2" charset="2"/>
              </a:rPr>
              <a:t> </a:t>
            </a:r>
            <a:r>
              <a:rPr lang="en-AU" sz="1200" dirty="0">
                <a:solidFill>
                  <a:srgbClr val="172750"/>
                </a:solidFill>
                <a:latin typeface="Segoe UI" panose="020B0502040204020203" pitchFamily="34" charset="0"/>
                <a:cs typeface="Segoe UI" panose="020B0502040204020203" pitchFamily="34" charset="0"/>
              </a:rPr>
              <a:t>Megan.Potashnyk@vgso.vic.gov.au</a:t>
            </a:r>
          </a:p>
        </p:txBody>
      </p:sp>
      <p:sp>
        <p:nvSpPr>
          <p:cNvPr id="21" name="Snip Single Corner Rectangle 3">
            <a:extLst>
              <a:ext uri="{FF2B5EF4-FFF2-40B4-BE49-F238E27FC236}">
                <a16:creationId xmlns:a16="http://schemas.microsoft.com/office/drawing/2014/main" id="{6102953F-572A-BED4-E9B1-5A77770D3A46}"/>
              </a:ext>
            </a:extLst>
          </p:cNvPr>
          <p:cNvSpPr/>
          <p:nvPr/>
        </p:nvSpPr>
        <p:spPr>
          <a:xfrm>
            <a:off x="3421679" y="2514782"/>
            <a:ext cx="1684630" cy="1693304"/>
          </a:xfrm>
          <a:prstGeom prst="snip1Rect">
            <a:avLst/>
          </a:prstGeom>
          <a:blipFill>
            <a:blip r:embed="rId4"/>
            <a:stretch>
              <a:fillRect l="-4492" t="-4214" r="-4492" b="-42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2" name="Snip Single Corner Rectangle 3">
            <a:extLst>
              <a:ext uri="{FF2B5EF4-FFF2-40B4-BE49-F238E27FC236}">
                <a16:creationId xmlns:a16="http://schemas.microsoft.com/office/drawing/2014/main" id="{48F44E04-D91C-9DB8-B147-BB2E21E4076C}"/>
              </a:ext>
            </a:extLst>
          </p:cNvPr>
          <p:cNvSpPr/>
          <p:nvPr/>
        </p:nvSpPr>
        <p:spPr>
          <a:xfrm>
            <a:off x="6444471" y="2514782"/>
            <a:ext cx="1684630" cy="1693304"/>
          </a:xfrm>
          <a:prstGeom prst="snip1Rect">
            <a:avLst/>
          </a:prstGeom>
          <a:blipFill>
            <a:blip r:embed="rId5"/>
            <a:stretch>
              <a:fillRect l="-16246" t="-7403" r="-11972" b="-2015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3" name="Snip Single Corner Rectangle 3">
            <a:extLst>
              <a:ext uri="{FF2B5EF4-FFF2-40B4-BE49-F238E27FC236}">
                <a16:creationId xmlns:a16="http://schemas.microsoft.com/office/drawing/2014/main" id="{EBB4D234-CD92-2966-DA9E-C3D6C4FD2CEE}"/>
              </a:ext>
            </a:extLst>
          </p:cNvPr>
          <p:cNvSpPr/>
          <p:nvPr/>
        </p:nvSpPr>
        <p:spPr>
          <a:xfrm>
            <a:off x="9108263" y="2514782"/>
            <a:ext cx="1684630" cy="1693304"/>
          </a:xfrm>
          <a:prstGeom prst="snip1Rect">
            <a:avLst/>
          </a:prstGeom>
          <a:blipFill>
            <a:blip r:embed="rId6"/>
            <a:stretch>
              <a:fillRect l="-2356" t="-4213" r="-2356" b="3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4" name="Snip Single Corner Rectangle 3">
            <a:extLst>
              <a:ext uri="{FF2B5EF4-FFF2-40B4-BE49-F238E27FC236}">
                <a16:creationId xmlns:a16="http://schemas.microsoft.com/office/drawing/2014/main" id="{00BB8A9E-2845-DC01-8969-758F9973DFB8}"/>
              </a:ext>
            </a:extLst>
          </p:cNvPr>
          <p:cNvSpPr/>
          <p:nvPr/>
        </p:nvSpPr>
        <p:spPr>
          <a:xfrm>
            <a:off x="478679" y="2514782"/>
            <a:ext cx="1684630" cy="1693304"/>
          </a:xfrm>
          <a:prstGeom prst="snip1Rect">
            <a:avLst/>
          </a:prstGeom>
          <a:blipFill>
            <a:blip r:embed="rId7"/>
            <a:stretch>
              <a:fillRect l="-695" t="-435" r="-695" b="-4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Tree>
    <p:extLst>
      <p:ext uri="{BB962C8B-B14F-4D97-AF65-F5344CB8AC3E}">
        <p14:creationId xmlns:p14="http://schemas.microsoft.com/office/powerpoint/2010/main" val="2288079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
        <p:nvSpPr>
          <p:cNvPr id="7" name="Rectangle 6"/>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
        <p:nvSpPr>
          <p:cNvPr id="10" name="Rectangle 9"/>
          <p:cNvSpPr/>
          <p:nvPr/>
        </p:nvSpPr>
        <p:spPr>
          <a:xfrm>
            <a:off x="1183216" y="1680265"/>
            <a:ext cx="7564628" cy="3737626"/>
          </a:xfrm>
          <a:prstGeom prst="rect">
            <a:avLst/>
          </a:prstGeom>
        </p:spPr>
        <p:txBody>
          <a:bodyPr wrap="square">
            <a:sp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2400" b="0" i="0" u="none" strike="noStrike" kern="1200" cap="none" spc="0" normalizeH="0" baseline="0" noProof="0" dirty="0">
                <a:ln>
                  <a:noFill/>
                </a:ln>
                <a:effectLst/>
                <a:uLnTx/>
                <a:uFillTx/>
                <a:latin typeface="Segoe UI" panose="020B0502040204020203" pitchFamily="34" charset="0"/>
                <a:ea typeface="Calibri" panose="020F0502020204030204" pitchFamily="34" charset="0"/>
                <a:cs typeface="Segoe UI" panose="020B0502040204020203" pitchFamily="34" charset="0"/>
              </a:rPr>
              <a:t>Carl Coaster</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AU" sz="2400" dirty="0">
                <a:latin typeface="Segoe UI" panose="020B0502040204020203" pitchFamily="34" charset="0"/>
                <a:ea typeface="Calibri" panose="020F0502020204030204" pitchFamily="34" charset="0"/>
                <a:cs typeface="Segoe UI" panose="020B0502040204020203" pitchFamily="34" charset="0"/>
              </a:rPr>
              <a:t>Bushland Thrills Park:</a:t>
            </a:r>
          </a:p>
          <a:p>
            <a:pPr marL="800100" lvl="1" indent="-342900">
              <a:lnSpc>
                <a:spcPct val="107000"/>
              </a:lnSpc>
              <a:spcAft>
                <a:spcPts val="800"/>
              </a:spcAft>
              <a:buFont typeface="Arial" panose="020B0604020202020204" pitchFamily="34" charset="0"/>
              <a:buChar char="•"/>
              <a:defRPr/>
            </a:pPr>
            <a:r>
              <a:rPr lang="en-AU" sz="2400" dirty="0">
                <a:latin typeface="Segoe UI" panose="020B0502040204020203" pitchFamily="34" charset="0"/>
                <a:ea typeface="Calibri" panose="020F0502020204030204" pitchFamily="34" charset="0"/>
                <a:cs typeface="Segoe UI" panose="020B0502040204020203" pitchFamily="34" charset="0"/>
              </a:rPr>
              <a:t>owned by the Department of Rollercoaster Regulation and Ferris Wheels Affairs (</a:t>
            </a:r>
            <a:r>
              <a:rPr lang="en-AU" sz="2400" b="1" dirty="0" err="1">
                <a:latin typeface="Segoe UI" panose="020B0502040204020203" pitchFamily="34" charset="0"/>
                <a:ea typeface="Calibri" panose="020F0502020204030204" pitchFamily="34" charset="0"/>
                <a:cs typeface="Segoe UI" panose="020B0502040204020203" pitchFamily="34" charset="0"/>
              </a:rPr>
              <a:t>DRRFWA</a:t>
            </a:r>
            <a:r>
              <a:rPr lang="en-AU" sz="2400" dirty="0">
                <a:latin typeface="Segoe UI" panose="020B0502040204020203" pitchFamily="34" charset="0"/>
                <a:ea typeface="Calibri" panose="020F0502020204030204" pitchFamily="34" charset="0"/>
                <a:cs typeface="Segoe UI" panose="020B0502040204020203" pitchFamily="34" charset="0"/>
              </a:rPr>
              <a:t>)</a:t>
            </a:r>
          </a:p>
          <a:p>
            <a:pPr marL="800100" lvl="1" indent="-342900">
              <a:lnSpc>
                <a:spcPct val="107000"/>
              </a:lnSpc>
              <a:spcAft>
                <a:spcPts val="800"/>
              </a:spcAft>
              <a:buFont typeface="Arial" panose="020B0604020202020204" pitchFamily="34" charset="0"/>
              <a:buChar char="•"/>
              <a:defRPr/>
            </a:pPr>
            <a:r>
              <a:rPr lang="en-AU" sz="2400" dirty="0">
                <a:latin typeface="Segoe UI" panose="020B0502040204020203" pitchFamily="34" charset="0"/>
                <a:ea typeface="Calibri" panose="020F0502020204030204" pitchFamily="34" charset="0"/>
                <a:cs typeface="Segoe UI" panose="020B0502040204020203" pitchFamily="34" charset="0"/>
              </a:rPr>
              <a:t>Wheel Wizards Training Institute – provides training</a:t>
            </a:r>
          </a:p>
          <a:p>
            <a:pPr marL="800100" lvl="1" indent="-342900">
              <a:lnSpc>
                <a:spcPct val="107000"/>
              </a:lnSpc>
              <a:spcAft>
                <a:spcPts val="800"/>
              </a:spcAft>
              <a:buFont typeface="Arial" panose="020B0604020202020204" pitchFamily="34" charset="0"/>
              <a:buChar char="•"/>
              <a:defRPr/>
            </a:pPr>
            <a:r>
              <a:rPr lang="en-AU" sz="2400" dirty="0" err="1">
                <a:latin typeface="Segoe UI" panose="020B0502040204020203" pitchFamily="34" charset="0"/>
                <a:ea typeface="Calibri" panose="020F0502020204030204" pitchFamily="34" charset="0"/>
                <a:cs typeface="Segoe UI" panose="020B0502040204020203" pitchFamily="34" charset="0"/>
              </a:rPr>
              <a:t>DRRFWA</a:t>
            </a:r>
            <a:r>
              <a:rPr lang="en-AU" sz="2400" dirty="0">
                <a:latin typeface="Segoe UI" panose="020B0502040204020203" pitchFamily="34" charset="0"/>
                <a:ea typeface="Calibri" panose="020F0502020204030204" pitchFamily="34" charset="0"/>
                <a:cs typeface="Segoe UI" panose="020B0502040204020203" pitchFamily="34" charset="0"/>
              </a:rPr>
              <a:t> – designs training</a:t>
            </a:r>
          </a:p>
          <a:p>
            <a:pPr marL="342900" indent="-342900">
              <a:lnSpc>
                <a:spcPct val="107000"/>
              </a:lnSpc>
              <a:spcAft>
                <a:spcPts val="800"/>
              </a:spcAft>
              <a:buFont typeface="Arial" panose="020B0604020202020204" pitchFamily="34" charset="0"/>
              <a:buChar char="•"/>
              <a:defRPr/>
            </a:pPr>
            <a:r>
              <a:rPr lang="en-AU" sz="2400" dirty="0">
                <a:latin typeface="Segoe UI" panose="020B0502040204020203" pitchFamily="34" charset="0"/>
                <a:ea typeface="Calibri" panose="020F0502020204030204" pitchFamily="34" charset="0"/>
                <a:cs typeface="Segoe UI" panose="020B0502040204020203" pitchFamily="34" charset="0"/>
              </a:rPr>
              <a:t>Francis Ferris – employee of Wheel Wizards </a:t>
            </a:r>
            <a:endParaRPr lang="en-AU" sz="2800" dirty="0">
              <a:latin typeface="Segoe UI" panose="020B0502040204020203" pitchFamily="34" charset="0"/>
              <a:ea typeface="Calibri" panose="020F0502020204030204" pitchFamily="34" charset="0"/>
              <a:cs typeface="Segoe UI" panose="020B0502040204020203" pitchFamily="34" charset="0"/>
            </a:endParaRPr>
          </a:p>
        </p:txBody>
      </p:sp>
      <p:pic>
        <p:nvPicPr>
          <p:cNvPr id="1026" name="Picture 2" descr="597,400+ 50 Year Old Men Stock Photos, Pictures &amp; Royalty-Free Images -  iStock | Group of 50 year old men, 50 year old men hobby, 50 year old men  corporate desktop">
            <a:extLst>
              <a:ext uri="{FF2B5EF4-FFF2-40B4-BE49-F238E27FC236}">
                <a16:creationId xmlns:a16="http://schemas.microsoft.com/office/drawing/2014/main" id="{0AC7CA73-82F7-3AFD-669A-8D695F226A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181" r="2884"/>
          <a:stretch/>
        </p:blipFill>
        <p:spPr bwMode="auto">
          <a:xfrm>
            <a:off x="9014544" y="1680266"/>
            <a:ext cx="2584704" cy="25364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akley Men's Sutro Lite Sunglasses">
            <a:extLst>
              <a:ext uri="{FF2B5EF4-FFF2-40B4-BE49-F238E27FC236}">
                <a16:creationId xmlns:a16="http://schemas.microsoft.com/office/drawing/2014/main" id="{EA799468-7737-8FA8-29F2-B5766AFE2F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07399">
            <a:off x="7535449" y="4287631"/>
            <a:ext cx="4608354" cy="23041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D1E6867-9939-66F1-3E1B-51CA4D7918BD}"/>
              </a:ext>
            </a:extLst>
          </p:cNvPr>
          <p:cNvSpPr/>
          <p:nvPr/>
        </p:nvSpPr>
        <p:spPr>
          <a:xfrm>
            <a:off x="1183216" y="655983"/>
            <a:ext cx="11008784" cy="699900"/>
          </a:xfrm>
          <a:prstGeom prst="rect">
            <a:avLst/>
          </a:prstGeom>
          <a:solidFill>
            <a:schemeClr val="accent4"/>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dirty="0">
              <a:ln>
                <a:noFill/>
              </a:ln>
              <a:solidFill>
                <a:srgbClr val="172750"/>
              </a:solidFill>
              <a:effectLst/>
              <a:uLnTx/>
              <a:uFillTx/>
              <a:latin typeface="Segoe UI" panose="020B0502040204020203" pitchFamily="34" charset="0"/>
              <a:ea typeface="+mn-ea"/>
              <a:cs typeface="Segoe UI" panose="020B0502040204020203" pitchFamily="34" charset="0"/>
            </a:endParaRPr>
          </a:p>
        </p:txBody>
      </p:sp>
      <p:sp>
        <p:nvSpPr>
          <p:cNvPr id="3" name="Rectangle 2">
            <a:extLst>
              <a:ext uri="{FF2B5EF4-FFF2-40B4-BE49-F238E27FC236}">
                <a16:creationId xmlns:a16="http://schemas.microsoft.com/office/drawing/2014/main" id="{148CE7B3-3F6A-1BBF-EEEB-51FC4FE3E7FF}"/>
              </a:ext>
            </a:extLst>
          </p:cNvPr>
          <p:cNvSpPr>
            <a:spLocks/>
          </p:cNvSpPr>
          <p:nvPr/>
        </p:nvSpPr>
        <p:spPr>
          <a:xfrm>
            <a:off x="1381058" y="771108"/>
            <a:ext cx="10810941" cy="523220"/>
          </a:xfrm>
          <a:prstGeom prst="rect">
            <a:avLst/>
          </a:prstGeom>
        </p:spPr>
        <p:txBody>
          <a:bodyPr wrap="square">
            <a:spAutoFit/>
          </a:bodyPr>
          <a:lstStyle/>
          <a:p>
            <a:pPr>
              <a:spcBef>
                <a:spcPts val="600"/>
              </a:spcBef>
              <a:spcAft>
                <a:spcPts val="300"/>
              </a:spcAft>
            </a:pPr>
            <a:r>
              <a:rPr lang="en-AU" sz="2800" b="1" dirty="0">
                <a:solidFill>
                  <a:schemeClr val="bg1"/>
                </a:solidFill>
                <a:latin typeface="Segoe UI" panose="020B0502040204020203" pitchFamily="34" charset="0"/>
                <a:cs typeface="Segoe UI" panose="020B0502040204020203" pitchFamily="34" charset="0"/>
              </a:rPr>
              <a:t>Carl Coaster v State of Victoria</a:t>
            </a:r>
          </a:p>
        </p:txBody>
      </p:sp>
      <p:cxnSp>
        <p:nvCxnSpPr>
          <p:cNvPr id="4" name="Straight Connector 3">
            <a:extLst>
              <a:ext uri="{FF2B5EF4-FFF2-40B4-BE49-F238E27FC236}">
                <a16:creationId xmlns:a16="http://schemas.microsoft.com/office/drawing/2014/main" id="{2BE46671-7869-58D4-C3B1-B1D8FEA978E7}"/>
              </a:ext>
            </a:extLst>
          </p:cNvPr>
          <p:cNvCxnSpPr/>
          <p:nvPr/>
        </p:nvCxnSpPr>
        <p:spPr>
          <a:xfrm>
            <a:off x="1183216" y="1355883"/>
            <a:ext cx="11008784" cy="0"/>
          </a:xfrm>
          <a:prstGeom prst="line">
            <a:avLst/>
          </a:prstGeom>
          <a:ln w="38100">
            <a:solidFill>
              <a:schemeClr val="accent4"/>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2297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474E5-EA1F-16A9-D59C-986F4A0D15F0}"/>
              </a:ext>
            </a:extLst>
          </p:cNvPr>
          <p:cNvSpPr>
            <a:spLocks noGrp="1"/>
          </p:cNvSpPr>
          <p:nvPr>
            <p:ph type="title"/>
          </p:nvPr>
        </p:nvSpPr>
        <p:spPr/>
        <p:txBody>
          <a:bodyPr/>
          <a:lstStyle/>
          <a:p>
            <a:endParaRPr lang="en-AU"/>
          </a:p>
        </p:txBody>
      </p:sp>
      <p:pic>
        <p:nvPicPr>
          <p:cNvPr id="3074" name="Picture 2" descr="About the Court | The Supreme Court of Victoria">
            <a:extLst>
              <a:ext uri="{FF2B5EF4-FFF2-40B4-BE49-F238E27FC236}">
                <a16:creationId xmlns:a16="http://schemas.microsoft.com/office/drawing/2014/main" id="{325837A7-B997-D0BF-98C3-137B288F28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411"/>
          <a:stretch/>
        </p:blipFill>
        <p:spPr bwMode="auto">
          <a:xfrm>
            <a:off x="-939652" y="-1"/>
            <a:ext cx="13618818" cy="6953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205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32" y="6240062"/>
            <a:ext cx="579281" cy="478800"/>
          </a:xfrm>
          <a:prstGeom prst="rect">
            <a:avLst/>
          </a:prstGeom>
        </p:spPr>
      </p:pic>
      <p:sp>
        <p:nvSpPr>
          <p:cNvPr id="8" name="Rectangle 7"/>
          <p:cNvSpPr/>
          <p:nvPr/>
        </p:nvSpPr>
        <p:spPr>
          <a:xfrm>
            <a:off x="571111" y="719817"/>
            <a:ext cx="1675459" cy="584775"/>
          </a:xfrm>
          <a:prstGeom prst="rect">
            <a:avLst/>
          </a:prstGeom>
        </p:spPr>
        <p:txBody>
          <a:bodyPr wrap="none">
            <a:spAutoFit/>
          </a:bodyPr>
          <a:lstStyle/>
          <a:p>
            <a:pPr>
              <a:spcBef>
                <a:spcPts val="600"/>
              </a:spcBef>
              <a:spcAft>
                <a:spcPts val="300"/>
              </a:spcAft>
            </a:pPr>
            <a:r>
              <a:rPr lang="en-AU" sz="3200" b="1" dirty="0">
                <a:solidFill>
                  <a:schemeClr val="accent4"/>
                </a:solidFill>
                <a:latin typeface="Segoe UI" panose="020B0502040204020203" pitchFamily="34" charset="0"/>
                <a:cs typeface="Segoe UI" panose="020B0502040204020203" pitchFamily="34" charset="0"/>
              </a:rPr>
              <a:t>Agenda</a:t>
            </a:r>
          </a:p>
        </p:txBody>
      </p:sp>
      <p:sp>
        <p:nvSpPr>
          <p:cNvPr id="12" name="Rectangle 11"/>
          <p:cNvSpPr/>
          <p:nvPr/>
        </p:nvSpPr>
        <p:spPr>
          <a:xfrm>
            <a:off x="571111" y="1684430"/>
            <a:ext cx="8828069" cy="2589940"/>
          </a:xfrm>
          <a:prstGeom prst="rect">
            <a:avLst/>
          </a:prstGeom>
        </p:spPr>
        <p:txBody>
          <a:bodyPr wrap="square">
            <a:spAutoFit/>
          </a:bodyPr>
          <a:lstStyle/>
          <a:p>
            <a:pPr>
              <a:lnSpc>
                <a:spcPct val="107000"/>
              </a:lnSpc>
              <a:spcAft>
                <a:spcPts val="800"/>
              </a:spcAft>
            </a:pPr>
            <a:r>
              <a:rPr lang="en-AU" sz="2200" b="1" dirty="0">
                <a:latin typeface="Segoe UI" panose="020B0502040204020203" pitchFamily="34" charset="0"/>
                <a:ea typeface="Calibri" panose="020F0502020204030204" pitchFamily="34" charset="0"/>
                <a:cs typeface="Segoe UI" panose="020B0502040204020203" pitchFamily="34" charset="0"/>
              </a:rPr>
              <a:t>Part 1 – Setting the scene</a:t>
            </a:r>
          </a:p>
          <a:p>
            <a:pPr marL="457200" indent="-457200">
              <a:lnSpc>
                <a:spcPct val="107000"/>
              </a:lnSpc>
              <a:spcAft>
                <a:spcPts val="800"/>
              </a:spcAft>
              <a:buFont typeface="+mj-lt"/>
              <a:buAutoNum type="alphaLcParenR"/>
            </a:pPr>
            <a:r>
              <a:rPr lang="en-AU" sz="2000" dirty="0">
                <a:latin typeface="Segoe UI" panose="020B0502040204020203" pitchFamily="34" charset="0"/>
                <a:ea typeface="Calibri" panose="020F0502020204030204" pitchFamily="34" charset="0"/>
                <a:cs typeface="Segoe UI" panose="020B0502040204020203" pitchFamily="34" charset="0"/>
              </a:rPr>
              <a:t>Who is getting sued? State liability and immunities</a:t>
            </a:r>
          </a:p>
          <a:p>
            <a:pPr marL="457200" indent="-457200">
              <a:lnSpc>
                <a:spcPct val="107000"/>
              </a:lnSpc>
              <a:spcAft>
                <a:spcPts val="800"/>
              </a:spcAft>
              <a:buFont typeface="+mj-lt"/>
              <a:buAutoNum type="alphaLcParenR"/>
            </a:pPr>
            <a:r>
              <a:rPr lang="en-AU" sz="2000" dirty="0">
                <a:latin typeface="Segoe UI" panose="020B0502040204020203" pitchFamily="34" charset="0"/>
                <a:ea typeface="Calibri" panose="020F0502020204030204" pitchFamily="34" charset="0"/>
                <a:cs typeface="Segoe UI" panose="020B0502040204020203" pitchFamily="34" charset="0"/>
              </a:rPr>
              <a:t>Who can assist you?</a:t>
            </a:r>
          </a:p>
          <a:p>
            <a:pPr marL="457200" indent="-457200">
              <a:lnSpc>
                <a:spcPct val="107000"/>
              </a:lnSpc>
              <a:spcAft>
                <a:spcPts val="800"/>
              </a:spcAft>
              <a:buFont typeface="+mj-lt"/>
              <a:buAutoNum type="alphaLcParenR"/>
            </a:pPr>
            <a:r>
              <a:rPr lang="en-AU" sz="2000" dirty="0">
                <a:latin typeface="Segoe UI" panose="020B0502040204020203" pitchFamily="34" charset="0"/>
                <a:ea typeface="Calibri" panose="020F0502020204030204" pitchFamily="34" charset="0"/>
                <a:cs typeface="Segoe UI" panose="020B0502040204020203" pitchFamily="34" charset="0"/>
              </a:rPr>
              <a:t>Victorian Courts</a:t>
            </a:r>
          </a:p>
          <a:p>
            <a:pPr marL="457200" indent="-457200">
              <a:lnSpc>
                <a:spcPct val="107000"/>
              </a:lnSpc>
              <a:spcAft>
                <a:spcPts val="800"/>
              </a:spcAft>
              <a:buFont typeface="+mj-lt"/>
              <a:buAutoNum type="alphaLcParenR"/>
            </a:pPr>
            <a:r>
              <a:rPr lang="en-AU" sz="2000" dirty="0">
                <a:latin typeface="Segoe UI" panose="020B0502040204020203" pitchFamily="34" charset="0"/>
                <a:ea typeface="Calibri" panose="020F0502020204030204" pitchFamily="34" charset="0"/>
                <a:cs typeface="Segoe UI" panose="020B0502040204020203" pitchFamily="34" charset="0"/>
              </a:rPr>
              <a:t>Model Litigant Guidelines and Civil Procedure Obligations</a:t>
            </a:r>
          </a:p>
          <a:p>
            <a:pPr marL="457200" indent="-457200">
              <a:lnSpc>
                <a:spcPct val="107000"/>
              </a:lnSpc>
              <a:spcAft>
                <a:spcPts val="800"/>
              </a:spcAft>
              <a:buFont typeface="+mj-lt"/>
              <a:buAutoNum type="alphaLcParenR"/>
            </a:pPr>
            <a:r>
              <a:rPr lang="en-AU" sz="2000" dirty="0">
                <a:latin typeface="Segoe UI" panose="020B0502040204020203" pitchFamily="34" charset="0"/>
                <a:ea typeface="Calibri" panose="020F0502020204030204" pitchFamily="34" charset="0"/>
                <a:cs typeface="Segoe UI" panose="020B0502040204020203" pitchFamily="34" charset="0"/>
              </a:rPr>
              <a:t>Disputes between Victorian Public Sector Bodies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pic>
        <p:nvPicPr>
          <p:cNvPr id="5" name="Picture 4"/>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l="49586" t="11726" r="8206" b="27498"/>
          <a:stretch/>
        </p:blipFill>
        <p:spPr>
          <a:xfrm>
            <a:off x="7274386" y="0"/>
            <a:ext cx="4917613" cy="4274288"/>
          </a:xfrm>
          <a:prstGeom prst="rect">
            <a:avLst/>
          </a:prstGeom>
        </p:spPr>
      </p:pic>
      <p:sp>
        <p:nvSpPr>
          <p:cNvPr id="6" name="Rectangle 5"/>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234667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93C7D-DC6A-09C6-EABB-0A4AD0667B2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8484D0B-3C18-38A7-8E1B-F94FC201AB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32" y="6240062"/>
            <a:ext cx="579281" cy="478800"/>
          </a:xfrm>
          <a:prstGeom prst="rect">
            <a:avLst/>
          </a:prstGeom>
        </p:spPr>
      </p:pic>
      <p:sp>
        <p:nvSpPr>
          <p:cNvPr id="8" name="Rectangle 7">
            <a:extLst>
              <a:ext uri="{FF2B5EF4-FFF2-40B4-BE49-F238E27FC236}">
                <a16:creationId xmlns:a16="http://schemas.microsoft.com/office/drawing/2014/main" id="{6E55CF32-D605-33A7-EBB0-A400184B3919}"/>
              </a:ext>
            </a:extLst>
          </p:cNvPr>
          <p:cNvSpPr/>
          <p:nvPr/>
        </p:nvSpPr>
        <p:spPr>
          <a:xfrm>
            <a:off x="571111" y="719817"/>
            <a:ext cx="1675459" cy="584775"/>
          </a:xfrm>
          <a:prstGeom prst="rect">
            <a:avLst/>
          </a:prstGeom>
        </p:spPr>
        <p:txBody>
          <a:bodyPr wrap="none">
            <a:spAutoFit/>
          </a:bodyPr>
          <a:lstStyle/>
          <a:p>
            <a:pPr>
              <a:spcBef>
                <a:spcPts val="600"/>
              </a:spcBef>
              <a:spcAft>
                <a:spcPts val="300"/>
              </a:spcAft>
            </a:pPr>
            <a:r>
              <a:rPr lang="en-AU" sz="3200" b="1" dirty="0">
                <a:solidFill>
                  <a:schemeClr val="accent4"/>
                </a:solidFill>
                <a:latin typeface="Segoe UI" panose="020B0502040204020203" pitchFamily="34" charset="0"/>
                <a:cs typeface="Segoe UI" panose="020B0502040204020203" pitchFamily="34" charset="0"/>
              </a:rPr>
              <a:t>Agenda</a:t>
            </a:r>
          </a:p>
        </p:txBody>
      </p:sp>
      <p:sp>
        <p:nvSpPr>
          <p:cNvPr id="12" name="Rectangle 11">
            <a:extLst>
              <a:ext uri="{FF2B5EF4-FFF2-40B4-BE49-F238E27FC236}">
                <a16:creationId xmlns:a16="http://schemas.microsoft.com/office/drawing/2014/main" id="{BD76C295-D95E-D14B-4FA0-C5C7B33204B8}"/>
              </a:ext>
            </a:extLst>
          </p:cNvPr>
          <p:cNvSpPr/>
          <p:nvPr/>
        </p:nvSpPr>
        <p:spPr>
          <a:xfrm>
            <a:off x="571111" y="1684430"/>
            <a:ext cx="8828069" cy="3984424"/>
          </a:xfrm>
          <a:prstGeom prst="rect">
            <a:avLst/>
          </a:prstGeom>
        </p:spPr>
        <p:txBody>
          <a:bodyPr wrap="square">
            <a:spAutoFit/>
          </a:bodyPr>
          <a:lstStyle/>
          <a:p>
            <a:pPr>
              <a:lnSpc>
                <a:spcPct val="107000"/>
              </a:lnSpc>
              <a:spcAft>
                <a:spcPts val="800"/>
              </a:spcAft>
            </a:pPr>
            <a:r>
              <a:rPr lang="en-AU" sz="2200" b="1" dirty="0">
                <a:latin typeface="Segoe UI" panose="020B0502040204020203" pitchFamily="34" charset="0"/>
                <a:ea typeface="Calibri" panose="020F0502020204030204" pitchFamily="34" charset="0"/>
                <a:cs typeface="Segoe UI" panose="020B0502040204020203" pitchFamily="34" charset="0"/>
              </a:rPr>
              <a:t>Part 2 – Litigation Process</a:t>
            </a:r>
          </a:p>
          <a:p>
            <a:pPr marL="457200" indent="-457200">
              <a:lnSpc>
                <a:spcPct val="107000"/>
              </a:lnSpc>
              <a:spcAft>
                <a:spcPts val="800"/>
              </a:spcAft>
              <a:buFont typeface="+mj-lt"/>
              <a:buAutoNum type="alphaLcParenR"/>
            </a:pPr>
            <a:r>
              <a:rPr lang="en-AU" sz="2000" dirty="0">
                <a:latin typeface="Segoe UI" panose="020B0502040204020203" pitchFamily="34" charset="0"/>
                <a:ea typeface="Calibri" panose="020F0502020204030204" pitchFamily="34" charset="0"/>
                <a:cs typeface="Segoe UI" panose="020B0502040204020203" pitchFamily="34" charset="0"/>
              </a:rPr>
              <a:t>Pleadings</a:t>
            </a:r>
          </a:p>
          <a:p>
            <a:pPr marL="457200" indent="-457200">
              <a:lnSpc>
                <a:spcPct val="107000"/>
              </a:lnSpc>
              <a:spcAft>
                <a:spcPts val="800"/>
              </a:spcAft>
              <a:buFont typeface="+mj-lt"/>
              <a:buAutoNum type="alphaLcParenR"/>
            </a:pPr>
            <a:r>
              <a:rPr lang="en-AU" sz="2000" dirty="0">
                <a:latin typeface="Segoe UI" panose="020B0502040204020203" pitchFamily="34" charset="0"/>
                <a:ea typeface="Calibri" panose="020F0502020204030204" pitchFamily="34" charset="0"/>
                <a:cs typeface="Segoe UI" panose="020B0502040204020203" pitchFamily="34" charset="0"/>
              </a:rPr>
              <a:t>Discovery</a:t>
            </a:r>
          </a:p>
          <a:p>
            <a:pPr marL="457200" indent="-457200">
              <a:lnSpc>
                <a:spcPct val="107000"/>
              </a:lnSpc>
              <a:spcAft>
                <a:spcPts val="800"/>
              </a:spcAft>
              <a:buFont typeface="+mj-lt"/>
              <a:buAutoNum type="alphaLcParenR"/>
            </a:pPr>
            <a:r>
              <a:rPr lang="en-AU" sz="2000" dirty="0">
                <a:latin typeface="Segoe UI" panose="020B0502040204020203" pitchFamily="34" charset="0"/>
                <a:ea typeface="Calibri" panose="020F0502020204030204" pitchFamily="34" charset="0"/>
                <a:cs typeface="Segoe UI" panose="020B0502040204020203" pitchFamily="34" charset="0"/>
              </a:rPr>
              <a:t>Subpoenas</a:t>
            </a:r>
          </a:p>
          <a:p>
            <a:pPr marL="457200" indent="-457200">
              <a:lnSpc>
                <a:spcPct val="107000"/>
              </a:lnSpc>
              <a:spcAft>
                <a:spcPts val="800"/>
              </a:spcAft>
              <a:buFont typeface="+mj-lt"/>
              <a:buAutoNum type="alphaLcParenR"/>
            </a:pPr>
            <a:r>
              <a:rPr lang="en-AU" sz="2000" dirty="0">
                <a:latin typeface="Segoe UI" panose="020B0502040204020203" pitchFamily="34" charset="0"/>
                <a:ea typeface="Calibri" panose="020F0502020204030204" pitchFamily="34" charset="0"/>
                <a:cs typeface="Segoe UI" panose="020B0502040204020203" pitchFamily="34" charset="0"/>
              </a:rPr>
              <a:t>Identifying &amp; preparing witnesses </a:t>
            </a:r>
          </a:p>
          <a:p>
            <a:pPr marL="457200" indent="-457200">
              <a:lnSpc>
                <a:spcPct val="107000"/>
              </a:lnSpc>
              <a:spcAft>
                <a:spcPts val="800"/>
              </a:spcAft>
              <a:buFont typeface="+mj-lt"/>
              <a:buAutoNum type="alphaLcParenR"/>
            </a:pPr>
            <a:r>
              <a:rPr lang="en-AU" sz="2000" dirty="0">
                <a:latin typeface="Segoe UI" panose="020B0502040204020203" pitchFamily="34" charset="0"/>
                <a:ea typeface="Calibri" panose="020F0502020204030204" pitchFamily="34" charset="0"/>
                <a:cs typeface="Segoe UI" panose="020B0502040204020203" pitchFamily="34" charset="0"/>
              </a:rPr>
              <a:t>Damages</a:t>
            </a:r>
          </a:p>
          <a:p>
            <a:pPr marL="457200" indent="-457200">
              <a:lnSpc>
                <a:spcPct val="107000"/>
              </a:lnSpc>
              <a:spcAft>
                <a:spcPts val="800"/>
              </a:spcAft>
              <a:buFont typeface="+mj-lt"/>
              <a:buAutoNum type="alphaLcParenR"/>
            </a:pPr>
            <a:r>
              <a:rPr lang="en-AU" sz="2000" dirty="0">
                <a:latin typeface="Segoe UI" panose="020B0502040204020203" pitchFamily="34" charset="0"/>
                <a:ea typeface="Calibri" panose="020F0502020204030204" pitchFamily="34" charset="0"/>
                <a:cs typeface="Segoe UI" panose="020B0502040204020203" pitchFamily="34" charset="0"/>
              </a:rPr>
              <a:t>Offers of settlement </a:t>
            </a:r>
          </a:p>
          <a:p>
            <a:pPr marL="457200" indent="-457200">
              <a:lnSpc>
                <a:spcPct val="107000"/>
              </a:lnSpc>
              <a:spcAft>
                <a:spcPts val="800"/>
              </a:spcAft>
              <a:buFont typeface="+mj-lt"/>
              <a:buAutoNum type="alphaLcParenR"/>
            </a:pPr>
            <a:r>
              <a:rPr lang="en-AU" sz="2000" dirty="0">
                <a:latin typeface="Segoe UI" panose="020B0502040204020203" pitchFamily="34" charset="0"/>
                <a:ea typeface="Calibri" panose="020F0502020204030204" pitchFamily="34" charset="0"/>
                <a:cs typeface="Segoe UI" panose="020B0502040204020203" pitchFamily="34" charset="0"/>
              </a:rPr>
              <a:t>Costs and section 26 certificates</a:t>
            </a:r>
          </a:p>
          <a:p>
            <a:pPr marL="457200" indent="-457200">
              <a:lnSpc>
                <a:spcPct val="107000"/>
              </a:lnSpc>
              <a:spcAft>
                <a:spcPts val="800"/>
              </a:spcAft>
              <a:buFont typeface="+mj-lt"/>
              <a:buAutoNum type="alphaLcParenR"/>
            </a:pPr>
            <a:r>
              <a:rPr lang="en-AU" sz="2000" dirty="0">
                <a:latin typeface="Segoe UI" panose="020B0502040204020203" pitchFamily="34" charset="0"/>
                <a:ea typeface="Calibri" panose="020F0502020204030204" pitchFamily="34" charset="0"/>
                <a:cs typeface="Segoe UI" panose="020B0502040204020203" pitchFamily="34" charset="0"/>
              </a:rPr>
              <a:t>Alternatives to litigation</a:t>
            </a:r>
          </a:p>
        </p:txBody>
      </p:sp>
      <p:pic>
        <p:nvPicPr>
          <p:cNvPr id="7" name="Picture 6">
            <a:extLst>
              <a:ext uri="{FF2B5EF4-FFF2-40B4-BE49-F238E27FC236}">
                <a16:creationId xmlns:a16="http://schemas.microsoft.com/office/drawing/2014/main" id="{0849A91E-B18C-E7F3-B955-96F2B5A586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pic>
        <p:nvPicPr>
          <p:cNvPr id="5" name="Picture 4">
            <a:extLst>
              <a:ext uri="{FF2B5EF4-FFF2-40B4-BE49-F238E27FC236}">
                <a16:creationId xmlns:a16="http://schemas.microsoft.com/office/drawing/2014/main" id="{1EE8560B-27A9-A5A4-D878-33237E2DA6FD}"/>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l="49586" t="11726" r="8206" b="27498"/>
          <a:stretch/>
        </p:blipFill>
        <p:spPr>
          <a:xfrm>
            <a:off x="7274386" y="0"/>
            <a:ext cx="4917613" cy="4274288"/>
          </a:xfrm>
          <a:prstGeom prst="rect">
            <a:avLst/>
          </a:prstGeom>
        </p:spPr>
      </p:pic>
      <p:sp>
        <p:nvSpPr>
          <p:cNvPr id="6" name="Rectangle 5">
            <a:extLst>
              <a:ext uri="{FF2B5EF4-FFF2-40B4-BE49-F238E27FC236}">
                <a16:creationId xmlns:a16="http://schemas.microsoft.com/office/drawing/2014/main" id="{5DB32205-E365-D014-B2AD-D750F6EF3428}"/>
              </a:ext>
            </a:extLst>
          </p:cNvPr>
          <p:cNvSpPr/>
          <p:nvPr/>
        </p:nvSpPr>
        <p:spPr>
          <a:xfrm>
            <a:off x="0" y="6784039"/>
            <a:ext cx="12192000" cy="81815"/>
          </a:xfrm>
          <a:prstGeom prst="rect">
            <a:avLst/>
          </a:prstGeom>
          <a:solidFill>
            <a:schemeClr val="accent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390498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0" name="Rectangle 205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Jackson Architecture-County Court of Victoria">
            <a:extLst>
              <a:ext uri="{FF2B5EF4-FFF2-40B4-BE49-F238E27FC236}">
                <a16:creationId xmlns:a16="http://schemas.microsoft.com/office/drawing/2014/main" id="{F7110F58-8138-86A8-DB72-9B82F095B0FF}"/>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t="21933" r="-1" b="6392"/>
          <a:stretch/>
        </p:blipFill>
        <p:spPr bwMode="auto">
          <a:xfrm>
            <a:off x="20"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0" y="1122363"/>
            <a:ext cx="9144000" cy="3063240"/>
          </a:xfrm>
          <a:prstGeom prst="rect">
            <a:avLst/>
          </a:prstGeom>
        </p:spPr>
        <p:txBody>
          <a:bodyPr vert="horz" lIns="91440" tIns="45720" rIns="91440" bIns="45720" rtlCol="0" anchor="b">
            <a:normAutofit/>
          </a:bodyPr>
          <a:lstStyle/>
          <a:p>
            <a:pPr lvl="0" algn="ctr">
              <a:lnSpc>
                <a:spcPct val="90000"/>
              </a:lnSpc>
              <a:spcBef>
                <a:spcPct val="0"/>
              </a:spcBef>
              <a:spcAft>
                <a:spcPts val="300"/>
              </a:spcAft>
            </a:pPr>
            <a:r>
              <a:rPr lang="en-US" sz="6600" b="1" dirty="0">
                <a:solidFill>
                  <a:schemeClr val="bg1"/>
                </a:solidFill>
                <a:latin typeface="Segoe UI" panose="020B0502040204020203" pitchFamily="34" charset="0"/>
                <a:ea typeface="+mj-ea"/>
                <a:cs typeface="Segoe UI" panose="020B0502040204020203" pitchFamily="34" charset="0"/>
              </a:rPr>
              <a:t>Part 1: Setting the Scene</a:t>
            </a:r>
          </a:p>
        </p:txBody>
      </p:sp>
      <p:sp>
        <p:nvSpPr>
          <p:cNvPr id="206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834" y="6240062"/>
            <a:ext cx="579479" cy="478964"/>
          </a:xfrm>
          <a:prstGeom prst="rect">
            <a:avLst/>
          </a:prstGeom>
        </p:spPr>
      </p:pic>
    </p:spTree>
    <p:extLst>
      <p:ext uri="{BB962C8B-B14F-4D97-AF65-F5344CB8AC3E}">
        <p14:creationId xmlns:p14="http://schemas.microsoft.com/office/powerpoint/2010/main" val="616456875"/>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1_Office Theme">
  <a:themeElements>
    <a:clrScheme name="VGSO">
      <a:dk1>
        <a:sysClr val="windowText" lastClr="000000"/>
      </a:dk1>
      <a:lt1>
        <a:sysClr val="window" lastClr="FFFFFF"/>
      </a:lt1>
      <a:dk2>
        <a:srgbClr val="757575"/>
      </a:dk2>
      <a:lt2>
        <a:srgbClr val="BDBDBD"/>
      </a:lt2>
      <a:accent1>
        <a:srgbClr val="172750"/>
      </a:accent1>
      <a:accent2>
        <a:srgbClr val="34436A"/>
      </a:accent2>
      <a:accent3>
        <a:srgbClr val="5B6784"/>
      </a:accent3>
      <a:accent4>
        <a:srgbClr val="810D70"/>
      </a:accent4>
      <a:accent5>
        <a:srgbClr val="A3218E"/>
      </a:accent5>
      <a:accent6>
        <a:srgbClr val="BC7EB1"/>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Presentation Template-Sep 2023.pptx" id="{0BCCABFD-C6EA-4C32-8174-49657399756E}" vid="{0FC284F1-9001-4E8B-A092-C1489D2D47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FD92129372B5488BC7B5B4244F3062" ma:contentTypeVersion="3" ma:contentTypeDescription="Create a new document." ma:contentTypeScope="" ma:versionID="df096cc5cc3cdecf0f282959ca00ba94">
  <xsd:schema xmlns:xsd="http://www.w3.org/2001/XMLSchema" xmlns:xs="http://www.w3.org/2001/XMLSchema" xmlns:p="http://schemas.microsoft.com/office/2006/metadata/properties" xmlns:ns2="28a3cecc-fe29-4d8c-9745-0f2a2e287d34" targetNamespace="http://schemas.microsoft.com/office/2006/metadata/properties" ma:root="true" ma:fieldsID="74348d56eabbf11df47ca8229b28fd8d" ns2:_="">
    <xsd:import namespace="28a3cecc-fe29-4d8c-9745-0f2a2e287d34"/>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a3cecc-fe29-4d8c-9745-0f2a2e287d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8D94A51-C2F5-4237-815A-3EB30E5C64F9}"/>
</file>

<file path=customXml/itemProps2.xml><?xml version="1.0" encoding="utf-8"?>
<ds:datastoreItem xmlns:ds="http://schemas.openxmlformats.org/officeDocument/2006/customXml" ds:itemID="{2D56816F-7189-4EF4-AAED-93DCAE03BA11}"/>
</file>

<file path=customXml/itemProps3.xml><?xml version="1.0" encoding="utf-8"?>
<ds:datastoreItem xmlns:ds="http://schemas.openxmlformats.org/officeDocument/2006/customXml" ds:itemID="{016160EC-1116-4D16-B92B-2987149B8149}"/>
</file>

<file path=docProps/app.xml><?xml version="1.0" encoding="utf-8"?>
<Properties xmlns="http://schemas.openxmlformats.org/officeDocument/2006/extended-properties" xmlns:vt="http://schemas.openxmlformats.org/officeDocument/2006/docPropsVTypes">
  <Template>VGSO_NEW_Template-Sep2023</Template>
  <TotalTime>2002</TotalTime>
  <Words>22020</Words>
  <Application>Microsoft Office PowerPoint</Application>
  <PresentationFormat>Widescreen</PresentationFormat>
  <Paragraphs>1514</Paragraphs>
  <Slides>47</Slides>
  <Notes>47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Calibri Light</vt:lpstr>
      <vt:lpstr>Courier New</vt:lpstr>
      <vt:lpstr>Segoe UI</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Victorian Government Solicitor's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Elliott</dc:creator>
  <cp:lastModifiedBy>Victorian Government Solicitor's Office</cp:lastModifiedBy>
  <cp:revision>69</cp:revision>
  <dcterms:created xsi:type="dcterms:W3CDTF">2025-04-30T04:32:07Z</dcterms:created>
  <dcterms:modified xsi:type="dcterms:W3CDTF">2025-10-23T01:36:04Z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8f5e526-f483-4eec-a34d-239dfc5eea45_Enabled">
    <vt:lpwstr>true</vt:lpwstr>
  </property>
  <property fmtid="{D5CDD505-2E9C-101B-9397-08002B2CF9AE}" pid="3" name="MSIP_Label_18f5e526-f483-4eec-a34d-239dfc5eea45_SetDate">
    <vt:lpwstr>2025-04-30T05:47:46Z</vt:lpwstr>
  </property>
  <property fmtid="{D5CDD505-2E9C-101B-9397-08002B2CF9AE}" pid="4" name="MSIP_Label_18f5e526-f483-4eec-a34d-239dfc5eea45_Method">
    <vt:lpwstr>Standard</vt:lpwstr>
  </property>
  <property fmtid="{D5CDD505-2E9C-101B-9397-08002B2CF9AE}" pid="5" name="MSIP_Label_18f5e526-f483-4eec-a34d-239dfc5eea45_Name">
    <vt:lpwstr>Official</vt:lpwstr>
  </property>
  <property fmtid="{D5CDD505-2E9C-101B-9397-08002B2CF9AE}" pid="6" name="MSIP_Label_18f5e526-f483-4eec-a34d-239dfc5eea45_SiteId">
    <vt:lpwstr>e6f02add-10c6-4f3c-b127-89b103eede5a</vt:lpwstr>
  </property>
  <property fmtid="{D5CDD505-2E9C-101B-9397-08002B2CF9AE}" pid="7" name="MSIP_Label_18f5e526-f483-4eec-a34d-239dfc5eea45_ActionId">
    <vt:lpwstr>b4d407bf-eb09-4d09-ba13-10b1e904637a</vt:lpwstr>
  </property>
  <property fmtid="{D5CDD505-2E9C-101B-9397-08002B2CF9AE}" pid="8" name="MSIP_Label_18f5e526-f483-4eec-a34d-239dfc5eea45_ContentBits">
    <vt:lpwstr>3</vt:lpwstr>
  </property>
  <property fmtid="{D5CDD505-2E9C-101B-9397-08002B2CF9AE}" pid="9" name="ClassificationContentMarkingFooterLocations">
    <vt:lpwstr>1_Office Theme:10</vt:lpwstr>
  </property>
  <property fmtid="{D5CDD505-2E9C-101B-9397-08002B2CF9AE}" pid="10" name="ClassificationContentMarkingFooterText">
    <vt:lpwstr>OFFICIAL</vt:lpwstr>
  </property>
  <property fmtid="{D5CDD505-2E9C-101B-9397-08002B2CF9AE}" pid="11" name="ClassificationContentMarkingHeaderLocations">
    <vt:lpwstr>1_Office Theme:9</vt:lpwstr>
  </property>
  <property fmtid="{D5CDD505-2E9C-101B-9397-08002B2CF9AE}" pid="12" name="ClassificationContentMarkingHeaderText">
    <vt:lpwstr>OFFICIAL</vt:lpwstr>
  </property>
  <property fmtid="{D5CDD505-2E9C-101B-9397-08002B2CF9AE}" pid="13" name="ContentTypeId">
    <vt:lpwstr>0x010100BFFD92129372B5488BC7B5B4244F3062</vt:lpwstr>
  </property>
</Properties>
</file>