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4"/>
  </p:sldMasterIdLst>
  <p:notesMasterIdLst>
    <p:notesMasterId r:id="rId32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93" r:id="rId13"/>
    <p:sldId id="266" r:id="rId14"/>
    <p:sldId id="269" r:id="rId15"/>
    <p:sldId id="270" r:id="rId16"/>
    <p:sldId id="28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97" r:id="rId25"/>
    <p:sldId id="298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0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419" autoAdjust="0"/>
  </p:normalViewPr>
  <p:slideViewPr>
    <p:cSldViewPr snapToGrid="0">
      <p:cViewPr varScale="1">
        <p:scale>
          <a:sx n="108" d="100"/>
          <a:sy n="108" d="100"/>
        </p:scale>
        <p:origin x="13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23C09-B370-4F92-ABB6-24E0AD465996}" type="datetimeFigureOut">
              <a:rPr lang="en-AU" smtClean="0"/>
              <a:t>20/05/2025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3BD99-A177-47FA-A728-F5AD8549DE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288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3BD99-A177-47FA-A728-F5AD8549DEB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235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Image: Buddy Franklin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DAEFB-ABA7-4B63-A12E-D53433D473C3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34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3BD99-A177-47FA-A728-F5AD8549DEB0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830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DAEFB-ABA7-4B63-A12E-D53433D473C3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96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8A1-5BB5-4E04-82E4-84B55439B1D3}" type="datetimeFigureOut">
              <a:rPr lang="en-AU" smtClean="0"/>
              <a:t>20/05/2025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AB75-718C-434F-B431-B30960264F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781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8A1-5BB5-4E04-82E4-84B55439B1D3}" type="datetimeFigureOut">
              <a:rPr lang="en-AU" smtClean="0"/>
              <a:t>20/05/2025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AB75-718C-434F-B431-B30960264F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02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8A1-5BB5-4E04-82E4-84B55439B1D3}" type="datetimeFigureOut">
              <a:rPr lang="en-AU" smtClean="0"/>
              <a:t>20/05/2025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AB75-718C-434F-B431-B30960264F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1449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ss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932835"/>
            <a:ext cx="9144000" cy="1925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Parallelogram 7"/>
          <p:cNvSpPr/>
          <p:nvPr userDrawn="1"/>
        </p:nvSpPr>
        <p:spPr>
          <a:xfrm>
            <a:off x="4669788" y="4459120"/>
            <a:ext cx="4599324" cy="2426295"/>
          </a:xfrm>
          <a:prstGeom prst="parallelogram">
            <a:avLst/>
          </a:prstGeom>
          <a:solidFill>
            <a:schemeClr val="accent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9" name="Parallelogram 8"/>
          <p:cNvSpPr/>
          <p:nvPr userDrawn="1"/>
        </p:nvSpPr>
        <p:spPr>
          <a:xfrm>
            <a:off x="6672903" y="4081458"/>
            <a:ext cx="2683763" cy="2792172"/>
          </a:xfrm>
          <a:prstGeom prst="parallelogram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60558" y="5477544"/>
            <a:ext cx="5684601" cy="8357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700" baseline="0">
                <a:solidFill>
                  <a:schemeClr val="bg1"/>
                </a:solidFill>
                <a:latin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3717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71944"/>
            <a:ext cx="9144000" cy="835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arallelogram 8"/>
          <p:cNvSpPr/>
          <p:nvPr userDrawn="1"/>
        </p:nvSpPr>
        <p:spPr>
          <a:xfrm>
            <a:off x="6528621" y="471946"/>
            <a:ext cx="2045110" cy="1078863"/>
          </a:xfrm>
          <a:prstGeom prst="parallelogram">
            <a:avLst/>
          </a:prstGeom>
          <a:solidFill>
            <a:schemeClr val="accent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arallelogram 9"/>
          <p:cNvSpPr/>
          <p:nvPr userDrawn="1"/>
        </p:nvSpPr>
        <p:spPr>
          <a:xfrm>
            <a:off x="7315203" y="471944"/>
            <a:ext cx="1258529" cy="1241552"/>
          </a:xfrm>
          <a:prstGeom prst="parallelogram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053" y="5984279"/>
            <a:ext cx="2400426" cy="67217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8573732" y="471942"/>
            <a:ext cx="570271" cy="83574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j-ea"/>
              <a:cs typeface="+mj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1" y="471943"/>
            <a:ext cx="5684601" cy="8357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700" baseline="0">
                <a:solidFill>
                  <a:schemeClr val="bg1"/>
                </a:solidFill>
                <a:latin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605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8A1-5BB5-4E04-82E4-84B55439B1D3}" type="datetimeFigureOut">
              <a:rPr lang="en-AU" smtClean="0"/>
              <a:t>20/05/2025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AB75-718C-434F-B431-B30960264F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249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8A1-5BB5-4E04-82E4-84B55439B1D3}" type="datetimeFigureOut">
              <a:rPr lang="en-AU" smtClean="0"/>
              <a:t>20/05/2025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AB75-718C-434F-B431-B30960264F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870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8A1-5BB5-4E04-82E4-84B55439B1D3}" type="datetimeFigureOut">
              <a:rPr lang="en-AU" smtClean="0"/>
              <a:t>20/05/2025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AB75-718C-434F-B431-B30960264F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51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8A1-5BB5-4E04-82E4-84B55439B1D3}" type="datetimeFigureOut">
              <a:rPr lang="en-AU" smtClean="0"/>
              <a:t>20/05/2025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AB75-718C-434F-B431-B30960264F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812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8A1-5BB5-4E04-82E4-84B55439B1D3}" type="datetimeFigureOut">
              <a:rPr lang="en-AU" smtClean="0"/>
              <a:t>20/05/2025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AB75-718C-434F-B431-B30960264F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359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8A1-5BB5-4E04-82E4-84B55439B1D3}" type="datetimeFigureOut">
              <a:rPr lang="en-AU" smtClean="0"/>
              <a:t>20/05/2025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AB75-718C-434F-B431-B30960264F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000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8A1-5BB5-4E04-82E4-84B55439B1D3}" type="datetimeFigureOut">
              <a:rPr lang="en-AU" smtClean="0"/>
              <a:t>20/05/2025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AB75-718C-434F-B431-B30960264F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668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8A1-5BB5-4E04-82E4-84B55439B1D3}" type="datetimeFigureOut">
              <a:rPr lang="en-AU" smtClean="0"/>
              <a:t>20/05/2025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AB75-718C-434F-B431-B30960264F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94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A88A1-5BB5-4E04-82E4-84B55439B1D3}" type="datetimeFigureOut">
              <a:rPr lang="en-AU" smtClean="0"/>
              <a:t>20/05/2025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3AB75-718C-434F-B431-B30960264F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271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Nidal.sayegh@vgso.vic.gov.au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1510" y="5350058"/>
            <a:ext cx="4739060" cy="488767"/>
          </a:xfrm>
        </p:spPr>
        <p:txBody>
          <a:bodyPr/>
          <a:lstStyle/>
          <a:p>
            <a:r>
              <a:rPr lang="en-AU" sz="2800" dirty="0"/>
              <a:t>Your authorising environment: sources of power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811510" y="6256994"/>
            <a:ext cx="4574630" cy="413687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225"/>
              </a:spcAft>
              <a:defRPr/>
            </a:pPr>
            <a:r>
              <a:rPr lang="en-AU" sz="1500" dirty="0">
                <a:solidFill>
                  <a:prstClr val="white"/>
                </a:solidFill>
                <a:latin typeface="Segoe UI Light"/>
                <a:cs typeface="Segoe UI Light"/>
              </a:rPr>
              <a:t>Nidal Sayegh, Lead Counsel</a:t>
            </a:r>
            <a:endParaRPr lang="en-AU" sz="1500" dirty="0">
              <a:solidFill>
                <a:prstClr val="white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7137763" y="6347516"/>
            <a:ext cx="1587937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500" dirty="0">
                <a:solidFill>
                  <a:prstClr val="white"/>
                </a:solidFill>
                <a:latin typeface="Segoe UI Light"/>
                <a:ea typeface="+mj-ea"/>
                <a:cs typeface="Segoe UI Light"/>
              </a:rPr>
              <a:t>20 May 2025 </a:t>
            </a:r>
          </a:p>
        </p:txBody>
      </p:sp>
    </p:spTree>
    <p:extLst>
      <p:ext uri="{BB962C8B-B14F-4D97-AF65-F5344CB8AC3E}">
        <p14:creationId xmlns:p14="http://schemas.microsoft.com/office/powerpoint/2010/main" val="1059149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4051"/>
          <a:stretch/>
        </p:blipFill>
        <p:spPr>
          <a:xfrm>
            <a:off x="4293563" y="2153061"/>
            <a:ext cx="2926718" cy="361260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1" y="471943"/>
            <a:ext cx="5939203" cy="835742"/>
          </a:xfrm>
        </p:spPr>
        <p:txBody>
          <a:bodyPr/>
          <a:lstStyle/>
          <a:p>
            <a:r>
              <a:rPr lang="en-AU" sz="2100" dirty="0"/>
              <a:t>An example – </a:t>
            </a:r>
            <a:r>
              <a:rPr lang="en-AU" sz="2100" i="1" dirty="0"/>
              <a:t>Children, Youth and Families Act 2005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29514" y="1211208"/>
            <a:ext cx="471488" cy="6268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2700" dirty="0">
                <a:solidFill>
                  <a:prstClr val="white"/>
                </a:solidFill>
                <a:latin typeface="Segoe UI Light" panose="020B0502040204020203" pitchFamily="34" charset="0"/>
              </a:rPr>
              <a:t>8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29338" y="1941147"/>
            <a:ext cx="2964225" cy="4406391"/>
            <a:chOff x="742253" y="1374729"/>
            <a:chExt cx="3477537" cy="52451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253" y="1374729"/>
              <a:ext cx="3477537" cy="33806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b="67822"/>
            <a:stretch/>
          </p:blipFill>
          <p:spPr>
            <a:xfrm>
              <a:off x="1000888" y="4678817"/>
              <a:ext cx="3131932" cy="1941075"/>
            </a:xfrm>
            <a:prstGeom prst="rect">
              <a:avLst/>
            </a:prstGeom>
          </p:spPr>
        </p:pic>
      </p:grpSp>
      <p:sp>
        <p:nvSpPr>
          <p:cNvPr id="11" name="Title 1"/>
          <p:cNvSpPr txBox="1">
            <a:spLocks/>
          </p:cNvSpPr>
          <p:nvPr/>
        </p:nvSpPr>
        <p:spPr>
          <a:xfrm>
            <a:off x="4921997" y="40186"/>
            <a:ext cx="4181169" cy="2286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VGSO </a:t>
            </a:r>
            <a:r>
              <a:rPr lang="en-AU" sz="900" dirty="0" err="1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WoVG</a:t>
            </a: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Legal Induction Program | </a:t>
            </a:r>
            <a:r>
              <a:rPr lang="en-AU" sz="900" dirty="0">
                <a:solidFill>
                  <a:schemeClr val="accent4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Your authorising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3802443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4019" y="2305051"/>
            <a:ext cx="5902332" cy="7823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600" dirty="0"/>
              <a:t>Cannot sub-delegate unless expressly allowed (</a:t>
            </a:r>
            <a:r>
              <a:rPr lang="en-AU" sz="2600" i="1" dirty="0" err="1"/>
              <a:t>delegatus</a:t>
            </a:r>
            <a:r>
              <a:rPr lang="en-AU" sz="2600" i="1" dirty="0"/>
              <a:t> non </a:t>
            </a:r>
            <a:r>
              <a:rPr lang="en-AU" sz="2600" i="1" dirty="0" err="1"/>
              <a:t>potest</a:t>
            </a:r>
            <a:r>
              <a:rPr lang="en-AU" sz="2600" i="1" dirty="0"/>
              <a:t> </a:t>
            </a:r>
            <a:r>
              <a:rPr lang="en-AU" sz="2600" i="1" dirty="0" err="1"/>
              <a:t>delegare</a:t>
            </a:r>
            <a:r>
              <a:rPr lang="en-AU" sz="2600" i="1" dirty="0"/>
              <a:t>)</a:t>
            </a:r>
            <a:endParaRPr lang="en-AU" sz="2600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Sub-delegation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29514" y="1211208"/>
            <a:ext cx="471488" cy="6268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2700" dirty="0">
                <a:solidFill>
                  <a:prstClr val="white"/>
                </a:solidFill>
                <a:latin typeface="Segoe UI Light" panose="020B0502040204020203" pitchFamily="34" charset="0"/>
              </a:rPr>
              <a:t>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51" y="2170996"/>
            <a:ext cx="406991" cy="8129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5" y="3552495"/>
            <a:ext cx="442218" cy="771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23" y="4892197"/>
            <a:ext cx="504244" cy="755171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781626" y="3087417"/>
            <a:ext cx="293436" cy="361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9" name="Down Arrow 18"/>
          <p:cNvSpPr/>
          <p:nvPr/>
        </p:nvSpPr>
        <p:spPr>
          <a:xfrm>
            <a:off x="781626" y="4425315"/>
            <a:ext cx="293436" cy="361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b="49611"/>
          <a:stretch/>
        </p:blipFill>
        <p:spPr>
          <a:xfrm>
            <a:off x="1533931" y="3268221"/>
            <a:ext cx="3677838" cy="23791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7735" y="3268219"/>
            <a:ext cx="3383485" cy="2279652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921997" y="40186"/>
            <a:ext cx="4181169" cy="2286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VGSO </a:t>
            </a:r>
            <a:r>
              <a:rPr lang="en-AU" sz="900" dirty="0" err="1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WoVG</a:t>
            </a: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Legal Induction Program | </a:t>
            </a:r>
            <a:r>
              <a:rPr lang="en-AU" sz="900" dirty="0">
                <a:solidFill>
                  <a:schemeClr val="accent4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Your authorising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63465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3556" y="2305545"/>
            <a:ext cx="7545721" cy="27206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</a:pPr>
            <a:r>
              <a:rPr lang="en-AU" sz="2400" dirty="0"/>
              <a:t>Choice of delegate.</a:t>
            </a:r>
          </a:p>
          <a:p>
            <a:pPr>
              <a:lnSpc>
                <a:spcPct val="150000"/>
              </a:lnSpc>
              <a:spcBef>
                <a:spcPts val="450"/>
              </a:spcBef>
            </a:pPr>
            <a:r>
              <a:rPr lang="en-AU" sz="2400" dirty="0"/>
              <a:t>Delegation to a position.</a:t>
            </a:r>
          </a:p>
          <a:p>
            <a:pPr>
              <a:lnSpc>
                <a:spcPct val="150000"/>
              </a:lnSpc>
              <a:spcBef>
                <a:spcPts val="450"/>
              </a:spcBef>
            </a:pPr>
            <a:r>
              <a:rPr lang="en-AU" sz="2400" dirty="0"/>
              <a:t>Acting positions exercise power of delegation.</a:t>
            </a:r>
          </a:p>
          <a:p>
            <a:pPr>
              <a:lnSpc>
                <a:spcPct val="150000"/>
              </a:lnSpc>
              <a:spcBef>
                <a:spcPts val="450"/>
              </a:spcBef>
            </a:pPr>
            <a:r>
              <a:rPr lang="en-AU" sz="2400" dirty="0"/>
              <a:t>Revocation/amendment (s 41A </a:t>
            </a:r>
            <a:r>
              <a:rPr lang="en-AU" sz="2400" dirty="0" err="1"/>
              <a:t>ILA</a:t>
            </a:r>
            <a:r>
              <a:rPr lang="en-AU" sz="2400" dirty="0"/>
              <a:t>).</a:t>
            </a:r>
          </a:p>
          <a:p>
            <a:pPr>
              <a:lnSpc>
                <a:spcPct val="150000"/>
              </a:lnSpc>
              <a:spcBef>
                <a:spcPts val="450"/>
              </a:spcBef>
            </a:pPr>
            <a:r>
              <a:rPr lang="en-AU" sz="2400" dirty="0"/>
              <a:t>Briefing a decision-maker.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5789" y="584401"/>
            <a:ext cx="5516890" cy="626807"/>
          </a:xfrm>
        </p:spPr>
        <p:txBody>
          <a:bodyPr/>
          <a:lstStyle/>
          <a:p>
            <a:r>
              <a:rPr lang="en-AU" dirty="0"/>
              <a:t>Practical considerations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29514" y="1211208"/>
            <a:ext cx="471488" cy="6268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2700" dirty="0">
                <a:solidFill>
                  <a:prstClr val="white"/>
                </a:solidFill>
                <a:latin typeface="Segoe UI Light" panose="020B0502040204020203" pitchFamily="34" charset="0"/>
              </a:rPr>
              <a:t>10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21997" y="40186"/>
            <a:ext cx="4181169" cy="2286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VGSO </a:t>
            </a:r>
            <a:r>
              <a:rPr lang="en-AU" sz="900" dirty="0" err="1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WoVG</a:t>
            </a: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Legal Induction Program | </a:t>
            </a:r>
            <a:r>
              <a:rPr lang="en-AU" sz="900" dirty="0">
                <a:solidFill>
                  <a:schemeClr val="accent4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Your authorising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1973568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2820" y="2266078"/>
            <a:ext cx="7476565" cy="32635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</a:pPr>
            <a:r>
              <a:rPr lang="en-AU" sz="2400" dirty="0"/>
              <a:t>Drafting an instrument.</a:t>
            </a:r>
          </a:p>
          <a:p>
            <a:pPr>
              <a:lnSpc>
                <a:spcPct val="150000"/>
              </a:lnSpc>
              <a:spcBef>
                <a:spcPts val="450"/>
              </a:spcBef>
            </a:pPr>
            <a:r>
              <a:rPr lang="en-AU" sz="2400" dirty="0"/>
              <a:t>Record-keeping.</a:t>
            </a:r>
          </a:p>
          <a:p>
            <a:pPr>
              <a:lnSpc>
                <a:spcPct val="150000"/>
              </a:lnSpc>
              <a:spcBef>
                <a:spcPts val="450"/>
              </a:spcBef>
            </a:pPr>
            <a:r>
              <a:rPr lang="en-AU" sz="2400" dirty="0"/>
              <a:t>When to review delegations and authorisations.</a:t>
            </a:r>
          </a:p>
          <a:p>
            <a:pPr lvl="1">
              <a:lnSpc>
                <a:spcPct val="100000"/>
              </a:lnSpc>
            </a:pPr>
            <a:r>
              <a:rPr lang="en-AU" sz="2100" dirty="0"/>
              <a:t>Organisational change (internal restructure, </a:t>
            </a:r>
            <a:r>
              <a:rPr lang="en-AU" sz="2100" dirty="0" err="1"/>
              <a:t>MOG</a:t>
            </a:r>
            <a:r>
              <a:rPr lang="en-AU" sz="2100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AU" sz="2100" dirty="0"/>
              <a:t>Legislative amendment</a:t>
            </a:r>
          </a:p>
          <a:p>
            <a:pPr lvl="1">
              <a:lnSpc>
                <a:spcPct val="100000"/>
              </a:lnSpc>
            </a:pPr>
            <a:r>
              <a:rPr lang="en-AU" sz="2100" dirty="0"/>
              <a:t>Change in office holder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996" y="576031"/>
            <a:ext cx="4647074" cy="626807"/>
          </a:xfrm>
        </p:spPr>
        <p:txBody>
          <a:bodyPr/>
          <a:lstStyle/>
          <a:p>
            <a:r>
              <a:rPr lang="en-AU" dirty="0"/>
              <a:t>Practical considerations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27176" y="1211208"/>
            <a:ext cx="529938" cy="62680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2700" dirty="0">
                <a:solidFill>
                  <a:prstClr val="white"/>
                </a:solidFill>
                <a:latin typeface="Segoe UI Light" panose="020B0502040204020203" pitchFamily="34" charset="0"/>
              </a:rPr>
              <a:t>11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21997" y="40186"/>
            <a:ext cx="4181169" cy="2286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VGSO </a:t>
            </a:r>
            <a:r>
              <a:rPr lang="en-AU" sz="900" dirty="0" err="1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WoVG</a:t>
            </a: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Legal Induction Program | </a:t>
            </a:r>
            <a:r>
              <a:rPr lang="en-AU" sz="900" dirty="0">
                <a:solidFill>
                  <a:schemeClr val="accent4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Your authorising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1619665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2928" y="2556974"/>
            <a:ext cx="6808709" cy="2315924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AU" altLang="en-US" sz="2400" dirty="0"/>
              <a:t>The effect of an authorisation will depend upon the wording of the statute.</a:t>
            </a:r>
            <a:endParaRPr lang="en-AU" sz="2400" dirty="0"/>
          </a:p>
          <a:p>
            <a:pPr>
              <a:spcAft>
                <a:spcPts val="600"/>
              </a:spcAft>
            </a:pPr>
            <a:r>
              <a:rPr lang="en-AU" altLang="en-US" sz="2400" dirty="0"/>
              <a:t>Some statutes allow a person to authorise another to exercise some powers </a:t>
            </a:r>
            <a:r>
              <a:rPr lang="en-AU" altLang="en-US" sz="2400" i="1" dirty="0"/>
              <a:t>of the authoriser.</a:t>
            </a:r>
          </a:p>
          <a:p>
            <a:pPr>
              <a:spcAft>
                <a:spcPts val="600"/>
              </a:spcAft>
            </a:pPr>
            <a:r>
              <a:rPr lang="en-AU" altLang="en-US" sz="2400" dirty="0"/>
              <a:t>Other statutes allow a person to authorise another to exercise powers </a:t>
            </a:r>
            <a:r>
              <a:rPr lang="en-AU" altLang="en-US" sz="2400" i="1" dirty="0"/>
              <a:t>in their own right</a:t>
            </a:r>
            <a:r>
              <a:rPr lang="en-AU" altLang="en-US" sz="2400" dirty="0"/>
              <a:t> (e.g. as an ‘authorised officer’ as defined under the Act).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1827" y="584401"/>
            <a:ext cx="4690716" cy="626807"/>
          </a:xfrm>
        </p:spPr>
        <p:txBody>
          <a:bodyPr/>
          <a:lstStyle/>
          <a:p>
            <a:r>
              <a:rPr lang="en-AU" dirty="0"/>
              <a:t>Authorisation – Express power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29514" y="1211208"/>
            <a:ext cx="471488" cy="6268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2700" dirty="0">
                <a:solidFill>
                  <a:prstClr val="white"/>
                </a:solidFill>
                <a:latin typeface="Segoe UI Light" panose="020B0502040204020203" pitchFamily="34" charset="0"/>
              </a:rPr>
              <a:t>12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21997" y="40186"/>
            <a:ext cx="4181169" cy="2286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VGSO </a:t>
            </a:r>
            <a:r>
              <a:rPr lang="en-AU" sz="900" dirty="0" err="1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WoVG</a:t>
            </a: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Legal Induction Program | </a:t>
            </a:r>
            <a:r>
              <a:rPr lang="en-AU" sz="900" dirty="0">
                <a:solidFill>
                  <a:schemeClr val="accent4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Your authorising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1855757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4597" y="2787389"/>
            <a:ext cx="7224573" cy="2862104"/>
          </a:xfrm>
        </p:spPr>
        <p:txBody>
          <a:bodyPr>
            <a:noAutofit/>
          </a:bodyPr>
          <a:lstStyle/>
          <a:p>
            <a:pPr marL="0" indent="0" hangingPunct="0">
              <a:buNone/>
            </a:pPr>
            <a:r>
              <a:rPr lang="en-AU" dirty="0"/>
              <a:t>The </a:t>
            </a:r>
            <a:r>
              <a:rPr lang="en-AU" b="1" dirty="0">
                <a:solidFill>
                  <a:schemeClr val="accent4"/>
                </a:solidFill>
              </a:rPr>
              <a:t>officer in charge </a:t>
            </a:r>
            <a:r>
              <a:rPr lang="en-AU" dirty="0"/>
              <a:t>of Victorian Youth Justice Custodial Services in the Department may </a:t>
            </a:r>
            <a:r>
              <a:rPr lang="en-AU" b="1" dirty="0">
                <a:solidFill>
                  <a:schemeClr val="accent4"/>
                </a:solidFill>
              </a:rPr>
              <a:t>authorise in writing </a:t>
            </a:r>
            <a:r>
              <a:rPr lang="en-AU" dirty="0"/>
              <a:t>a person or class of persons employed in the Department or engaged by the Department </a:t>
            </a:r>
            <a:r>
              <a:rPr lang="en-AU" b="1" dirty="0">
                <a:solidFill>
                  <a:schemeClr val="accent4"/>
                </a:solidFill>
              </a:rPr>
              <a:t>to exercise any power or perform any function of the officer in charge </a:t>
            </a:r>
            <a:r>
              <a:rPr lang="en-AU" dirty="0"/>
              <a:t>under this Part, other than—</a:t>
            </a:r>
          </a:p>
          <a:p>
            <a:pPr marL="685800" lvl="2" indent="0" hangingPunct="0">
              <a:buNone/>
            </a:pPr>
            <a:r>
              <a:rPr lang="en-AU" sz="2100" dirty="0"/>
              <a:t>(a)	this power of authorisation; or</a:t>
            </a:r>
          </a:p>
          <a:p>
            <a:pPr marL="685800" lvl="2" indent="0" hangingPunct="0">
              <a:buNone/>
            </a:pPr>
            <a:r>
              <a:rPr lang="en-AU" sz="2100" dirty="0"/>
              <a:t>(b)	in the case of a person not employed by the 	Department, a power under section 488AC or 	488AD(4) or (5).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0291" y="584401"/>
            <a:ext cx="5061505" cy="626807"/>
          </a:xfrm>
        </p:spPr>
        <p:txBody>
          <a:bodyPr/>
          <a:lstStyle/>
          <a:p>
            <a:r>
              <a:rPr lang="en-AU" sz="2500" dirty="0"/>
              <a:t>Example – an authorisation to act on behalf of the decision-maker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29514" y="1211208"/>
            <a:ext cx="471488" cy="6268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2700" dirty="0">
                <a:solidFill>
                  <a:prstClr val="white"/>
                </a:solidFill>
                <a:latin typeface="Segoe UI Light" panose="020B0502040204020203" pitchFamily="34" charset="0"/>
              </a:rPr>
              <a:t>13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3001" y="2110267"/>
            <a:ext cx="8000999" cy="40487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Section 482B of the </a:t>
            </a:r>
            <a:r>
              <a:rPr lang="en-AU" sz="2400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Children, Youth &amp; Families Act 2005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921997" y="40186"/>
            <a:ext cx="4181169" cy="2286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VGSO </a:t>
            </a:r>
            <a:r>
              <a:rPr lang="en-AU" sz="900" dirty="0" err="1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WoVG</a:t>
            </a: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Legal Induction Program | </a:t>
            </a:r>
            <a:r>
              <a:rPr lang="en-AU" sz="900" dirty="0">
                <a:solidFill>
                  <a:schemeClr val="accent4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Your authorising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4244865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4604" y="2676702"/>
            <a:ext cx="6991729" cy="29538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/>
              <a:t>Authorisation</a:t>
            </a:r>
            <a:r>
              <a:rPr lang="en-US" sz="2400" b="1" dirty="0"/>
              <a:t> of Departmental </a:t>
            </a:r>
            <a:r>
              <a:rPr lang="en-US" sz="2400" b="1" dirty="0" err="1"/>
              <a:t>authorised</a:t>
            </a:r>
            <a:r>
              <a:rPr lang="en-US" sz="2400" b="1" dirty="0"/>
              <a:t> officers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Secretary may </a:t>
            </a:r>
            <a:r>
              <a:rPr lang="en-US" sz="2400" b="1" dirty="0" err="1">
                <a:solidFill>
                  <a:schemeClr val="accent4"/>
                </a:solidFill>
              </a:rPr>
              <a:t>authorise</a:t>
            </a:r>
            <a:r>
              <a:rPr lang="en-US" sz="2400" dirty="0"/>
              <a:t> a person who is employed or engaged by the Department </a:t>
            </a:r>
            <a:r>
              <a:rPr lang="en-US" sz="2400" b="1" dirty="0">
                <a:solidFill>
                  <a:schemeClr val="accent4"/>
                </a:solidFill>
              </a:rPr>
              <a:t>to act as an </a:t>
            </a:r>
            <a:r>
              <a:rPr lang="en-US" sz="2400" b="1" dirty="0" err="1">
                <a:solidFill>
                  <a:schemeClr val="accent4"/>
                </a:solidFill>
              </a:rPr>
              <a:t>authorised</a:t>
            </a:r>
            <a:r>
              <a:rPr lang="en-US" sz="2400" b="1" dirty="0">
                <a:solidFill>
                  <a:schemeClr val="accent4"/>
                </a:solidFill>
              </a:rPr>
              <a:t> officer</a:t>
            </a:r>
            <a:r>
              <a:rPr lang="en-US" sz="2400" dirty="0"/>
              <a:t> for the purposes of this Part. </a:t>
            </a:r>
            <a:endParaRPr lang="en-AU" sz="2400" dirty="0"/>
          </a:p>
          <a:p>
            <a:pPr marL="0" indent="0">
              <a:buNone/>
            </a:pPr>
            <a:endParaRPr lang="en-AU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5122" y="471943"/>
            <a:ext cx="5785715" cy="835742"/>
          </a:xfrm>
        </p:spPr>
        <p:txBody>
          <a:bodyPr/>
          <a:lstStyle/>
          <a:p>
            <a:r>
              <a:rPr lang="en-AU" sz="2500" dirty="0"/>
              <a:t>Example – an authorisation to act in their own right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529514" y="1211208"/>
            <a:ext cx="471488" cy="6268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2700" dirty="0">
                <a:solidFill>
                  <a:prstClr val="white"/>
                </a:solidFill>
                <a:latin typeface="Segoe UI Light" panose="020B0502040204020203" pitchFamily="34" charset="0"/>
              </a:rPr>
              <a:t>14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613" y="4518211"/>
            <a:ext cx="2919589" cy="16519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43001" y="2126526"/>
            <a:ext cx="8000999" cy="40487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Section 221A of the Transport (</a:t>
            </a:r>
            <a:r>
              <a:rPr lang="en-AU" sz="24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C&amp;M</a:t>
            </a:r>
            <a:r>
              <a:rPr lang="en-AU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Act 1983</a:t>
            </a:r>
          </a:p>
        </p:txBody>
      </p:sp>
    </p:spTree>
    <p:extLst>
      <p:ext uri="{BB962C8B-B14F-4D97-AF65-F5344CB8AC3E}">
        <p14:creationId xmlns:p14="http://schemas.microsoft.com/office/powerpoint/2010/main" val="3752525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55615" y="2110479"/>
            <a:ext cx="8001000" cy="405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Section 30 of the </a:t>
            </a:r>
            <a:r>
              <a:rPr lang="en-AU" sz="2400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Public Health and Wellbeing Act 2008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5615" y="2515479"/>
            <a:ext cx="7604183" cy="2746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Secretary may appoint authorized officers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(1) The Secretary by instrument may </a:t>
            </a:r>
            <a:r>
              <a:rPr lang="en-AU" sz="1800" b="1" dirty="0">
                <a:solidFill>
                  <a:schemeClr val="accent4"/>
                </a:solidFill>
              </a:rPr>
              <a:t>appoint </a:t>
            </a:r>
            <a:r>
              <a:rPr lang="en-AU" sz="1800" dirty="0"/>
              <a:t>a person employed under Part 3 of the </a:t>
            </a:r>
            <a:r>
              <a:rPr lang="en-AU" sz="1800" i="1" dirty="0"/>
              <a:t>Public Administration Act 2004 </a:t>
            </a:r>
            <a:r>
              <a:rPr lang="en-AU" sz="1800" b="1" dirty="0">
                <a:solidFill>
                  <a:schemeClr val="accent4"/>
                </a:solidFill>
              </a:rPr>
              <a:t>to be an authorised officer </a:t>
            </a:r>
            <a:r>
              <a:rPr lang="en-AU" sz="1800" dirty="0"/>
              <a:t>for the purposes of this Act.</a:t>
            </a:r>
          </a:p>
          <a:p>
            <a:pPr marL="0" indent="0">
              <a:buNone/>
            </a:pPr>
            <a:r>
              <a:rPr lang="en-AU" sz="1800" dirty="0"/>
              <a:t>(2) The Secretary must not </a:t>
            </a:r>
            <a:r>
              <a:rPr lang="en-AU" sz="1800" b="1" dirty="0">
                <a:solidFill>
                  <a:schemeClr val="accent4"/>
                </a:solidFill>
              </a:rPr>
              <a:t>appoint</a:t>
            </a:r>
            <a:r>
              <a:rPr lang="en-AU" sz="1800" dirty="0"/>
              <a:t> a person </a:t>
            </a:r>
            <a:r>
              <a:rPr lang="en-AU" sz="1800" b="1" dirty="0">
                <a:solidFill>
                  <a:schemeClr val="accent4"/>
                </a:solidFill>
              </a:rPr>
              <a:t>to be an authorised officer </a:t>
            </a:r>
            <a:r>
              <a:rPr lang="en-AU" sz="1800" dirty="0"/>
              <a:t>under this section unless the Secretary is satisfied that the person is suitably qualified or trained to be an authorised officer for the purposes of this Act.</a:t>
            </a:r>
          </a:p>
          <a:p>
            <a:pPr marL="0" indent="0">
              <a:buNone/>
            </a:pPr>
            <a:r>
              <a:rPr lang="en-AU" sz="1800" dirty="0"/>
              <a:t>(3) </a:t>
            </a:r>
            <a:r>
              <a:rPr lang="en-AU" sz="1800" b="1" dirty="0">
                <a:solidFill>
                  <a:schemeClr val="accent4"/>
                </a:solidFill>
              </a:rPr>
              <a:t>An appointment of a person to be an authorised officer </a:t>
            </a:r>
            <a:r>
              <a:rPr lang="en-AU" sz="1800" dirty="0"/>
              <a:t>may—</a:t>
            </a:r>
          </a:p>
          <a:p>
            <a:pPr marL="342900" lvl="1" indent="0">
              <a:buNone/>
            </a:pPr>
            <a:r>
              <a:rPr lang="en-AU" dirty="0"/>
              <a:t>(a) specify the functions, duties or powers under this Act or the regulations to which it relates; and</a:t>
            </a:r>
          </a:p>
          <a:p>
            <a:pPr marL="342900" lvl="1" indent="0">
              <a:buNone/>
            </a:pPr>
            <a:r>
              <a:rPr lang="en-AU" dirty="0"/>
              <a:t>(b) be made subject to any conditions that the Secretary considers to be appropriate</a:t>
            </a:r>
          </a:p>
          <a:p>
            <a:pPr marL="0" indent="0">
              <a:buNone/>
            </a:pPr>
            <a:endParaRPr lang="en-AU" sz="1000" dirty="0"/>
          </a:p>
          <a:p>
            <a:pPr marL="0" indent="0">
              <a:buNone/>
            </a:pPr>
            <a:r>
              <a:rPr lang="en-AU" sz="1800" dirty="0"/>
              <a:t>Part 9 outlines the powers of authorised officers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250" dirty="0"/>
              <a:t>More examples – an authorisation or an appointment?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529514" y="1211208"/>
            <a:ext cx="471488" cy="6268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2700" dirty="0">
                <a:solidFill>
                  <a:prstClr val="white"/>
                </a:solidFill>
                <a:latin typeface="Segoe UI Light" panose="020B0502040204020203" pitchFamily="34" charset="0"/>
              </a:rPr>
              <a:t>15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21997" y="40186"/>
            <a:ext cx="4181169" cy="2286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VGSO </a:t>
            </a:r>
            <a:r>
              <a:rPr lang="en-AU" sz="900" dirty="0" err="1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WoVG</a:t>
            </a: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Legal Induction Program | </a:t>
            </a:r>
            <a:r>
              <a:rPr lang="en-AU" sz="900" dirty="0">
                <a:solidFill>
                  <a:schemeClr val="accent4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Your authorising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3509820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8297" y="2565716"/>
            <a:ext cx="6918654" cy="2549731"/>
          </a:xfrm>
        </p:spPr>
        <p:txBody>
          <a:bodyPr>
            <a:noAutofit/>
          </a:bodyPr>
          <a:lstStyle/>
          <a:p>
            <a:r>
              <a:rPr lang="en-AU" altLang="en-US" sz="2400" dirty="0"/>
              <a:t>Sometimes, a person may authorise another to exercise a power on their behalf even when there is no express statutory power to do so (the </a:t>
            </a:r>
            <a:r>
              <a:rPr lang="en-AU" altLang="en-US" sz="2400" i="1" dirty="0"/>
              <a:t>Carltona</a:t>
            </a:r>
            <a:r>
              <a:rPr lang="en-AU" altLang="en-US" sz="2400" dirty="0"/>
              <a:t> principle).</a:t>
            </a:r>
          </a:p>
          <a:p>
            <a:endParaRPr lang="en-AU" altLang="en-US" sz="2400" dirty="0"/>
          </a:p>
          <a:p>
            <a:r>
              <a:rPr lang="en-AU" altLang="en-US" sz="2400" dirty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The authorised person exercises the power as an agent or ‘alter ego’ of the holder of the power.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Implied power to authorise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29514" y="1211208"/>
            <a:ext cx="471488" cy="6268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2700" dirty="0">
                <a:solidFill>
                  <a:prstClr val="white"/>
                </a:solidFill>
                <a:latin typeface="Segoe UI Light" panose="020B0502040204020203" pitchFamily="34" charset="0"/>
              </a:rPr>
              <a:t>16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21997" y="40186"/>
            <a:ext cx="4181169" cy="2286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VGSO </a:t>
            </a:r>
            <a:r>
              <a:rPr lang="en-AU" sz="900" dirty="0" err="1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WoVG</a:t>
            </a: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Legal Induction Program | </a:t>
            </a:r>
            <a:r>
              <a:rPr lang="en-AU" sz="900" dirty="0">
                <a:solidFill>
                  <a:schemeClr val="accent4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Your authorising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3174164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1455" y="2143846"/>
            <a:ext cx="7330988" cy="402643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AU" sz="2600" dirty="0"/>
              <a:t>Requires statutory interpretation.</a:t>
            </a:r>
          </a:p>
          <a:p>
            <a:pPr>
              <a:spcAft>
                <a:spcPts val="600"/>
              </a:spcAft>
            </a:pPr>
            <a:r>
              <a:rPr lang="en-AU" sz="2600" dirty="0"/>
              <a:t>Considerations include: </a:t>
            </a:r>
          </a:p>
          <a:p>
            <a:pPr lvl="1">
              <a:spcAft>
                <a:spcPts val="600"/>
              </a:spcAft>
            </a:pPr>
            <a:r>
              <a:rPr lang="en-AU" sz="2000" u="sng" dirty="0"/>
              <a:t>Administrative necessity</a:t>
            </a:r>
          </a:p>
          <a:p>
            <a:pPr lvl="1">
              <a:spcAft>
                <a:spcPts val="600"/>
              </a:spcAft>
            </a:pPr>
            <a:r>
              <a:rPr lang="en-AU" sz="2000" dirty="0"/>
              <a:t>The consequences of the exercise of the power (i.e. the potential to adversely affect the rights of individuals)</a:t>
            </a:r>
          </a:p>
          <a:p>
            <a:pPr lvl="1">
              <a:spcAft>
                <a:spcPts val="600"/>
              </a:spcAft>
            </a:pPr>
            <a:r>
              <a:rPr lang="en-AU" sz="2000" dirty="0"/>
              <a:t>Whether there is already an express power of delegation.</a:t>
            </a:r>
          </a:p>
          <a:p>
            <a:pPr lvl="1">
              <a:spcAft>
                <a:spcPts val="600"/>
              </a:spcAft>
            </a:pPr>
            <a:r>
              <a:rPr lang="en-AU" sz="2000" dirty="0"/>
              <a:t>Does the power have to be exercised personally?</a:t>
            </a:r>
          </a:p>
          <a:p>
            <a:pPr>
              <a:spcAft>
                <a:spcPts val="600"/>
              </a:spcAft>
            </a:pPr>
            <a:endParaRPr lang="en-AU" sz="26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AU" sz="2600" dirty="0"/>
              <a:t>What about machine technology in administrative decision-making?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5450" y="584401"/>
            <a:ext cx="6773373" cy="626807"/>
          </a:xfrm>
        </p:spPr>
        <p:txBody>
          <a:bodyPr/>
          <a:lstStyle/>
          <a:p>
            <a:r>
              <a:rPr lang="en-AU" dirty="0"/>
              <a:t>When can a power to authorise be implied?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20944" y="1211208"/>
            <a:ext cx="482876" cy="62680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2700" dirty="0">
                <a:solidFill>
                  <a:prstClr val="white"/>
                </a:solidFill>
                <a:latin typeface="Segoe UI Light" panose="020B0502040204020203" pitchFamily="34" charset="0"/>
              </a:rPr>
              <a:t>17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21997" y="40186"/>
            <a:ext cx="4181169" cy="2286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VGSO </a:t>
            </a:r>
            <a:r>
              <a:rPr lang="en-AU" sz="900" dirty="0" err="1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WoVG</a:t>
            </a: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Legal Induction Program | </a:t>
            </a:r>
            <a:r>
              <a:rPr lang="en-AU" sz="900" dirty="0">
                <a:solidFill>
                  <a:schemeClr val="accent4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Your authorising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37916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4490" y="2472928"/>
            <a:ext cx="5915025" cy="2449604"/>
          </a:xfrm>
        </p:spPr>
        <p:txBody>
          <a:bodyPr/>
          <a:lstStyle/>
          <a:p>
            <a:pPr marL="385763" indent="-385763">
              <a:spcAft>
                <a:spcPts val="450"/>
              </a:spcAft>
              <a:buFont typeface="+mj-lt"/>
              <a:buAutoNum type="arabicPeriod"/>
            </a:pPr>
            <a:r>
              <a:rPr lang="en-AU" altLang="en-US" sz="2400" dirty="0"/>
              <a:t>Legislative power</a:t>
            </a:r>
          </a:p>
          <a:p>
            <a:pPr lvl="1">
              <a:spcAft>
                <a:spcPts val="450"/>
              </a:spcAft>
            </a:pPr>
            <a:r>
              <a:rPr lang="en-AU" altLang="en-US" sz="2100" dirty="0"/>
              <a:t>Exercised by the executive (e.g. a Minister or Secretary) or by statutory bodies</a:t>
            </a:r>
          </a:p>
          <a:p>
            <a:pPr lvl="2">
              <a:spcAft>
                <a:spcPts val="450"/>
              </a:spcAft>
            </a:pPr>
            <a:r>
              <a:rPr lang="en-AU" altLang="en-US" sz="1800" dirty="0"/>
              <a:t>Delegations and authorisation</a:t>
            </a:r>
          </a:p>
          <a:p>
            <a:pPr marL="385763" indent="-385763">
              <a:spcAft>
                <a:spcPts val="450"/>
              </a:spcAft>
              <a:buFont typeface="+mj-lt"/>
              <a:buAutoNum type="arabicPeriod"/>
            </a:pPr>
            <a:r>
              <a:rPr lang="en-AU" altLang="en-US" sz="2400" dirty="0"/>
              <a:t>Executive power</a:t>
            </a:r>
          </a:p>
          <a:p>
            <a:pPr marL="0" indent="0">
              <a:buNone/>
            </a:pPr>
            <a:endParaRPr lang="en-AU" altLang="en-US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Agenda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29514" y="1211208"/>
            <a:ext cx="471488" cy="6268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2700" dirty="0">
                <a:solidFill>
                  <a:prstClr val="white"/>
                </a:solidFill>
                <a:latin typeface="Segoe UI Light" panose="020B0502040204020203" pitchFamily="34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704" y="2472926"/>
            <a:ext cx="519293" cy="446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355" y="4014896"/>
            <a:ext cx="699989" cy="445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921997" y="40186"/>
            <a:ext cx="4181169" cy="2286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VGSO </a:t>
            </a:r>
            <a:r>
              <a:rPr lang="en-AU" sz="900" dirty="0" err="1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WoVG</a:t>
            </a: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Legal Induction Program | </a:t>
            </a:r>
            <a:r>
              <a:rPr lang="en-AU" sz="900" dirty="0">
                <a:solidFill>
                  <a:schemeClr val="accent4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Your authorising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138918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056995"/>
              </p:ext>
            </p:extLst>
          </p:nvPr>
        </p:nvGraphicFramePr>
        <p:xfrm>
          <a:off x="207470" y="1961357"/>
          <a:ext cx="8813586" cy="3464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3323">
                  <a:extLst>
                    <a:ext uri="{9D8B030D-6E8A-4147-A177-3AD203B41FA5}">
                      <a16:colId xmlns:a16="http://schemas.microsoft.com/office/drawing/2014/main" val="782353698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3690760648"/>
                    </a:ext>
                  </a:extLst>
                </a:gridCol>
                <a:gridCol w="2143221">
                  <a:extLst>
                    <a:ext uri="{9D8B030D-6E8A-4147-A177-3AD203B41FA5}">
                      <a16:colId xmlns:a16="http://schemas.microsoft.com/office/drawing/2014/main" val="3838757947"/>
                    </a:ext>
                  </a:extLst>
                </a:gridCol>
                <a:gridCol w="2275099">
                  <a:extLst>
                    <a:ext uri="{9D8B030D-6E8A-4147-A177-3AD203B41FA5}">
                      <a16:colId xmlns:a16="http://schemas.microsoft.com/office/drawing/2014/main" val="283416336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AU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Delegation</a:t>
                      </a:r>
                      <a:endParaRPr lang="en-AU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Express</a:t>
                      </a:r>
                      <a:r>
                        <a:rPr lang="en-AU" sz="1800" baseline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Authorisation</a:t>
                      </a:r>
                      <a:endParaRPr lang="en-AU" sz="18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Implied Authorisation</a:t>
                      </a:r>
                      <a:endParaRPr lang="en-AU" sz="18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640310318"/>
                  </a:ext>
                </a:extLst>
              </a:tr>
              <a:tr h="51576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Source</a:t>
                      </a:r>
                      <a:endParaRPr lang="en-AU" sz="18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Express in legislation*</a:t>
                      </a: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Implied in legislation</a:t>
                      </a:r>
                      <a:endParaRPr lang="en-AU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62068422"/>
                  </a:ext>
                </a:extLst>
              </a:tr>
              <a:tr h="51576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Instrument required?</a:t>
                      </a:r>
                      <a:endParaRPr lang="en-AU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Dependent upon enacting statute, but almost invariably yes</a:t>
                      </a:r>
                      <a:endParaRPr lang="en-AU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No, but recommended</a:t>
                      </a:r>
                      <a:endParaRPr lang="en-AU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237069774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Who exercises power?</a:t>
                      </a:r>
                      <a:endParaRPr lang="en-AU" sz="18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Delegate</a:t>
                      </a:r>
                      <a:endParaRPr lang="en-AU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Dependent upon enacting statute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Principal</a:t>
                      </a:r>
                      <a:endParaRPr lang="en-AU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21664104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Who holds power?</a:t>
                      </a:r>
                      <a:endParaRPr lang="en-AU" sz="18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Delegator and delegate (power duplicated)</a:t>
                      </a:r>
                      <a:endParaRPr lang="en-AU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Dependent upon enacting</a:t>
                      </a:r>
                      <a:r>
                        <a:rPr lang="en-AU" sz="1800" baseline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statute</a:t>
                      </a:r>
                      <a:endParaRPr lang="en-AU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Principal</a:t>
                      </a:r>
                      <a:endParaRPr lang="en-AU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54077248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If holder of power leaves?</a:t>
                      </a:r>
                      <a:endParaRPr lang="en-AU" sz="18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Remains in force</a:t>
                      </a:r>
                      <a:endParaRPr lang="en-AU" sz="18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Dependent upon enacting </a:t>
                      </a:r>
                      <a:r>
                        <a:rPr lang="en-AU" sz="1800" baseline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statute</a:t>
                      </a:r>
                      <a:endParaRPr lang="en-AU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Lapses</a:t>
                      </a:r>
                      <a:endParaRPr lang="en-AU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424353239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997" y="584401"/>
            <a:ext cx="5863325" cy="626807"/>
          </a:xfrm>
        </p:spPr>
        <p:txBody>
          <a:bodyPr/>
          <a:lstStyle/>
          <a:p>
            <a:r>
              <a:rPr lang="en-AU" dirty="0"/>
              <a:t>Delegations vs Authorisations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29514" y="1211208"/>
            <a:ext cx="471488" cy="6268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2700" dirty="0">
                <a:solidFill>
                  <a:prstClr val="white"/>
                </a:solidFill>
                <a:latin typeface="Segoe UI Light" panose="020B0502040204020203" pitchFamily="34" charset="0"/>
              </a:rPr>
              <a:t>18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21997" y="40186"/>
            <a:ext cx="4181169" cy="2286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VGSO </a:t>
            </a:r>
            <a:r>
              <a:rPr lang="en-AU" sz="900" dirty="0" err="1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WoVG</a:t>
            </a: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Legal Induction Program | </a:t>
            </a:r>
            <a:r>
              <a:rPr lang="en-AU" sz="900" dirty="0">
                <a:solidFill>
                  <a:schemeClr val="accent4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Your authorising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3024662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</a:t>
            </a:r>
          </a:p>
        </p:txBody>
      </p:sp>
      <p:sp>
        <p:nvSpPr>
          <p:cNvPr id="10" name="Flowchart: Summing Junction 9"/>
          <p:cNvSpPr/>
          <p:nvPr/>
        </p:nvSpPr>
        <p:spPr>
          <a:xfrm>
            <a:off x="4533754" y="4237588"/>
            <a:ext cx="1318333" cy="1318333"/>
          </a:xfrm>
          <a:prstGeom prst="flowChartSummingJunction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AU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651" y="2007072"/>
            <a:ext cx="713078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AU" sz="2400" b="1" dirty="0">
                <a:solidFill>
                  <a:srgbClr val="810D70"/>
                </a:solidFill>
                <a:latin typeface="Segoe UI Light" panose="020B0502040204020203" pitchFamily="34" charset="0"/>
              </a:rPr>
              <a:t>David has been delegated a power.  Alexis has been authorised to exercise a power subject to the </a:t>
            </a:r>
            <a:r>
              <a:rPr lang="en-AU" sz="2400" b="1" dirty="0" err="1">
                <a:solidFill>
                  <a:srgbClr val="810D70"/>
                </a:solidFill>
                <a:latin typeface="Segoe UI Light" panose="020B0502040204020203" pitchFamily="34" charset="0"/>
              </a:rPr>
              <a:t>Carltona</a:t>
            </a:r>
            <a:r>
              <a:rPr lang="en-AU" sz="2400" b="1" dirty="0">
                <a:solidFill>
                  <a:srgbClr val="810D70"/>
                </a:solidFill>
                <a:latin typeface="Segoe UI Light" panose="020B0502040204020203" pitchFamily="34" charset="0"/>
              </a:rPr>
              <a:t> principle.  The difference between David and Alexis in the exercise of the power is: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921997" y="40186"/>
            <a:ext cx="4181169" cy="2286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VGSO </a:t>
            </a:r>
            <a:r>
              <a:rPr lang="en-AU" sz="900" dirty="0" err="1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WoVG</a:t>
            </a: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Legal Induction Program | </a:t>
            </a:r>
            <a:r>
              <a:rPr lang="en-AU" sz="900" dirty="0">
                <a:solidFill>
                  <a:schemeClr val="accent4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Your authorising environment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930080-C4EA-4061-3F6B-0D2BE1A559CD}"/>
              </a:ext>
            </a:extLst>
          </p:cNvPr>
          <p:cNvSpPr/>
          <p:nvPr/>
        </p:nvSpPr>
        <p:spPr>
          <a:xfrm>
            <a:off x="1113472" y="3565270"/>
            <a:ext cx="736122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AU" dirty="0">
                <a:latin typeface="Segoe UI Light" panose="020B0502040204020203" pitchFamily="34" charset="0"/>
              </a:rPr>
              <a:t>A. David acts in his own legal capacity. Alexis acts on behalf of the person </a:t>
            </a:r>
            <a:br>
              <a:rPr lang="en-AU" dirty="0">
                <a:latin typeface="Segoe UI Light" panose="020B0502040204020203" pitchFamily="34" charset="0"/>
              </a:rPr>
            </a:br>
            <a:r>
              <a:rPr lang="en-AU" dirty="0">
                <a:latin typeface="Segoe UI Light" panose="020B0502040204020203" pitchFamily="34" charset="0"/>
              </a:rPr>
              <a:t>    who gave Alexis the power.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298271-45C1-09D1-B2EC-64EC8B0CCB07}"/>
              </a:ext>
            </a:extLst>
          </p:cNvPr>
          <p:cNvSpPr/>
          <p:nvPr/>
        </p:nvSpPr>
        <p:spPr>
          <a:xfrm>
            <a:off x="1113472" y="4282224"/>
            <a:ext cx="736122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AU" dirty="0">
                <a:latin typeface="Segoe UI Light" panose="020B0502040204020203" pitchFamily="34" charset="0"/>
              </a:rPr>
              <a:t>B. David signs documents in his own name.  Alexis signs documents as the </a:t>
            </a:r>
            <a:br>
              <a:rPr lang="en-AU" dirty="0">
                <a:latin typeface="Segoe UI Light" panose="020B0502040204020203" pitchFamily="34" charset="0"/>
              </a:rPr>
            </a:br>
            <a:r>
              <a:rPr lang="en-AU" dirty="0">
                <a:latin typeface="Segoe UI Light" panose="020B0502040204020203" pitchFamily="34" charset="0"/>
              </a:rPr>
              <a:t>    agent of the holder of the power.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1E96DA-CBE3-5E63-D752-CAA027662A94}"/>
              </a:ext>
            </a:extLst>
          </p:cNvPr>
          <p:cNvSpPr/>
          <p:nvPr/>
        </p:nvSpPr>
        <p:spPr>
          <a:xfrm>
            <a:off x="1113472" y="5716131"/>
            <a:ext cx="736122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AU" dirty="0">
                <a:latin typeface="Segoe UI Light" panose="020B0502040204020203" pitchFamily="34" charset="0"/>
              </a:rPr>
              <a:t>D. All of the above.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923935-FB54-3CB6-3B12-E233144F4581}"/>
              </a:ext>
            </a:extLst>
          </p:cNvPr>
          <p:cNvSpPr/>
          <p:nvPr/>
        </p:nvSpPr>
        <p:spPr>
          <a:xfrm>
            <a:off x="1113472" y="4999178"/>
            <a:ext cx="765345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AU" dirty="0">
                <a:latin typeface="Segoe UI Light" panose="020B0502040204020203" pitchFamily="34" charset="0"/>
              </a:rPr>
              <a:t>C. David exercises his own discretion.  Alexis can only exercise the power in </a:t>
            </a:r>
            <a:br>
              <a:rPr lang="en-AU" dirty="0">
                <a:latin typeface="Segoe UI Light" panose="020B0502040204020203" pitchFamily="34" charset="0"/>
              </a:rPr>
            </a:br>
            <a:r>
              <a:rPr lang="en-AU" dirty="0">
                <a:latin typeface="Segoe UI Light" panose="020B0502040204020203" pitchFamily="34" charset="0"/>
              </a:rPr>
              <a:t>    accordance with the authorisation provided to Alexis; she has no discretion.</a:t>
            </a:r>
          </a:p>
        </p:txBody>
      </p:sp>
      <p:pic>
        <p:nvPicPr>
          <p:cNvPr id="6" name="グラフィックス 13" descr="Checkmark">
            <a:extLst>
              <a:ext uri="{FF2B5EF4-FFF2-40B4-BE49-F238E27FC236}">
                <a16:creationId xmlns:a16="http://schemas.microsoft.com/office/drawing/2014/main" id="{873BB0A2-97F7-E8B6-4128-3314DC8F7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969" y="5613489"/>
            <a:ext cx="460771" cy="46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1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</a:t>
            </a:r>
          </a:p>
        </p:txBody>
      </p:sp>
      <p:sp>
        <p:nvSpPr>
          <p:cNvPr id="10" name="Flowchart: Summing Junction 9"/>
          <p:cNvSpPr/>
          <p:nvPr/>
        </p:nvSpPr>
        <p:spPr>
          <a:xfrm>
            <a:off x="4533754" y="4237588"/>
            <a:ext cx="1318333" cy="1318333"/>
          </a:xfrm>
          <a:prstGeom prst="flowChartSummingJunction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AU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651" y="2007072"/>
            <a:ext cx="713078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AU" sz="2400" b="1" dirty="0">
                <a:solidFill>
                  <a:srgbClr val="810D70"/>
                </a:solidFill>
                <a:latin typeface="Segoe UI Light" panose="020B0502040204020203" pitchFamily="34" charset="0"/>
              </a:rPr>
              <a:t>Alexis’ manager Moira (who originally authorised her) has left the department to take up a position at Herb </a:t>
            </a:r>
            <a:r>
              <a:rPr lang="en-AU" sz="2400" b="1" dirty="0" err="1">
                <a:solidFill>
                  <a:srgbClr val="810D70"/>
                </a:solidFill>
                <a:latin typeface="Segoe UI Light" panose="020B0502040204020203" pitchFamily="34" charset="0"/>
              </a:rPr>
              <a:t>Erdlinger</a:t>
            </a:r>
            <a:r>
              <a:rPr lang="en-AU" sz="2400" b="1" dirty="0">
                <a:solidFill>
                  <a:srgbClr val="810D70"/>
                </a:solidFill>
                <a:latin typeface="Segoe UI Light" panose="020B0502040204020203" pitchFamily="34" charset="0"/>
              </a:rPr>
              <a:t> Wines. What’s the effect of Alexis’ authorisation now?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921997" y="40186"/>
            <a:ext cx="4181169" cy="2286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VGSO </a:t>
            </a:r>
            <a:r>
              <a:rPr lang="en-AU" sz="900" dirty="0" err="1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WoVG</a:t>
            </a: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Legal Induction Program | </a:t>
            </a:r>
            <a:r>
              <a:rPr lang="en-AU" sz="900" dirty="0">
                <a:solidFill>
                  <a:schemeClr val="accent4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Your authorising environment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930080-C4EA-4061-3F6B-0D2BE1A559CD}"/>
              </a:ext>
            </a:extLst>
          </p:cNvPr>
          <p:cNvSpPr/>
          <p:nvPr/>
        </p:nvSpPr>
        <p:spPr>
          <a:xfrm>
            <a:off x="1113472" y="3800540"/>
            <a:ext cx="736122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AU" dirty="0">
                <a:latin typeface="Segoe UI Light" panose="020B0502040204020203" pitchFamily="34" charset="0"/>
              </a:rPr>
              <a:t>A. None, Alexis’ authorisation remains in place.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298271-45C1-09D1-B2EC-64EC8B0CCB07}"/>
              </a:ext>
            </a:extLst>
          </p:cNvPr>
          <p:cNvSpPr/>
          <p:nvPr/>
        </p:nvSpPr>
        <p:spPr>
          <a:xfrm>
            <a:off x="1104763" y="4369314"/>
            <a:ext cx="736122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AU" dirty="0">
                <a:latin typeface="Segoe UI Light" panose="020B0502040204020203" pitchFamily="34" charset="0"/>
              </a:rPr>
              <a:t>B. It remains in place if Moira’s replacement is happy for the authorisation</a:t>
            </a:r>
          </a:p>
          <a:p>
            <a:pPr>
              <a:lnSpc>
                <a:spcPct val="90000"/>
              </a:lnSpc>
            </a:pPr>
            <a:r>
              <a:rPr lang="en-AU" dirty="0">
                <a:latin typeface="Segoe UI Light" panose="020B0502040204020203" pitchFamily="34" charset="0"/>
              </a:rPr>
              <a:t>    to continue.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1E96DA-CBE3-5E63-D752-CAA027662A94}"/>
              </a:ext>
            </a:extLst>
          </p:cNvPr>
          <p:cNvSpPr/>
          <p:nvPr/>
        </p:nvSpPr>
        <p:spPr>
          <a:xfrm>
            <a:off x="1113472" y="5716131"/>
            <a:ext cx="736122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AU" dirty="0">
                <a:latin typeface="Segoe UI Light" panose="020B0502040204020203" pitchFamily="34" charset="0"/>
              </a:rPr>
              <a:t>D. It lapses, as the authorisation was personal to Moira.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923935-FB54-3CB6-3B12-E233144F4581}"/>
              </a:ext>
            </a:extLst>
          </p:cNvPr>
          <p:cNvSpPr/>
          <p:nvPr/>
        </p:nvSpPr>
        <p:spPr>
          <a:xfrm>
            <a:off x="1113472" y="5086268"/>
            <a:ext cx="765345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AU" dirty="0">
                <a:latin typeface="Segoe UI Light" panose="020B0502040204020203" pitchFamily="34" charset="0"/>
              </a:rPr>
              <a:t>C. It remains in place if Alex is happy to continue to exercise the power.</a:t>
            </a:r>
          </a:p>
        </p:txBody>
      </p:sp>
      <p:pic>
        <p:nvPicPr>
          <p:cNvPr id="6" name="グラフィックス 13" descr="Checkmark">
            <a:extLst>
              <a:ext uri="{FF2B5EF4-FFF2-40B4-BE49-F238E27FC236}">
                <a16:creationId xmlns:a16="http://schemas.microsoft.com/office/drawing/2014/main" id="{873BB0A2-97F7-E8B6-4128-3314DC8F7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969" y="5613489"/>
            <a:ext cx="460771" cy="46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2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7452" y="2590029"/>
            <a:ext cx="7384356" cy="2158933"/>
          </a:xfrm>
        </p:spPr>
        <p:txBody>
          <a:bodyPr>
            <a:noAutofit/>
          </a:bodyPr>
          <a:lstStyle/>
          <a:p>
            <a:r>
              <a:rPr lang="en-AU" sz="2400" dirty="0"/>
              <a:t>The Crown in right of the State of Victoria has the powers of a private citizen in carrying out its functions</a:t>
            </a:r>
          </a:p>
          <a:p>
            <a:pPr marL="0" indent="0">
              <a:buNone/>
            </a:pPr>
            <a:endParaRPr lang="en-AU" sz="2400" dirty="0"/>
          </a:p>
          <a:p>
            <a:r>
              <a:rPr lang="en-AU" sz="2400" dirty="0"/>
              <a:t>These powers can be limited by legislation, either expressly or by implication</a:t>
            </a:r>
          </a:p>
          <a:p>
            <a:pPr marL="0" indent="0">
              <a:buNone/>
            </a:pPr>
            <a:r>
              <a:rPr lang="en-AU" sz="2400" dirty="0"/>
              <a:t>	</a:t>
            </a:r>
          </a:p>
          <a:p>
            <a:endParaRPr lang="en-AU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Executive power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33411" y="1211208"/>
            <a:ext cx="523703" cy="62680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2700" dirty="0">
                <a:solidFill>
                  <a:prstClr val="white"/>
                </a:solidFill>
                <a:latin typeface="Segoe UI Light" panose="020B0502040204020203" pitchFamily="34" charset="0"/>
              </a:rPr>
              <a:t>19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21997" y="40186"/>
            <a:ext cx="4181169" cy="2286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VGSO </a:t>
            </a:r>
            <a:r>
              <a:rPr lang="en-AU" sz="900" dirty="0" err="1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WoVG</a:t>
            </a: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Legal Induction Program | </a:t>
            </a:r>
            <a:r>
              <a:rPr lang="en-AU" sz="900" dirty="0">
                <a:solidFill>
                  <a:schemeClr val="accent4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Your authorising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1754464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70868" y="2324799"/>
            <a:ext cx="5573454" cy="9112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400" dirty="0"/>
              <a:t>Contracts involving ‘the ordinary course of administering a recognised part of the government of the State’ </a:t>
            </a:r>
          </a:p>
          <a:p>
            <a:pPr marL="0" indent="0">
              <a:buNone/>
            </a:pPr>
            <a:endParaRPr lang="en-AU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Contracting powers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488327" y="1211208"/>
            <a:ext cx="512677" cy="62680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2700" dirty="0">
                <a:solidFill>
                  <a:prstClr val="white"/>
                </a:solidFill>
                <a:latin typeface="Segoe UI Light" panose="020B0502040204020203" pitchFamily="34" charset="0"/>
              </a:rPr>
              <a:t>20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975872" y="3787244"/>
            <a:ext cx="5939758" cy="8981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AU" sz="2400" dirty="0">
                <a:solidFill>
                  <a:prstClr val="black"/>
                </a:solidFill>
              </a:rPr>
              <a:t>Who should enter the contract? </a:t>
            </a:r>
            <a:br>
              <a:rPr lang="en-AU" sz="2400" dirty="0">
                <a:solidFill>
                  <a:prstClr val="black"/>
                </a:solidFill>
              </a:rPr>
            </a:br>
            <a:r>
              <a:rPr lang="en-AU" sz="2400" dirty="0">
                <a:solidFill>
                  <a:prstClr val="black"/>
                </a:solidFill>
              </a:rPr>
              <a:t>(a ‘proper servant of the Crown’ </a:t>
            </a:r>
            <a:r>
              <a:rPr lang="en-AU" sz="2400" i="1" dirty="0">
                <a:solidFill>
                  <a:prstClr val="black"/>
                </a:solidFill>
              </a:rPr>
              <a:t>e.g. Minister, Secretary</a:t>
            </a:r>
            <a:r>
              <a:rPr lang="en-AU" sz="2400" dirty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55" y="2123831"/>
            <a:ext cx="2202813" cy="14678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630" y="3939571"/>
            <a:ext cx="932453" cy="59344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921997" y="40186"/>
            <a:ext cx="4181169" cy="2286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VGSO </a:t>
            </a:r>
            <a:r>
              <a:rPr lang="en-AU" sz="900" dirty="0" err="1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WoVG</a:t>
            </a: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Legal Induction Program | </a:t>
            </a:r>
            <a:r>
              <a:rPr lang="en-AU" sz="900" dirty="0">
                <a:solidFill>
                  <a:schemeClr val="accent4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Your authorising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1097680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27757" y="2378245"/>
            <a:ext cx="3891194" cy="4072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400" dirty="0"/>
              <a:t>Legislation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583" y="599016"/>
            <a:ext cx="4643093" cy="626807"/>
          </a:xfrm>
        </p:spPr>
        <p:txBody>
          <a:bodyPr/>
          <a:lstStyle/>
          <a:p>
            <a:r>
              <a:rPr lang="en-AU" dirty="0"/>
              <a:t>Limitations on executive power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18951" y="1211208"/>
            <a:ext cx="531931" cy="62680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700" dirty="0">
                <a:solidFill>
                  <a:prstClr val="white"/>
                </a:solidFill>
                <a:latin typeface="Segoe UI Light" panose="020B0502040204020203" pitchFamily="34" charset="0"/>
              </a:rPr>
              <a:t>21</a:t>
            </a:r>
            <a:endParaRPr lang="en-AU" sz="2700" dirty="0"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577877" y="3684163"/>
            <a:ext cx="4736248" cy="4072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AU" sz="2400" dirty="0">
                <a:solidFill>
                  <a:prstClr val="black"/>
                </a:solidFill>
              </a:rPr>
              <a:t>Financial authorisation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577877" y="5002969"/>
            <a:ext cx="4836139" cy="4072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AU" sz="2400" dirty="0">
                <a:solidFill>
                  <a:prstClr val="black"/>
                </a:solidFill>
              </a:rPr>
              <a:t>Rules against fettering future action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467" y="4493491"/>
            <a:ext cx="2439410" cy="14262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b="7787"/>
          <a:stretch/>
        </p:blipFill>
        <p:spPr>
          <a:xfrm>
            <a:off x="1143002" y="1869189"/>
            <a:ext cx="2434877" cy="1425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4" r="21338" b="24111"/>
          <a:stretch/>
        </p:blipFill>
        <p:spPr>
          <a:xfrm>
            <a:off x="1138467" y="3318075"/>
            <a:ext cx="2439410" cy="113942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921997" y="40186"/>
            <a:ext cx="4181169" cy="2286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VGSO </a:t>
            </a:r>
            <a:r>
              <a:rPr lang="en-AU" sz="900" dirty="0" err="1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WoVG</a:t>
            </a: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Legal Induction Program | </a:t>
            </a:r>
            <a:r>
              <a:rPr lang="en-AU" sz="900" dirty="0">
                <a:solidFill>
                  <a:schemeClr val="accent4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Your authorising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602603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8082" y="2320578"/>
            <a:ext cx="6461434" cy="25587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AU" sz="2400" dirty="0"/>
              <a:t>What is the source of power to act?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Who may exercise this power?</a:t>
            </a:r>
          </a:p>
          <a:p>
            <a:pPr lvl="1">
              <a:lnSpc>
                <a:spcPct val="150000"/>
              </a:lnSpc>
            </a:pPr>
            <a:r>
              <a:rPr lang="en-AU" sz="2000" dirty="0"/>
              <a:t>Is a delegation or authorisation required?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What limitations apply?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Conclusion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88327" y="1211208"/>
            <a:ext cx="512677" cy="62680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2700" dirty="0">
                <a:solidFill>
                  <a:prstClr val="white"/>
                </a:solidFill>
                <a:latin typeface="Segoe UI Light" panose="020B0502040204020203" pitchFamily="34" charset="0"/>
              </a:rPr>
              <a:t>22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21997" y="40186"/>
            <a:ext cx="4181169" cy="2286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VGSO </a:t>
            </a:r>
            <a:r>
              <a:rPr lang="en-AU" sz="900" dirty="0" err="1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WoVG</a:t>
            </a: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Legal Induction Program | </a:t>
            </a:r>
            <a:r>
              <a:rPr lang="en-AU" sz="900" dirty="0">
                <a:solidFill>
                  <a:schemeClr val="accent4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Your authorising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2819824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1" y="2139522"/>
            <a:ext cx="7860766" cy="3715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AU" sz="2800" dirty="0">
                <a:solidFill>
                  <a:schemeClr val="accent4"/>
                </a:solidFill>
                <a:latin typeface="Segoe UI Semibold"/>
                <a:cs typeface="Segoe UI Semibold"/>
              </a:rPr>
              <a:t>Nidal Sayegh</a:t>
            </a:r>
          </a:p>
          <a:p>
            <a:pPr marL="0" indent="0">
              <a:buNone/>
            </a:pPr>
            <a:r>
              <a:rPr lang="en-AU" sz="2800" dirty="0">
                <a:latin typeface="Segoe UI Semibold"/>
                <a:cs typeface="Segoe UI Semibold"/>
              </a:rPr>
              <a:t>Lead Counsel</a:t>
            </a:r>
          </a:p>
          <a:p>
            <a:pPr marL="0" indent="0">
              <a:buNone/>
            </a:pPr>
            <a:r>
              <a:rPr lang="en-AU" sz="2800" dirty="0">
                <a:latin typeface="Segoe UI Light"/>
                <a:cs typeface="Segoe UI Light"/>
                <a:hlinkClick r:id="rId2"/>
              </a:rPr>
              <a:t>nidal.sayegh@vgso.vic.gov.au</a:t>
            </a:r>
            <a:endParaRPr lang="en-AU" sz="2800" dirty="0">
              <a:latin typeface="Segoe UI Light"/>
              <a:cs typeface="Segoe UI Light"/>
            </a:endParaRPr>
          </a:p>
          <a:p>
            <a:pPr marL="0" indent="0">
              <a:buNone/>
            </a:pPr>
            <a:endParaRPr lang="en-AU" sz="4400" dirty="0"/>
          </a:p>
          <a:p>
            <a:pPr marL="0" indent="0">
              <a:buNone/>
            </a:pPr>
            <a:endParaRPr lang="en-AU" sz="4400" dirty="0">
              <a:solidFill>
                <a:schemeClr val="accent4"/>
              </a:solidFill>
              <a:latin typeface="Segoe UI Semibold"/>
              <a:cs typeface="Segoe UI Semibold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Questions?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88327" y="1211208"/>
            <a:ext cx="512677" cy="62680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2700" dirty="0">
                <a:solidFill>
                  <a:prstClr val="white"/>
                </a:solidFill>
                <a:latin typeface="Segoe UI Light" panose="020B0502040204020203" pitchFamily="34" charset="0"/>
              </a:rPr>
              <a:t>23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21997" y="40186"/>
            <a:ext cx="4181169" cy="2286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VGSO </a:t>
            </a:r>
            <a:r>
              <a:rPr lang="en-AU" sz="900" dirty="0" err="1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WoVG</a:t>
            </a: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Legal Induction Program | </a:t>
            </a:r>
            <a:r>
              <a:rPr lang="en-AU" sz="900" dirty="0">
                <a:solidFill>
                  <a:schemeClr val="accent4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Your authorising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26962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8511" y="2179562"/>
            <a:ext cx="7383513" cy="319157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AU" altLang="en-US" sz="2600" b="1" dirty="0">
                <a:solidFill>
                  <a:schemeClr val="accent4"/>
                </a:solidFill>
              </a:rPr>
              <a:t>Creation of power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altLang="en-US" sz="2400" dirty="0"/>
              <a:t>A statutory power may be vested in:</a:t>
            </a:r>
          </a:p>
          <a:p>
            <a:pPr>
              <a:spcAft>
                <a:spcPts val="1200"/>
              </a:spcAft>
            </a:pPr>
            <a:r>
              <a:rPr lang="en-AU" altLang="en-US" sz="2400" dirty="0"/>
              <a:t>a person holding office in the executive</a:t>
            </a:r>
            <a:br>
              <a:rPr lang="en-AU" altLang="en-US" sz="2400" dirty="0"/>
            </a:br>
            <a:r>
              <a:rPr lang="en-AU" altLang="en-US" sz="2400" i="1" dirty="0"/>
              <a:t>(e.g. Minister, Secretary)</a:t>
            </a:r>
          </a:p>
          <a:p>
            <a:pPr>
              <a:spcAft>
                <a:spcPts val="1200"/>
              </a:spcAft>
            </a:pPr>
            <a:r>
              <a:rPr lang="en-AU" altLang="en-US" sz="2400" dirty="0"/>
              <a:t>an office or body created to exercise particular statutory powers </a:t>
            </a:r>
            <a:r>
              <a:rPr lang="en-AU" altLang="en-US" sz="2400" i="1" dirty="0"/>
              <a:t>(e.g. Information Commissioner)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Legislative power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29514" y="1211208"/>
            <a:ext cx="471488" cy="6268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2700" dirty="0">
                <a:solidFill>
                  <a:prstClr val="white"/>
                </a:solidFill>
                <a:latin typeface="Segoe UI Light" panose="020B0502040204020203" pitchFamily="34" charset="0"/>
              </a:rPr>
              <a:t>2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21997" y="40186"/>
            <a:ext cx="4181169" cy="2286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VGSO </a:t>
            </a:r>
            <a:r>
              <a:rPr lang="en-AU" sz="900" dirty="0" err="1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WoVG</a:t>
            </a: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Legal Induction Program | </a:t>
            </a:r>
            <a:r>
              <a:rPr lang="en-AU" sz="900" dirty="0">
                <a:solidFill>
                  <a:schemeClr val="accent4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Your authorising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1643037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0859" y="2165993"/>
            <a:ext cx="7814661" cy="289778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AU" altLang="en-US" sz="2600" b="1" dirty="0">
                <a:solidFill>
                  <a:schemeClr val="accent4"/>
                </a:solidFill>
              </a:rPr>
              <a:t>Can a statutory power be exercised by someone else?</a:t>
            </a:r>
          </a:p>
          <a:p>
            <a:pPr>
              <a:spcAft>
                <a:spcPts val="1200"/>
              </a:spcAft>
            </a:pPr>
            <a:r>
              <a:rPr lang="en-AU" altLang="en-US" sz="2400" dirty="0"/>
              <a:t>Presumption that a person invested with a statutory power must exercise it personally.</a:t>
            </a:r>
          </a:p>
          <a:p>
            <a:pPr>
              <a:spcAft>
                <a:spcPts val="1200"/>
              </a:spcAft>
            </a:pPr>
            <a:r>
              <a:rPr lang="en-AU" altLang="en-US" sz="2400" dirty="0"/>
              <a:t>However, it is common for a decision-maker to be permitted to grant this power to someone else. </a:t>
            </a:r>
            <a:endParaRPr lang="en-AU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Legislative power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29514" y="1211208"/>
            <a:ext cx="471488" cy="6268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2700" dirty="0">
                <a:solidFill>
                  <a:prstClr val="white"/>
                </a:solidFill>
                <a:latin typeface="Segoe UI Light" panose="020B0502040204020203" pitchFamily="34" charset="0"/>
              </a:rPr>
              <a:t>3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21997" y="40186"/>
            <a:ext cx="4181169" cy="2286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VGSO </a:t>
            </a:r>
            <a:r>
              <a:rPr lang="en-AU" sz="900" dirty="0" err="1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WoVG</a:t>
            </a: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Legal Induction Program | </a:t>
            </a:r>
            <a:r>
              <a:rPr lang="en-AU" sz="900" dirty="0">
                <a:solidFill>
                  <a:schemeClr val="accent4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Your authorising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3140101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Delegation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29514" y="1211208"/>
            <a:ext cx="471488" cy="6268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2700" dirty="0">
                <a:solidFill>
                  <a:prstClr val="white"/>
                </a:solidFill>
                <a:latin typeface="Segoe UI Light" panose="020B0502040204020203" pitchFamily="34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0753" y="3771412"/>
            <a:ext cx="14581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AU" sz="2100" b="1" dirty="0">
                <a:solidFill>
                  <a:srgbClr val="34436A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Express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3836" y="3764925"/>
            <a:ext cx="14581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AU" sz="2100" b="1" strike="sngStrike" dirty="0">
                <a:solidFill>
                  <a:srgbClr val="34436A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Implied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306" y="4163831"/>
            <a:ext cx="1458701" cy="1472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665" y="4163831"/>
            <a:ext cx="1458701" cy="1472335"/>
          </a:xfrm>
          <a:prstGeom prst="rect">
            <a:avLst/>
          </a:prstGeom>
        </p:spPr>
      </p:pic>
      <p:sp>
        <p:nvSpPr>
          <p:cNvPr id="10" name="Flowchart: Summing Junction 9"/>
          <p:cNvSpPr/>
          <p:nvPr/>
        </p:nvSpPr>
        <p:spPr>
          <a:xfrm>
            <a:off x="4533754" y="4237588"/>
            <a:ext cx="1318333" cy="1318333"/>
          </a:xfrm>
          <a:prstGeom prst="flowChartSummingJunction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AU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765" y="2366162"/>
            <a:ext cx="713078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AU" sz="2400" dirty="0">
                <a:latin typeface="Segoe UI Light" panose="020B0502040204020203" pitchFamily="34" charset="0"/>
              </a:rPr>
              <a:t>A decision-maker permits another person to exercise a statutory responsibility, power, authority, duty or function that is granted to that decision-maker.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921997" y="40186"/>
            <a:ext cx="4181169" cy="2286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VGSO </a:t>
            </a:r>
            <a:r>
              <a:rPr lang="en-AU" sz="900" dirty="0" err="1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WoVG</a:t>
            </a: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Legal Induction Program | </a:t>
            </a:r>
            <a:r>
              <a:rPr lang="en-AU" sz="900" dirty="0">
                <a:solidFill>
                  <a:schemeClr val="accent4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Your authorising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45597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8187" y="2138634"/>
            <a:ext cx="5915025" cy="1985417"/>
          </a:xfrm>
        </p:spPr>
        <p:txBody>
          <a:bodyPr/>
          <a:lstStyle/>
          <a:p>
            <a:pPr marL="0" indent="0">
              <a:buNone/>
            </a:pPr>
            <a:r>
              <a:rPr lang="en-AU" altLang="en-US" sz="2400" dirty="0"/>
              <a:t>An Act will </a:t>
            </a:r>
            <a:r>
              <a:rPr lang="en-AU" altLang="en-US" sz="2400" b="1" dirty="0"/>
              <a:t>expressly</a:t>
            </a:r>
            <a:r>
              <a:rPr lang="en-AU" altLang="en-US" sz="2400" dirty="0"/>
              <a:t> provide that a person with a power may delegate that power:</a:t>
            </a:r>
          </a:p>
          <a:p>
            <a:pPr marL="0" indent="0">
              <a:buNone/>
            </a:pPr>
            <a:endParaRPr lang="en-AU" altLang="en-US" sz="9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Express power to delegate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29514" y="1211208"/>
            <a:ext cx="471488" cy="6268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2700" dirty="0">
                <a:solidFill>
                  <a:prstClr val="white"/>
                </a:solidFill>
                <a:latin typeface="Segoe UI Light" panose="020B0502040204020203" pitchFamily="34" charset="0"/>
              </a:rPr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3291175"/>
            <a:ext cx="3782086" cy="228262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921997" y="40186"/>
            <a:ext cx="4181169" cy="2286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VGSO </a:t>
            </a:r>
            <a:r>
              <a:rPr lang="en-AU" sz="900" dirty="0" err="1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WoVG</a:t>
            </a: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Legal Induction Program | </a:t>
            </a:r>
            <a:r>
              <a:rPr lang="en-AU" sz="900" dirty="0">
                <a:solidFill>
                  <a:schemeClr val="accent4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Your authorising environment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938" y="3131342"/>
            <a:ext cx="3525261" cy="276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99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1" y="2331118"/>
            <a:ext cx="7161334" cy="277482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AU" altLang="en-US" sz="2400" dirty="0"/>
              <a:t>May exist in the legislation (e.g. which powers, and to whom they may be granted).</a:t>
            </a:r>
          </a:p>
          <a:p>
            <a:pPr>
              <a:spcAft>
                <a:spcPts val="600"/>
              </a:spcAft>
            </a:pPr>
            <a:r>
              <a:rPr lang="en-AU" altLang="en-US" sz="2400" dirty="0"/>
              <a:t>May be placed on the exercise of power by the delegator (</a:t>
            </a:r>
            <a:r>
              <a:rPr lang="en-AU" sz="2400" dirty="0"/>
              <a:t>s 42A(1)(b) </a:t>
            </a:r>
            <a:r>
              <a:rPr lang="en-AU" sz="2400" dirty="0" err="1"/>
              <a:t>ILA</a:t>
            </a:r>
            <a:r>
              <a:rPr lang="en-AU" sz="2400" dirty="0"/>
              <a:t>).</a:t>
            </a:r>
          </a:p>
          <a:p>
            <a:pPr>
              <a:spcAft>
                <a:spcPts val="600"/>
              </a:spcAft>
            </a:pPr>
            <a:r>
              <a:rPr lang="en-AU" sz="2400" dirty="0"/>
              <a:t>Delegate exercises their own discretion (</a:t>
            </a:r>
            <a:r>
              <a:rPr lang="en-AU" sz="2400" i="1" dirty="0"/>
              <a:t>Northern Land Council v Quall </a:t>
            </a:r>
            <a:r>
              <a:rPr lang="en-AU" sz="2400" dirty="0"/>
              <a:t>[2020] HCA 33; s 42(1) </a:t>
            </a:r>
            <a:r>
              <a:rPr lang="en-AU" sz="2400" dirty="0" err="1"/>
              <a:t>ILA</a:t>
            </a:r>
            <a:r>
              <a:rPr lang="en-AU" sz="2400" dirty="0"/>
              <a:t>).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Restrictions on power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29514" y="1211208"/>
            <a:ext cx="471488" cy="6268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2700" dirty="0">
                <a:solidFill>
                  <a:prstClr val="white"/>
                </a:solidFill>
                <a:latin typeface="Segoe UI Light" panose="020B0502040204020203" pitchFamily="34" charset="0"/>
              </a:rPr>
              <a:t>6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21997" y="40186"/>
            <a:ext cx="4181169" cy="2286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VGSO </a:t>
            </a:r>
            <a:r>
              <a:rPr lang="en-AU" sz="900" dirty="0" err="1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WoVG</a:t>
            </a: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Legal Induction Program | </a:t>
            </a:r>
            <a:r>
              <a:rPr lang="en-AU" sz="900" dirty="0">
                <a:solidFill>
                  <a:schemeClr val="accent4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Your authorising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273517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9983" y="2088156"/>
            <a:ext cx="7461197" cy="422812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AU" sz="2600" b="1" dirty="0"/>
              <a:t>42A Construction of power to delegate</a:t>
            </a:r>
          </a:p>
          <a:p>
            <a:pPr>
              <a:spcAft>
                <a:spcPts val="600"/>
              </a:spcAft>
            </a:pPr>
            <a:r>
              <a:rPr lang="en-AU" sz="2400" dirty="0"/>
              <a:t>Power of delegation cannot be delegated (s 42A(1)(aa)).</a:t>
            </a:r>
          </a:p>
          <a:p>
            <a:pPr>
              <a:spcAft>
                <a:spcPts val="600"/>
              </a:spcAft>
            </a:pPr>
            <a:r>
              <a:rPr lang="en-AU" sz="2400" dirty="0"/>
              <a:t>The delegator retains the power to make the decision (s 42A(1)(a)).</a:t>
            </a:r>
          </a:p>
          <a:p>
            <a:pPr>
              <a:spcAft>
                <a:spcPts val="600"/>
              </a:spcAft>
            </a:pPr>
            <a:r>
              <a:rPr lang="en-AU" sz="2400" dirty="0"/>
              <a:t>May be subject to conditions or limitations specified by the delegator (s 42A(1)(b)).</a:t>
            </a:r>
          </a:p>
          <a:p>
            <a:pPr>
              <a:spcAft>
                <a:spcPts val="600"/>
              </a:spcAft>
            </a:pPr>
            <a:r>
              <a:rPr lang="en-AU" sz="2400" dirty="0"/>
              <a:t>The decision is taken to have been made by the delegator (s 42A(1)(c)).</a:t>
            </a:r>
          </a:p>
          <a:p>
            <a:pPr lvl="1">
              <a:spcAft>
                <a:spcPts val="600"/>
              </a:spcAft>
            </a:pPr>
            <a:r>
              <a:rPr lang="en-AU" sz="2400" dirty="0"/>
              <a:t>See also </a:t>
            </a:r>
            <a:r>
              <a:rPr lang="en-AU" sz="2400" dirty="0" err="1"/>
              <a:t>Ginnnane</a:t>
            </a:r>
            <a:r>
              <a:rPr lang="en-AU" sz="2400" dirty="0"/>
              <a:t> J in </a:t>
            </a:r>
            <a:r>
              <a:rPr lang="en-AU" sz="2400" i="1" dirty="0" err="1"/>
              <a:t>JL</a:t>
            </a:r>
            <a:r>
              <a:rPr lang="en-AU" sz="2400" i="1" dirty="0"/>
              <a:t> v Mental Health Tribunal (No 2)</a:t>
            </a:r>
            <a:r>
              <a:rPr lang="en-AU" sz="2400" dirty="0"/>
              <a:t> [2022] </a:t>
            </a:r>
            <a:r>
              <a:rPr lang="en-AU" sz="2400" dirty="0" err="1"/>
              <a:t>VSC</a:t>
            </a:r>
            <a:r>
              <a:rPr lang="en-AU" sz="2400" dirty="0"/>
              <a:t> 222 at [9].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1" dirty="0"/>
              <a:t>Interpretation of Legislation Act 1984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29514" y="1211208"/>
            <a:ext cx="471488" cy="6268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2700" dirty="0">
                <a:solidFill>
                  <a:prstClr val="white"/>
                </a:solidFill>
                <a:latin typeface="Segoe UI Light" panose="020B0502040204020203" pitchFamily="34" charset="0"/>
              </a:rPr>
              <a:t>7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21997" y="40186"/>
            <a:ext cx="4181169" cy="2286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VGSO </a:t>
            </a:r>
            <a:r>
              <a:rPr lang="en-AU" sz="900" dirty="0" err="1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WoVG</a:t>
            </a: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Legal Induction Program | </a:t>
            </a:r>
            <a:r>
              <a:rPr lang="en-AU" sz="900" dirty="0">
                <a:solidFill>
                  <a:schemeClr val="accent4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Your authorising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1087351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</a:t>
            </a:r>
          </a:p>
        </p:txBody>
      </p:sp>
      <p:sp>
        <p:nvSpPr>
          <p:cNvPr id="10" name="Flowchart: Summing Junction 9"/>
          <p:cNvSpPr/>
          <p:nvPr/>
        </p:nvSpPr>
        <p:spPr>
          <a:xfrm>
            <a:off x="4533754" y="4237588"/>
            <a:ext cx="1318333" cy="1318333"/>
          </a:xfrm>
          <a:prstGeom prst="flowChartSummingJunction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AU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651" y="2143342"/>
            <a:ext cx="7808339" cy="119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AU" sz="2400" b="1" dirty="0">
                <a:solidFill>
                  <a:srgbClr val="810D70"/>
                </a:solidFill>
                <a:latin typeface="Segoe UI Light" panose="020B0502040204020203" pitchFamily="34" charset="0"/>
              </a:rPr>
              <a:t>Which of the following requirements would unreasonably constrain a delegate's discretion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endParaRPr lang="en-AU" sz="2400" b="1" dirty="0">
              <a:solidFill>
                <a:srgbClr val="810D70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921997" y="40186"/>
            <a:ext cx="4181169" cy="2286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VGSO </a:t>
            </a:r>
            <a:r>
              <a:rPr lang="en-AU" sz="900" dirty="0" err="1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WoVG</a:t>
            </a:r>
            <a:r>
              <a:rPr lang="en-AU" sz="900" dirty="0">
                <a:solidFill>
                  <a:srgbClr val="17275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Legal Induction Program | </a:t>
            </a:r>
            <a:r>
              <a:rPr lang="en-AU" sz="900" dirty="0">
                <a:solidFill>
                  <a:schemeClr val="accent4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Your authorising environment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930080-C4EA-4061-3F6B-0D2BE1A559CD}"/>
              </a:ext>
            </a:extLst>
          </p:cNvPr>
          <p:cNvSpPr/>
          <p:nvPr/>
        </p:nvSpPr>
        <p:spPr>
          <a:xfrm>
            <a:off x="1075764" y="3192694"/>
            <a:ext cx="780833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AU" dirty="0">
                <a:latin typeface="Segoe UI Light" panose="020B0502040204020203" pitchFamily="34" charset="0"/>
              </a:rPr>
              <a:t>A. The delegate must follow the direction of the Chief Operating Officer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298271-45C1-09D1-B2EC-64EC8B0CCB07}"/>
              </a:ext>
            </a:extLst>
          </p:cNvPr>
          <p:cNvSpPr/>
          <p:nvPr/>
        </p:nvSpPr>
        <p:spPr>
          <a:xfrm>
            <a:off x="1075765" y="3826548"/>
            <a:ext cx="758746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AU" dirty="0">
                <a:latin typeface="Segoe UI Light" panose="020B0502040204020203" pitchFamily="34" charset="0"/>
              </a:rPr>
              <a:t>B. The delegate must comply with all financial management policies   </a:t>
            </a:r>
            <a:br>
              <a:rPr lang="en-AU" dirty="0">
                <a:latin typeface="Segoe UI Light" panose="020B0502040204020203" pitchFamily="34" charset="0"/>
              </a:rPr>
            </a:br>
            <a:r>
              <a:rPr lang="en-AU" dirty="0">
                <a:latin typeface="Segoe UI Light" panose="020B0502040204020203" pitchFamily="34" charset="0"/>
              </a:rPr>
              <a:t>    when exercising their delegated powers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1E96DA-CBE3-5E63-D752-CAA027662A94}"/>
              </a:ext>
            </a:extLst>
          </p:cNvPr>
          <p:cNvSpPr/>
          <p:nvPr/>
        </p:nvSpPr>
        <p:spPr>
          <a:xfrm>
            <a:off x="1075765" y="5343555"/>
            <a:ext cx="758746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AU" dirty="0">
                <a:latin typeface="Segoe UI Light" panose="020B0502040204020203" pitchFamily="34" charset="0"/>
              </a:rPr>
              <a:t>D. All of the above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923935-FB54-3CB6-3B12-E233144F4581}"/>
              </a:ext>
            </a:extLst>
          </p:cNvPr>
          <p:cNvSpPr/>
          <p:nvPr/>
        </p:nvSpPr>
        <p:spPr>
          <a:xfrm>
            <a:off x="1075765" y="4709701"/>
            <a:ext cx="758746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AU" dirty="0">
                <a:latin typeface="Segoe UI Light" panose="020B0502040204020203" pitchFamily="34" charset="0"/>
              </a:rPr>
              <a:t>C. The delegate must consult with the Head of People and Culture</a:t>
            </a:r>
          </a:p>
        </p:txBody>
      </p:sp>
      <p:pic>
        <p:nvPicPr>
          <p:cNvPr id="16" name="グラフィックス 13" descr="Checkmark">
            <a:extLst>
              <a:ext uri="{FF2B5EF4-FFF2-40B4-BE49-F238E27FC236}">
                <a16:creationId xmlns:a16="http://schemas.microsoft.com/office/drawing/2014/main" id="{69AE5450-D909-80CF-FE8E-6E397BD9D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994" y="3182240"/>
            <a:ext cx="460771" cy="46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0.0.5209"/>
  <p:tag name="SLIDO_PRESENTATION_ID" val="00000000-0000-0000-0000-000000000000"/>
  <p:tag name="SLIDO_EVENT_UUID" val="c76d4003-8cee-4cb6-9c64-4feeb6bef470"/>
  <p:tag name="SLIDO_EVENT_SECTION_UUID" val="80f22e16-84fa-4426-a60f-4b00df5c2b13"/>
</p:tagLst>
</file>

<file path=ppt/theme/theme1.xml><?xml version="1.0" encoding="utf-8"?>
<a:theme xmlns:a="http://schemas.openxmlformats.org/drawingml/2006/main" name="Office Theme">
  <a:themeElements>
    <a:clrScheme name="VGSO Colours">
      <a:dk1>
        <a:sysClr val="windowText" lastClr="000000"/>
      </a:dk1>
      <a:lt1>
        <a:sysClr val="window" lastClr="FFFFFF"/>
      </a:lt1>
      <a:dk2>
        <a:srgbClr val="757575"/>
      </a:dk2>
      <a:lt2>
        <a:srgbClr val="BDBDBD"/>
      </a:lt2>
      <a:accent1>
        <a:srgbClr val="172750"/>
      </a:accent1>
      <a:accent2>
        <a:srgbClr val="34436A"/>
      </a:accent2>
      <a:accent3>
        <a:srgbClr val="5B6784"/>
      </a:accent3>
      <a:accent4>
        <a:srgbClr val="810D70"/>
      </a:accent4>
      <a:accent5>
        <a:srgbClr val="A3218E"/>
      </a:accent5>
      <a:accent6>
        <a:srgbClr val="BC7EB1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FD92129372B5488BC7B5B4244F3062" ma:contentTypeVersion="3" ma:contentTypeDescription="Create a new document." ma:contentTypeScope="" ma:versionID="df096cc5cc3cdecf0f282959ca00ba94">
  <xsd:schema xmlns:xsd="http://www.w3.org/2001/XMLSchema" xmlns:xs="http://www.w3.org/2001/XMLSchema" xmlns:p="http://schemas.microsoft.com/office/2006/metadata/properties" xmlns:ns2="28a3cecc-fe29-4d8c-9745-0f2a2e287d34" targetNamespace="http://schemas.microsoft.com/office/2006/metadata/properties" ma:root="true" ma:fieldsID="74348d56eabbf11df47ca8229b28fd8d" ns2:_="">
    <xsd:import namespace="28a3cecc-fe29-4d8c-9745-0f2a2e287d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a3cecc-fe29-4d8c-9745-0f2a2e287d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D8F37D-EA89-4AC5-9898-FEA72F8873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a3cecc-fe29-4d8c-9745-0f2a2e287d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6687AA-819E-4583-AD32-93306D2FAD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014E23-EDE1-4C00-9D22-15F48FCBF40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2441</TotalTime>
  <Words>1697</Words>
  <Application>Microsoft Office PowerPoint</Application>
  <PresentationFormat>On-screen Show (4:3)</PresentationFormat>
  <Paragraphs>203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Segoe UI</vt:lpstr>
      <vt:lpstr>Segoe UI Light</vt:lpstr>
      <vt:lpstr>Segoe UI Semibold</vt:lpstr>
      <vt:lpstr>Office Theme</vt:lpstr>
      <vt:lpstr>Your authorising environment: sources of power</vt:lpstr>
      <vt:lpstr>Agenda</vt:lpstr>
      <vt:lpstr>Legislative power</vt:lpstr>
      <vt:lpstr>Legislative power</vt:lpstr>
      <vt:lpstr>Delegation</vt:lpstr>
      <vt:lpstr>Express power to delegate</vt:lpstr>
      <vt:lpstr>Restrictions on power</vt:lpstr>
      <vt:lpstr>Interpretation of Legislation Act 1984</vt:lpstr>
      <vt:lpstr>Question</vt:lpstr>
      <vt:lpstr>An example – Children, Youth and Families Act 2005</vt:lpstr>
      <vt:lpstr>Sub-delegation</vt:lpstr>
      <vt:lpstr>Practical considerations</vt:lpstr>
      <vt:lpstr>Practical considerations</vt:lpstr>
      <vt:lpstr>Authorisation – Express power</vt:lpstr>
      <vt:lpstr>Example – an authorisation to act on behalf of the decision-maker</vt:lpstr>
      <vt:lpstr>Example – an authorisation to act in their own right</vt:lpstr>
      <vt:lpstr>More examples – an authorisation or an appointment?</vt:lpstr>
      <vt:lpstr>Implied power to authorise</vt:lpstr>
      <vt:lpstr>When can a power to authorise be implied?</vt:lpstr>
      <vt:lpstr>Delegations vs Authorisations</vt:lpstr>
      <vt:lpstr>Question</vt:lpstr>
      <vt:lpstr>Question</vt:lpstr>
      <vt:lpstr>Executive power</vt:lpstr>
      <vt:lpstr>Contracting powers</vt:lpstr>
      <vt:lpstr>Limitations on executive power</vt:lpstr>
      <vt:lpstr>Conclusion</vt:lpstr>
      <vt:lpstr>Questions?</vt:lpstr>
    </vt:vector>
  </TitlesOfParts>
  <Company>Victorian Government Solicitor's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authorising environment: sources of power</dc:title>
  <dc:creator>Victorian Government Solicitor's Office</dc:creator>
  <cp:lastModifiedBy>Victorian Government Solicitor's Office</cp:lastModifiedBy>
  <cp:revision>40</cp:revision>
  <dcterms:created xsi:type="dcterms:W3CDTF">2024-04-22T23:59:31Z</dcterms:created>
  <dcterms:modified xsi:type="dcterms:W3CDTF">2025-05-19T22:34:56Z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1.10.0.5209</vt:lpwstr>
  </property>
  <property fmtid="{D5CDD505-2E9C-101B-9397-08002B2CF9AE}" pid="3" name="MSIP_Label_df410b72-0306-4147-9b30-d01b6962ff58_Enabled">
    <vt:lpwstr>true</vt:lpwstr>
  </property>
  <property fmtid="{D5CDD505-2E9C-101B-9397-08002B2CF9AE}" pid="4" name="MSIP_Label_df410b72-0306-4147-9b30-d01b6962ff58_SetDate">
    <vt:lpwstr>2024-09-30T03:31:10Z</vt:lpwstr>
  </property>
  <property fmtid="{D5CDD505-2E9C-101B-9397-08002B2CF9AE}" pid="5" name="MSIP_Label_df410b72-0306-4147-9b30-d01b6962ff58_Method">
    <vt:lpwstr>Privileged</vt:lpwstr>
  </property>
  <property fmtid="{D5CDD505-2E9C-101B-9397-08002B2CF9AE}" pid="6" name="MSIP_Label_df410b72-0306-4147-9b30-d01b6962ff58_Name">
    <vt:lpwstr>Unmarked - Official</vt:lpwstr>
  </property>
  <property fmtid="{D5CDD505-2E9C-101B-9397-08002B2CF9AE}" pid="7" name="MSIP_Label_df410b72-0306-4147-9b30-d01b6962ff58_SiteId">
    <vt:lpwstr>e6f02add-10c6-4f3c-b127-89b103eede5a</vt:lpwstr>
  </property>
  <property fmtid="{D5CDD505-2E9C-101B-9397-08002B2CF9AE}" pid="8" name="MSIP_Label_df410b72-0306-4147-9b30-d01b6962ff58_ActionId">
    <vt:lpwstr>ae9dfe97-7f14-47f0-ab57-3fa93e0aa075</vt:lpwstr>
  </property>
  <property fmtid="{D5CDD505-2E9C-101B-9397-08002B2CF9AE}" pid="9" name="MSIP_Label_df410b72-0306-4147-9b30-d01b6962ff58_ContentBits">
    <vt:lpwstr>0</vt:lpwstr>
  </property>
  <property fmtid="{D5CDD505-2E9C-101B-9397-08002B2CF9AE}" pid="10" name="ContentTypeId">
    <vt:lpwstr>0x010100BFFD92129372B5488BC7B5B4244F3062</vt:lpwstr>
  </property>
</Properties>
</file>