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95" r:id="rId3"/>
    <p:sldId id="259" r:id="rId4"/>
    <p:sldId id="258" r:id="rId5"/>
    <p:sldId id="296" r:id="rId6"/>
    <p:sldId id="260" r:id="rId7"/>
    <p:sldId id="261" r:id="rId8"/>
    <p:sldId id="298" r:id="rId9"/>
    <p:sldId id="289" r:id="rId10"/>
    <p:sldId id="297" r:id="rId11"/>
    <p:sldId id="265" r:id="rId12"/>
    <p:sldId id="267" r:id="rId13"/>
    <p:sldId id="268" r:id="rId14"/>
    <p:sldId id="270" r:id="rId15"/>
    <p:sldId id="271" r:id="rId16"/>
    <p:sldId id="272" r:id="rId17"/>
    <p:sldId id="273" r:id="rId18"/>
    <p:sldId id="277" r:id="rId19"/>
    <p:sldId id="283" r:id="rId20"/>
    <p:sldId id="299" r:id="rId21"/>
    <p:sldId id="279" r:id="rId22"/>
    <p:sldId id="281" r:id="rId23"/>
    <p:sldId id="280" r:id="rId24"/>
    <p:sldId id="282" r:id="rId25"/>
    <p:sldId id="285" r:id="rId26"/>
    <p:sldId id="286" r:id="rId27"/>
    <p:sldId id="288" r:id="rId28"/>
  </p:sldIdLst>
  <p:sldSz cx="9144000" cy="6858000" type="screen4x3"/>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57559" autoAdjust="0"/>
  </p:normalViewPr>
  <p:slideViewPr>
    <p:cSldViewPr snapToGrid="0">
      <p:cViewPr varScale="1">
        <p:scale>
          <a:sx n="65" d="100"/>
          <a:sy n="65" d="100"/>
        </p:scale>
        <p:origin x="26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C955E-4E54-4B1B-A5A3-78215FF7D7D8}" type="datetimeFigureOut">
              <a:rPr lang="en-AU" smtClean="0"/>
              <a:t>17/10/2024</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75EB3-2C0C-4546-ABDF-574D11845B81}" type="slidenum">
              <a:rPr lang="en-AU" smtClean="0"/>
              <a:t>‹#›</a:t>
            </a:fld>
            <a:endParaRPr lang="en-AU"/>
          </a:p>
        </p:txBody>
      </p:sp>
    </p:spTree>
    <p:extLst>
      <p:ext uri="{BB962C8B-B14F-4D97-AF65-F5344CB8AC3E}">
        <p14:creationId xmlns:p14="http://schemas.microsoft.com/office/powerpoint/2010/main" val="62756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Welcome to overview of </a:t>
            </a:r>
            <a:r>
              <a:rPr lang="en-AU" sz="1200" b="0" i="0" kern="1200" dirty="0" err="1">
                <a:solidFill>
                  <a:schemeClr val="tx1"/>
                </a:solidFill>
                <a:effectLst/>
                <a:latin typeface="+mn-lt"/>
                <a:ea typeface="+mn-ea"/>
                <a:cs typeface="+mn-cs"/>
              </a:rPr>
              <a:t>reg</a:t>
            </a:r>
            <a:r>
              <a:rPr lang="en-AU" sz="1200" b="0" i="0" kern="1200" dirty="0">
                <a:solidFill>
                  <a:schemeClr val="tx1"/>
                </a:solidFill>
                <a:effectLst/>
                <a:latin typeface="+mn-lt"/>
                <a:ea typeface="+mn-ea"/>
                <a:cs typeface="+mn-cs"/>
              </a:rPr>
              <a:t>, enforcement and prosecutions.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I’m Jennifer Butler, Acting MPS, IPA Branch.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Welcome to country: Firstly, </a:t>
            </a:r>
            <a:r>
              <a:rPr lang="en-AU" sz="1200" b="1" i="1" kern="1200" dirty="0">
                <a:solidFill>
                  <a:schemeClr val="tx1"/>
                </a:solidFill>
                <a:effectLst/>
                <a:latin typeface="+mn-lt"/>
                <a:ea typeface="+mn-ea"/>
                <a:cs typeface="+mn-cs"/>
              </a:rPr>
              <a:t>I’d like to acknowledge the Traditional Custodians of country and their connections to land, sea and community. I pay my respect</a:t>
            </a:r>
            <a:r>
              <a:rPr lang="en-AU" sz="1200" b="1" i="1" kern="1200" baseline="0" dirty="0">
                <a:solidFill>
                  <a:schemeClr val="tx1"/>
                </a:solidFill>
                <a:effectLst/>
                <a:latin typeface="+mn-lt"/>
                <a:ea typeface="+mn-ea"/>
                <a:cs typeface="+mn-cs"/>
              </a:rPr>
              <a:t> </a:t>
            </a:r>
            <a:r>
              <a:rPr lang="en-AU" sz="1200" b="1" i="1" kern="1200" dirty="0">
                <a:solidFill>
                  <a:schemeClr val="tx1"/>
                </a:solidFill>
                <a:effectLst/>
                <a:latin typeface="+mn-lt"/>
                <a:ea typeface="+mn-ea"/>
                <a:cs typeface="+mn-cs"/>
              </a:rPr>
              <a:t>to their elders past, present and emerging and extend that respect to all Aboriginal and Torres Strait Islander peoples online today</a:t>
            </a:r>
            <a:endParaRPr lang="en-AU" sz="1200" kern="1200" dirty="0">
              <a:solidFill>
                <a:schemeClr val="tx1"/>
              </a:solidFill>
              <a:effectLst/>
              <a:latin typeface="+mn-lt"/>
              <a:ea typeface="+mn-ea"/>
              <a:cs typeface="+mn-cs"/>
            </a:endParaRP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I’ve been at </a:t>
            </a:r>
            <a:r>
              <a:rPr lang="en-AU" sz="1200" b="0" i="0" kern="1200" dirty="0" err="1">
                <a:solidFill>
                  <a:schemeClr val="tx1"/>
                </a:solidFill>
                <a:effectLst/>
                <a:latin typeface="+mn-lt"/>
                <a:ea typeface="+mn-ea"/>
                <a:cs typeface="+mn-cs"/>
              </a:rPr>
              <a:t>VGSO</a:t>
            </a:r>
            <a:r>
              <a:rPr lang="en-AU" sz="1200" b="0" i="0" kern="1200" dirty="0">
                <a:solidFill>
                  <a:schemeClr val="tx1"/>
                </a:solidFill>
                <a:effectLst/>
                <a:latin typeface="+mn-lt"/>
                <a:ea typeface="+mn-ea"/>
                <a:cs typeface="+mn-cs"/>
              </a:rPr>
              <a:t> almost 15 years, spending</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last 11 </a:t>
            </a:r>
            <a:r>
              <a:rPr lang="en-AU" sz="1200" b="0" i="0" kern="1200" baseline="0" dirty="0">
                <a:solidFill>
                  <a:schemeClr val="tx1"/>
                </a:solidFill>
                <a:effectLst/>
                <a:latin typeface="+mn-lt"/>
                <a:ea typeface="+mn-ea"/>
                <a:cs typeface="+mn-cs"/>
              </a:rPr>
              <a:t>years on the CEP team</a:t>
            </a:r>
            <a:r>
              <a:rPr lang="en-AU" sz="1200" b="0" i="0" kern="1200" dirty="0">
                <a:solidFill>
                  <a:schemeClr val="tx1"/>
                </a:solidFill>
                <a:effectLst/>
                <a:latin typeface="+mn-lt"/>
                <a:ea typeface="+mn-ea"/>
                <a:cs typeface="+mn-cs"/>
              </a:rPr>
              <a:t>.  Predominantly work in prosecutions, disciplinary proceedings – Counsel Assisting in inquiries</a:t>
            </a:r>
            <a:r>
              <a:rPr lang="en-AU" sz="1200" b="0" i="0" kern="1200" baseline="0" dirty="0">
                <a:solidFill>
                  <a:schemeClr val="tx1"/>
                </a:solidFill>
                <a:effectLst/>
                <a:latin typeface="+mn-lt"/>
                <a:ea typeface="+mn-ea"/>
                <a:cs typeface="+mn-cs"/>
              </a:rPr>
              <a:t> – and enforcement, including subpoenas.</a:t>
            </a:r>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5016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b="0" i="0" kern="1200" dirty="0">
                <a:solidFill>
                  <a:schemeClr val="tx1"/>
                </a:solidFill>
                <a:effectLst/>
                <a:latin typeface="+mn-lt"/>
                <a:ea typeface="+mn-ea"/>
                <a:cs typeface="+mn-cs"/>
              </a:rPr>
              <a:t>If</a:t>
            </a:r>
            <a:r>
              <a:rPr lang="en-AU" sz="1200" b="0" i="0" kern="1200" baseline="0" dirty="0">
                <a:solidFill>
                  <a:schemeClr val="tx1"/>
                </a:solidFill>
                <a:effectLst/>
                <a:latin typeface="+mn-lt"/>
                <a:ea typeface="+mn-ea"/>
                <a:cs typeface="+mn-cs"/>
              </a:rPr>
              <a:t> we split the enforcement </a:t>
            </a:r>
            <a:r>
              <a:rPr lang="en-AU" sz="1200" b="0" i="0" kern="1200" dirty="0">
                <a:solidFill>
                  <a:schemeClr val="tx1"/>
                </a:solidFill>
                <a:effectLst/>
                <a:latin typeface="+mn-lt"/>
                <a:ea typeface="+mn-ea"/>
                <a:cs typeface="+mn-cs"/>
              </a:rPr>
              <a:t>pyramid</a:t>
            </a:r>
            <a:r>
              <a:rPr lang="en-AU" sz="1200" b="0" i="0" kern="1200" baseline="0" dirty="0">
                <a:solidFill>
                  <a:schemeClr val="tx1"/>
                </a:solidFill>
                <a:effectLst/>
                <a:latin typeface="+mn-lt"/>
                <a:ea typeface="+mn-ea"/>
                <a:cs typeface="+mn-cs"/>
              </a:rPr>
              <a:t> into education (at the bottom), then voluntary measures, then monitoring, then regulatory tools (at the top), </a:t>
            </a:r>
            <a:r>
              <a:rPr lang="en-AU" sz="1200" b="1" i="0" kern="1200" baseline="0" dirty="0">
                <a:solidFill>
                  <a:schemeClr val="tx1"/>
                </a:solidFill>
                <a:effectLst/>
                <a:latin typeface="+mn-lt"/>
                <a:ea typeface="+mn-ea"/>
                <a:cs typeface="+mn-cs"/>
              </a:rPr>
              <a:t>what are the best measures available to regulators</a:t>
            </a:r>
            <a:r>
              <a:rPr lang="en-AU" sz="1200" b="0" i="0" kern="1200" baseline="0" dirty="0">
                <a:solidFill>
                  <a:schemeClr val="tx1"/>
                </a:solidFill>
                <a:effectLst/>
                <a:latin typeface="+mn-lt"/>
                <a:ea typeface="+mn-ea"/>
                <a:cs typeface="+mn-cs"/>
              </a:rPr>
              <a:t>?</a:t>
            </a:r>
          </a:p>
          <a:p>
            <a:pPr lvl="1"/>
            <a:endParaRPr lang="en-AU" sz="1200" b="0" i="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Any</a:t>
            </a:r>
            <a:r>
              <a:rPr lang="en-AU" sz="1200" kern="1200" baseline="0" dirty="0">
                <a:solidFill>
                  <a:schemeClr val="tx1"/>
                </a:solidFill>
                <a:effectLst/>
                <a:latin typeface="+mn-lt"/>
                <a:ea typeface="+mn-ea"/>
                <a:cs typeface="+mn-cs"/>
              </a:rPr>
              <a:t> s</a:t>
            </a:r>
            <a:r>
              <a:rPr lang="en-AU" sz="1200" kern="1200" dirty="0">
                <a:solidFill>
                  <a:schemeClr val="tx1"/>
                </a:solidFill>
                <a:effectLst/>
                <a:latin typeface="+mn-lt"/>
                <a:ea typeface="+mn-ea"/>
                <a:cs typeface="+mn-cs"/>
              </a:rPr>
              <a:t>uggestions?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 important focus of regulators’ framework is voluntary compliance, the base of the enforcement pyramid. </a:t>
            </a:r>
          </a:p>
          <a:p>
            <a:r>
              <a:rPr lang="en-AU" sz="1200" kern="1200" dirty="0">
                <a:solidFill>
                  <a:schemeClr val="tx1"/>
                </a:solidFill>
                <a:effectLst/>
                <a:latin typeface="+mn-lt"/>
                <a:ea typeface="+mn-ea"/>
                <a:cs typeface="+mn-cs"/>
              </a:rPr>
              <a:t>So, </a:t>
            </a:r>
            <a:r>
              <a:rPr lang="en-AU" sz="1200" b="1" kern="1200" dirty="0">
                <a:solidFill>
                  <a:schemeClr val="tx1"/>
                </a:solidFill>
                <a:effectLst/>
                <a:latin typeface="+mn-lt"/>
                <a:ea typeface="+mn-ea"/>
                <a:cs typeface="+mn-cs"/>
              </a:rPr>
              <a:t>education measures </a:t>
            </a:r>
            <a:r>
              <a:rPr lang="en-AU" sz="1200" kern="1200" dirty="0">
                <a:solidFill>
                  <a:schemeClr val="tx1"/>
                </a:solidFill>
                <a:effectLst/>
                <a:latin typeface="+mn-lt"/>
                <a:ea typeface="+mn-ea"/>
                <a:cs typeface="+mn-cs"/>
              </a:rPr>
              <a:t>such as information and guidance are essential for various reasons:</a:t>
            </a:r>
          </a:p>
          <a:p>
            <a:pPr lvl="0"/>
            <a:r>
              <a:rPr lang="en-AU" sz="1200" kern="1200" dirty="0">
                <a:solidFill>
                  <a:schemeClr val="tx1"/>
                </a:solidFill>
                <a:effectLst/>
                <a:latin typeface="+mn-lt"/>
                <a:ea typeface="+mn-ea"/>
                <a:cs typeface="+mn-cs"/>
              </a:rPr>
              <a:t>- To raise awareness and understanding of the legal obligations that</a:t>
            </a:r>
            <a:r>
              <a:rPr lang="en-AU" sz="1200" kern="1200" baseline="0" dirty="0">
                <a:solidFill>
                  <a:schemeClr val="tx1"/>
                </a:solidFill>
                <a:effectLst/>
                <a:latin typeface="+mn-lt"/>
                <a:ea typeface="+mn-ea"/>
                <a:cs typeface="+mn-cs"/>
              </a:rPr>
              <a:t> apply to those being regulated</a:t>
            </a:r>
            <a:r>
              <a:rPr lang="en-AU" sz="1200" kern="1200" dirty="0">
                <a:solidFill>
                  <a:schemeClr val="tx1"/>
                </a:solidFill>
                <a:effectLst/>
                <a:latin typeface="+mn-lt"/>
                <a:ea typeface="+mn-ea"/>
                <a:cs typeface="+mn-cs"/>
              </a:rPr>
              <a:t>;</a:t>
            </a:r>
          </a:p>
          <a:p>
            <a:pPr lvl="0"/>
            <a:r>
              <a:rPr lang="en-AU" sz="1200" kern="1200" dirty="0">
                <a:solidFill>
                  <a:schemeClr val="tx1"/>
                </a:solidFill>
                <a:effectLst/>
                <a:latin typeface="+mn-lt"/>
                <a:ea typeface="+mn-ea"/>
                <a:cs typeface="+mn-cs"/>
              </a:rPr>
              <a:t>- To inform the sector being regulated of new regulations or those that have changed significantly,</a:t>
            </a:r>
            <a:r>
              <a:rPr lang="en-AU" sz="1200" kern="1200" baseline="0" dirty="0">
                <a:solidFill>
                  <a:schemeClr val="tx1"/>
                </a:solidFill>
                <a:effectLst/>
                <a:latin typeface="+mn-lt"/>
                <a:ea typeface="+mn-ea"/>
                <a:cs typeface="+mn-cs"/>
              </a:rPr>
              <a:t> if </a:t>
            </a:r>
            <a:r>
              <a:rPr lang="en-AU" sz="1200" kern="1200" dirty="0">
                <a:solidFill>
                  <a:schemeClr val="tx1"/>
                </a:solidFill>
                <a:effectLst/>
                <a:latin typeface="+mn-lt"/>
                <a:ea typeface="+mn-ea"/>
                <a:cs typeface="+mn-cs"/>
              </a:rPr>
              <a:t>there is little or no awareness of those new or amended obligations;</a:t>
            </a:r>
          </a:p>
          <a:p>
            <a:pPr lvl="0"/>
            <a:r>
              <a:rPr lang="en-AU" sz="1200" kern="1200" dirty="0">
                <a:solidFill>
                  <a:schemeClr val="tx1"/>
                </a:solidFill>
                <a:effectLst/>
                <a:latin typeface="+mn-lt"/>
                <a:ea typeface="+mn-ea"/>
                <a:cs typeface="+mn-cs"/>
              </a:rPr>
              <a:t>- Is useful when there’s identifiable breaches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but they’re non-safety critical and/or the circumstances surrounding the breach may be minor;</a:t>
            </a:r>
          </a:p>
          <a:p>
            <a:pPr lvl="0"/>
            <a:r>
              <a:rPr lang="en-AU" sz="1200" kern="1200" dirty="0">
                <a:solidFill>
                  <a:schemeClr val="tx1"/>
                </a:solidFill>
                <a:effectLst/>
                <a:latin typeface="+mn-lt"/>
                <a:ea typeface="+mn-ea"/>
                <a:cs typeface="+mn-cs"/>
              </a:rPr>
              <a:t>- Also useful when there’s an emerging or known safety issue that’s not well understood by duty-holders.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8270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AU" sz="2000" b="0" dirty="0"/>
              <a:t>The fourth issue we’d like to examine is</a:t>
            </a:r>
            <a:r>
              <a:rPr lang="en-AU" sz="2000" b="0" baseline="0" dirty="0"/>
              <a:t> Industry regulation.</a:t>
            </a:r>
            <a:endParaRPr lang="en-AU" sz="2000" b="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AU" sz="2000" b="1"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2000" b="1" dirty="0"/>
              <a:t>To operate a business in certain industries there is an applicable specific regulatory regime that must be complied with.</a:t>
            </a:r>
          </a:p>
          <a:p>
            <a:pPr marL="457200" lvl="1" indent="0">
              <a:buNone/>
            </a:pPr>
            <a:r>
              <a:rPr lang="en-AU" sz="2000" dirty="0"/>
              <a:t>Examples, from list of agencies we identified</a:t>
            </a:r>
            <a:r>
              <a:rPr lang="en-AU" sz="2000" baseline="0" dirty="0"/>
              <a:t> earlier</a:t>
            </a:r>
            <a:r>
              <a:rPr lang="en-AU" sz="2000" dirty="0"/>
              <a:t>:</a:t>
            </a:r>
          </a:p>
          <a:p>
            <a:pPr lvl="2">
              <a:spcBef>
                <a:spcPts val="1200"/>
              </a:spcBef>
            </a:pPr>
            <a:r>
              <a:rPr lang="en-AU" sz="1400" dirty="0"/>
              <a:t>Operating a business that supplies liquor (</a:t>
            </a:r>
            <a:r>
              <a:rPr lang="en-AU" sz="1400" i="1" dirty="0"/>
              <a:t>Liquor Control Reform Act 1998</a:t>
            </a:r>
            <a:r>
              <a:rPr lang="en-AU" sz="1400" dirty="0"/>
              <a:t>)</a:t>
            </a:r>
          </a:p>
          <a:p>
            <a:pPr marL="914400" marR="0" lvl="2" indent="0" algn="l" defTabSz="914400" rtl="0" eaLnBrk="1" fontAlgn="auto" latinLnBrk="0" hangingPunct="1">
              <a:lnSpc>
                <a:spcPct val="100000"/>
              </a:lnSpc>
              <a:spcBef>
                <a:spcPts val="1200"/>
              </a:spcBef>
              <a:spcAft>
                <a:spcPts val="0"/>
              </a:spcAft>
              <a:buClrTx/>
              <a:buSzTx/>
              <a:buFontTx/>
              <a:buNone/>
              <a:tabLst/>
              <a:defRPr/>
            </a:pPr>
            <a:r>
              <a:rPr lang="en-AU" sz="1400" dirty="0"/>
              <a:t>Operating a casino (</a:t>
            </a:r>
            <a:r>
              <a:rPr lang="en-AU" sz="1400" i="1" dirty="0"/>
              <a:t>Casino Control Act 1991</a:t>
            </a:r>
            <a:r>
              <a:rPr lang="en-AU" sz="1400" dirty="0"/>
              <a:t>)</a:t>
            </a:r>
          </a:p>
          <a:p>
            <a:pPr lvl="2">
              <a:spcBef>
                <a:spcPts val="1200"/>
              </a:spcBef>
            </a:pPr>
            <a:r>
              <a:rPr lang="en-AU" sz="1400" dirty="0"/>
              <a:t>Operating a child care facility (</a:t>
            </a:r>
            <a:r>
              <a:rPr lang="en-AU" sz="1400" i="1" dirty="0"/>
              <a:t>Children’s Services Act 1996</a:t>
            </a:r>
            <a:r>
              <a:rPr lang="en-AU" sz="1400" dirty="0"/>
              <a:t>)</a:t>
            </a:r>
          </a:p>
          <a:p>
            <a:pPr lvl="2">
              <a:spcBef>
                <a:spcPts val="1200"/>
              </a:spcBef>
            </a:pPr>
            <a:r>
              <a:rPr lang="en-AU" sz="1400" dirty="0"/>
              <a:t>Operating an aged care facility (</a:t>
            </a:r>
            <a:r>
              <a:rPr lang="en-AU" sz="1400" i="1" dirty="0"/>
              <a:t>Supported Residential Services (Private Proprietors) Act 2010 Vic</a:t>
            </a:r>
            <a:r>
              <a:rPr lang="en-AU" sz="1400" dirty="0"/>
              <a:t>; </a:t>
            </a:r>
            <a:r>
              <a:rPr lang="en-AU" sz="1400" i="1" dirty="0"/>
              <a:t>Aged Care Act 1997 (</a:t>
            </a:r>
            <a:r>
              <a:rPr lang="en-AU" sz="1400" i="1" dirty="0" err="1"/>
              <a:t>Cth</a:t>
            </a:r>
            <a:r>
              <a:rPr lang="en-AU" sz="1400" i="1" dirty="0"/>
              <a:t>)</a:t>
            </a:r>
            <a:r>
              <a:rPr lang="en-AU" sz="1400" dirty="0"/>
              <a:t>)</a:t>
            </a:r>
          </a:p>
          <a:p>
            <a:pPr lvl="2">
              <a:spcBef>
                <a:spcPts val="1200"/>
              </a:spcBef>
            </a:pPr>
            <a:r>
              <a:rPr lang="en-AU" sz="1400" dirty="0"/>
              <a:t>Operating an abattoir or retail butcher shop (</a:t>
            </a:r>
            <a:r>
              <a:rPr lang="en-AU" sz="1400" i="1" dirty="0"/>
              <a:t>Meat Industry Act 1993</a:t>
            </a:r>
            <a:r>
              <a:rPr lang="en-AU"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There are requirements that apply </a:t>
            </a:r>
            <a:r>
              <a:rPr lang="en-AU" sz="1200" dirty="0" err="1"/>
              <a:t>eg</a:t>
            </a:r>
            <a:r>
              <a:rPr lang="en-AU" sz="1200" dirty="0"/>
              <a:t> might be licensing, accreditation, permits, having nominees (for companies), naming operators, standards of practice, record-keeping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Prescribes range of offences </a:t>
            </a:r>
            <a:r>
              <a:rPr lang="en-AU" sz="1200" b="0" dirty="0"/>
              <a:t>which protects public and,</a:t>
            </a:r>
            <a:r>
              <a:rPr lang="en-AU" sz="1200" b="0" baseline="0" dirty="0"/>
              <a:t> for regulators, </a:t>
            </a:r>
            <a:r>
              <a:rPr lang="en-AU" sz="1200" b="0" dirty="0"/>
              <a:t>sets out the elements of offences or breaches</a:t>
            </a:r>
            <a:r>
              <a:rPr lang="en-AU" sz="1200" b="0" baseline="0" dirty="0"/>
              <a:t> that must be proven.</a:t>
            </a:r>
            <a:endParaRPr lang="en-AU" sz="1200" b="1" dirty="0"/>
          </a:p>
          <a:p>
            <a:endParaRPr lang="en-AU" dirty="0"/>
          </a:p>
        </p:txBody>
      </p:sp>
      <p:sp>
        <p:nvSpPr>
          <p:cNvPr id="4" name="Slide Number Placeholder 3"/>
          <p:cNvSpPr>
            <a:spLocks noGrp="1"/>
          </p:cNvSpPr>
          <p:nvPr>
            <p:ph type="sldNum" sz="quarter" idx="10"/>
          </p:nvPr>
        </p:nvSpPr>
        <p:spPr/>
        <p:txBody>
          <a:bodyPr/>
          <a:lstStyle/>
          <a:p>
            <a:fld id="{13075EB3-2C0C-4546-ABDF-574D11845B81}" type="slidenum">
              <a:rPr lang="en-AU" smtClean="0"/>
              <a:t>11</a:t>
            </a:fld>
            <a:endParaRPr lang="en-AU"/>
          </a:p>
        </p:txBody>
      </p:sp>
    </p:spTree>
    <p:extLst>
      <p:ext uri="{BB962C8B-B14F-4D97-AF65-F5344CB8AC3E}">
        <p14:creationId xmlns:p14="http://schemas.microsoft.com/office/powerpoint/2010/main" val="696144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0" u="none" dirty="0"/>
              <a:t>In addition to industry-specific</a:t>
            </a:r>
            <a:r>
              <a:rPr lang="en-AU" b="0" u="none" baseline="0" dirty="0"/>
              <a:t> regulation, there’s also regulation that applies to businesses generally.</a:t>
            </a:r>
          </a:p>
          <a:p>
            <a:pPr marL="0" indent="0">
              <a:buNone/>
            </a:pPr>
            <a:endParaRPr lang="en-AU" b="0" u="none" baseline="0" dirty="0"/>
          </a:p>
          <a:p>
            <a:pPr marL="0" indent="0">
              <a:buNone/>
            </a:pPr>
            <a:r>
              <a:rPr lang="en-AU" b="0" u="none" baseline="0" dirty="0"/>
              <a:t>We’ve listed some on the slide, including:</a:t>
            </a:r>
            <a:endParaRPr lang="en-AU" b="0" u="none" dirty="0"/>
          </a:p>
          <a:p>
            <a:pPr marL="0" indent="0">
              <a:buNone/>
            </a:pPr>
            <a:endParaRPr lang="en-AU" b="1" u="sng" dirty="0"/>
          </a:p>
          <a:p>
            <a:pPr marL="0" indent="0">
              <a:buNone/>
            </a:pPr>
            <a:r>
              <a:rPr lang="en-AU" b="1" u="sng" dirty="0" err="1"/>
              <a:t>WorkSafe</a:t>
            </a:r>
            <a:r>
              <a:rPr lang="en-AU" b="0" u="none" baseline="0" dirty="0"/>
              <a:t> laws apply to:</a:t>
            </a:r>
            <a:endParaRPr lang="en-AU" b="1" u="sng" dirty="0"/>
          </a:p>
          <a:p>
            <a:pPr marL="171450" indent="-171450">
              <a:buFont typeface="Arial" panose="020B0604020202020204" pitchFamily="34" charset="0"/>
              <a:buChar char="•"/>
            </a:pPr>
            <a:r>
              <a:rPr lang="en-AU" b="0" u="none" dirty="0"/>
              <a:t>Building</a:t>
            </a:r>
            <a:r>
              <a:rPr lang="en-AU" b="0" u="none" baseline="0" dirty="0"/>
              <a:t> sites – construction works</a:t>
            </a:r>
          </a:p>
          <a:p>
            <a:pPr marL="171450" indent="-171450">
              <a:buFont typeface="Arial" panose="020B0604020202020204" pitchFamily="34" charset="0"/>
              <a:buChar char="•"/>
            </a:pPr>
            <a:r>
              <a:rPr lang="en-AU" b="0" u="none" baseline="0" dirty="0"/>
              <a:t>Race tracks</a:t>
            </a:r>
          </a:p>
          <a:p>
            <a:pPr marL="171450" indent="-171450">
              <a:buFont typeface="Arial" panose="020B0604020202020204" pitchFamily="34" charset="0"/>
              <a:buChar char="•"/>
            </a:pPr>
            <a:r>
              <a:rPr lang="en-AU" b="0" u="none" baseline="0" dirty="0"/>
              <a:t>Agriculture, forestry and fishing</a:t>
            </a:r>
          </a:p>
          <a:p>
            <a:pPr marL="171450" indent="-171450">
              <a:buFont typeface="Arial" panose="020B0604020202020204" pitchFamily="34" charset="0"/>
              <a:buChar char="•"/>
            </a:pPr>
            <a:endParaRPr lang="en-AU" b="0" u="none" baseline="0" dirty="0"/>
          </a:p>
          <a:p>
            <a:pPr marL="0" indent="0">
              <a:buFont typeface="Arial" panose="020B0604020202020204" pitchFamily="34" charset="0"/>
              <a:buNone/>
            </a:pPr>
            <a:r>
              <a:rPr lang="en-AU" b="1" u="sng" baseline="0" dirty="0"/>
              <a:t>Anti-money laundering</a:t>
            </a:r>
            <a:r>
              <a:rPr lang="en-AU" b="0" u="none" baseline="0" dirty="0"/>
              <a:t> laws which apply to :</a:t>
            </a:r>
          </a:p>
          <a:p>
            <a:pPr marL="0" indent="0">
              <a:buFont typeface="Arial" panose="020B0604020202020204" pitchFamily="34" charset="0"/>
              <a:buNone/>
            </a:pPr>
            <a:r>
              <a:rPr lang="en-AU" sz="1200" b="0" u="none" kern="1200" baseline="0" dirty="0">
                <a:solidFill>
                  <a:schemeClr val="tx1"/>
                </a:solidFill>
                <a:latin typeface="+mn-lt"/>
                <a:ea typeface="+mn-ea"/>
                <a:cs typeface="+mn-cs"/>
              </a:rPr>
              <a:t>- </a:t>
            </a:r>
            <a:r>
              <a:rPr lang="en-AU" b="0" u="none" baseline="0" dirty="0"/>
              <a:t>Bankers, book makers, card dealers, pubs and clubs, solicitors, not-for-profit sector</a:t>
            </a:r>
          </a:p>
          <a:p>
            <a:pPr marL="171450" indent="-171450">
              <a:buFont typeface="Arial" panose="020B0604020202020204" pitchFamily="34" charset="0"/>
              <a:buChar char="•"/>
            </a:pPr>
            <a:endParaRPr lang="en-AU" b="0"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6023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b="0" dirty="0">
                <a:solidFill>
                  <a:schemeClr val="accent4"/>
                </a:solidFill>
              </a:rPr>
              <a:t>The fifth</a:t>
            </a:r>
            <a:r>
              <a:rPr lang="en-US" sz="2600" b="0" baseline="0" dirty="0">
                <a:solidFill>
                  <a:schemeClr val="accent4"/>
                </a:solidFill>
              </a:rPr>
              <a:t> point we need to consider is Occupational regulation.</a:t>
            </a:r>
          </a:p>
          <a:p>
            <a:pPr marL="0" indent="0">
              <a:buNone/>
            </a:pPr>
            <a:endParaRPr lang="en-US" sz="2600" b="0" baseline="0" dirty="0">
              <a:solidFill>
                <a:schemeClr val="accent4"/>
              </a:solidFill>
            </a:endParaRPr>
          </a:p>
          <a:p>
            <a:pPr marL="0" indent="0">
              <a:buNone/>
            </a:pPr>
            <a:r>
              <a:rPr lang="en-US" sz="2600" b="0" dirty="0">
                <a:solidFill>
                  <a:schemeClr val="accent4"/>
                </a:solidFill>
              </a:rPr>
              <a:t>There are specific statutes, </a:t>
            </a:r>
            <a:r>
              <a:rPr lang="en-US" sz="2400" b="0" dirty="0"/>
              <a:t>regulating</a:t>
            </a:r>
            <a:r>
              <a:rPr lang="en-US" sz="2400" b="0" baseline="0" dirty="0"/>
              <a:t> </a:t>
            </a:r>
            <a:r>
              <a:rPr lang="en-US" sz="2400" b="0" dirty="0"/>
              <a:t>specific occupations.</a:t>
            </a:r>
          </a:p>
          <a:p>
            <a:pPr>
              <a:lnSpc>
                <a:spcPct val="100000"/>
              </a:lnSpc>
              <a:spcBef>
                <a:spcPts val="600"/>
              </a:spcBef>
              <a:spcAft>
                <a:spcPts val="600"/>
              </a:spcAft>
            </a:pPr>
            <a:endParaRPr lang="en-US" sz="2400" dirty="0"/>
          </a:p>
          <a:p>
            <a:pPr>
              <a:lnSpc>
                <a:spcPct val="100000"/>
              </a:lnSpc>
              <a:spcBef>
                <a:spcPts val="600"/>
              </a:spcBef>
              <a:spcAft>
                <a:spcPts val="600"/>
              </a:spcAft>
            </a:pPr>
            <a:r>
              <a:rPr lang="en-US" sz="2400" dirty="0"/>
              <a:t>Regulatory frameworks</a:t>
            </a:r>
            <a:r>
              <a:rPr lang="en-US" sz="2400" baseline="0" dirty="0"/>
              <a:t> may </a:t>
            </a:r>
            <a:r>
              <a:rPr lang="en-US" sz="2400" dirty="0"/>
              <a:t>impose occupational</a:t>
            </a:r>
            <a:r>
              <a:rPr lang="en-US" sz="2400" baseline="0" dirty="0"/>
              <a:t> </a:t>
            </a:r>
            <a:r>
              <a:rPr lang="en-US" sz="2400" b="1" dirty="0"/>
              <a:t>entry requirements</a:t>
            </a:r>
            <a:r>
              <a:rPr lang="en-US" sz="2400" dirty="0">
                <a:solidFill>
                  <a:schemeClr val="accent4"/>
                </a:solidFill>
              </a:rPr>
              <a:t>:</a:t>
            </a:r>
          </a:p>
          <a:p>
            <a:pPr lvl="1"/>
            <a:r>
              <a:rPr lang="en-US" sz="2000" dirty="0"/>
              <a:t>May need to fulfil a ‘fit and proper</a:t>
            </a:r>
            <a:r>
              <a:rPr lang="en-US" sz="2000" baseline="0" dirty="0"/>
              <a:t> </a:t>
            </a:r>
            <a:r>
              <a:rPr lang="en-US" sz="2000" dirty="0"/>
              <a:t>person’ test</a:t>
            </a:r>
            <a:endParaRPr lang="en-AU" sz="2000" dirty="0"/>
          </a:p>
          <a:p>
            <a:pPr lvl="1"/>
            <a:r>
              <a:rPr lang="en-US" sz="2000" dirty="0"/>
              <a:t>May need specific educational qualifications</a:t>
            </a:r>
            <a:endParaRPr lang="en-AU" sz="2000" dirty="0"/>
          </a:p>
          <a:p>
            <a:pPr lvl="1"/>
            <a:r>
              <a:rPr lang="en-US" sz="2000" dirty="0"/>
              <a:t>May have to have relevant experience or practical training</a:t>
            </a:r>
            <a:endParaRPr lang="en-AU" sz="2000" dirty="0"/>
          </a:p>
          <a:p>
            <a:pPr lvl="1"/>
            <a:r>
              <a:rPr lang="en-US" sz="2000" dirty="0"/>
              <a:t>May have to comply</a:t>
            </a:r>
            <a:r>
              <a:rPr lang="en-US" sz="2000" baseline="0" dirty="0"/>
              <a:t> with conditions for </a:t>
            </a:r>
            <a:r>
              <a:rPr lang="en-US" sz="2000" dirty="0"/>
              <a:t>registration, such</a:t>
            </a:r>
            <a:r>
              <a:rPr lang="en-US" sz="2000" baseline="0" dirty="0"/>
              <a:t> as </a:t>
            </a:r>
            <a:r>
              <a:rPr lang="en-US" dirty="0"/>
              <a:t>obtaining</a:t>
            </a:r>
            <a:r>
              <a:rPr lang="en-US" baseline="0" dirty="0"/>
              <a:t> </a:t>
            </a:r>
            <a:r>
              <a:rPr lang="en-US" dirty="0"/>
              <a:t>insurance</a:t>
            </a:r>
          </a:p>
          <a:p>
            <a:r>
              <a:rPr lang="en-US" sz="2400" dirty="0"/>
              <a:t>There may also be </a:t>
            </a:r>
            <a:r>
              <a:rPr lang="en-US" sz="2400" b="1" dirty="0"/>
              <a:t>ongoing requirements</a:t>
            </a:r>
            <a:r>
              <a:rPr lang="en-US" sz="2400" dirty="0"/>
              <a:t>:</a:t>
            </a:r>
          </a:p>
          <a:p>
            <a:pPr lvl="1"/>
            <a:r>
              <a:rPr lang="en-US" sz="2000" dirty="0"/>
              <a:t>Continue to be a ‘fit and proper person’</a:t>
            </a:r>
          </a:p>
          <a:p>
            <a:pPr lvl="1"/>
            <a:r>
              <a:rPr lang="en-US" sz="2000" dirty="0"/>
              <a:t>May need to undertake</a:t>
            </a:r>
            <a:r>
              <a:rPr lang="en-US" sz="2000" baseline="0" dirty="0"/>
              <a:t> </a:t>
            </a:r>
            <a:r>
              <a:rPr lang="en-US" sz="2000" baseline="0" dirty="0" err="1"/>
              <a:t>CPD</a:t>
            </a:r>
            <a:r>
              <a:rPr lang="en-US" sz="2000" baseline="0" dirty="0"/>
              <a:t> (continued professional development)</a:t>
            </a:r>
            <a:endParaRPr lang="en-US" sz="2000" dirty="0"/>
          </a:p>
          <a:p>
            <a:pPr lvl="1"/>
            <a:r>
              <a:rPr lang="en-US" sz="2000" dirty="0"/>
              <a:t>Perhaps you need to renew your insurance</a:t>
            </a:r>
          </a:p>
          <a:p>
            <a:pPr lvl="1"/>
            <a:endParaRPr lang="en-US" sz="2000" dirty="0"/>
          </a:p>
          <a:p>
            <a:pPr lvl="1"/>
            <a:r>
              <a:rPr lang="en-US" sz="2000" dirty="0"/>
              <a:t>We’ve examples on the slides, such as the Victorian</a:t>
            </a:r>
            <a:r>
              <a:rPr lang="en-US" sz="2000" baseline="0" dirty="0"/>
              <a:t> Institute of Teaching, the VBA, </a:t>
            </a:r>
            <a:r>
              <a:rPr lang="en-US" sz="2000" baseline="0" dirty="0" err="1"/>
              <a:t>AHPRA</a:t>
            </a:r>
            <a:endParaRPr lang="en-AU" sz="2000"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2031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AU" sz="2600" b="0" dirty="0">
                <a:solidFill>
                  <a:schemeClr val="accent4"/>
                </a:solidFill>
              </a:rPr>
              <a:t>Topic 6.</a:t>
            </a:r>
          </a:p>
          <a:p>
            <a:pPr marL="0" indent="0">
              <a:lnSpc>
                <a:spcPct val="100000"/>
              </a:lnSpc>
              <a:spcBef>
                <a:spcPts val="0"/>
              </a:spcBef>
              <a:buNone/>
            </a:pPr>
            <a:r>
              <a:rPr lang="en-AU" sz="2600" b="0" dirty="0">
                <a:solidFill>
                  <a:schemeClr val="accent4"/>
                </a:solidFill>
              </a:rPr>
              <a:t>Part of regulation is ensuring compliance and, if there are failures</a:t>
            </a:r>
            <a:r>
              <a:rPr lang="en-AU" sz="2600" b="0" baseline="0" dirty="0">
                <a:solidFill>
                  <a:schemeClr val="accent4"/>
                </a:solidFill>
              </a:rPr>
              <a:t> to comply, </a:t>
            </a:r>
            <a:r>
              <a:rPr lang="en-AU" sz="2600" b="0" dirty="0">
                <a:solidFill>
                  <a:schemeClr val="accent4"/>
                </a:solidFill>
              </a:rPr>
              <a:t>enforcement</a:t>
            </a:r>
            <a:r>
              <a:rPr lang="en-AU" sz="2600" b="0" baseline="0" dirty="0">
                <a:solidFill>
                  <a:schemeClr val="accent4"/>
                </a:solidFill>
              </a:rPr>
              <a:t>.</a:t>
            </a:r>
            <a:endParaRPr lang="en-AU" sz="2600" b="0" dirty="0">
              <a:solidFill>
                <a:schemeClr val="accent4"/>
              </a:solidFill>
            </a:endParaRPr>
          </a:p>
          <a:p>
            <a:pPr marL="0" indent="0">
              <a:lnSpc>
                <a:spcPct val="100000"/>
              </a:lnSpc>
              <a:spcBef>
                <a:spcPts val="0"/>
              </a:spcBef>
              <a:buNone/>
            </a:pPr>
            <a:endParaRPr lang="en-AU" sz="2600" b="1" dirty="0">
              <a:solidFill>
                <a:schemeClr val="accent4"/>
              </a:solidFill>
            </a:endParaRPr>
          </a:p>
          <a:p>
            <a:pPr marL="0" indent="0">
              <a:lnSpc>
                <a:spcPct val="100000"/>
              </a:lnSpc>
              <a:spcBef>
                <a:spcPts val="0"/>
              </a:spcBef>
              <a:buNone/>
            </a:pPr>
            <a:r>
              <a:rPr lang="en-AU" sz="2600" b="1" dirty="0">
                <a:solidFill>
                  <a:schemeClr val="accent4"/>
                </a:solidFill>
              </a:rPr>
              <a:t>Each scheme will have a range of powers to monitor compliance.</a:t>
            </a:r>
            <a:r>
              <a:rPr lang="en-AU" sz="2600" b="1" baseline="0" dirty="0">
                <a:solidFill>
                  <a:schemeClr val="accent4"/>
                </a:solidFill>
              </a:rPr>
              <a:t>  </a:t>
            </a:r>
            <a:r>
              <a:rPr lang="en-AU" sz="2600" b="0" baseline="0" dirty="0">
                <a:solidFill>
                  <a:schemeClr val="accent4"/>
                </a:solidFill>
              </a:rPr>
              <a:t>We’ve listed some of the most prevalent on the slide, including:</a:t>
            </a:r>
            <a:endParaRPr lang="en-AU" sz="2600" b="1" dirty="0"/>
          </a:p>
          <a:p>
            <a:pPr lvl="1">
              <a:lnSpc>
                <a:spcPct val="100000"/>
              </a:lnSpc>
              <a:spcBef>
                <a:spcPts val="0"/>
              </a:spcBef>
            </a:pPr>
            <a:endParaRPr lang="en-AU" sz="2000" dirty="0"/>
          </a:p>
          <a:p>
            <a:pPr lvl="1">
              <a:lnSpc>
                <a:spcPct val="100000"/>
              </a:lnSpc>
              <a:spcBef>
                <a:spcPts val="0"/>
              </a:spcBef>
            </a:pPr>
            <a:r>
              <a:rPr lang="en-AU" sz="2000" dirty="0"/>
              <a:t>Power to appoint AOs/inspectors,</a:t>
            </a:r>
            <a:r>
              <a:rPr lang="en-AU" sz="2000" baseline="0" dirty="0"/>
              <a:t> </a:t>
            </a:r>
            <a:r>
              <a:rPr lang="en-AU" sz="2000" dirty="0"/>
              <a:t>to monitor compliance or</a:t>
            </a:r>
            <a:r>
              <a:rPr lang="en-AU" sz="2000" baseline="0" dirty="0"/>
              <a:t> to enforce</a:t>
            </a:r>
            <a:endParaRPr lang="en-AU" sz="2000" dirty="0"/>
          </a:p>
          <a:p>
            <a:pPr lvl="1">
              <a:spcBef>
                <a:spcPts val="600"/>
              </a:spcBef>
              <a:spcAft>
                <a:spcPts val="600"/>
              </a:spcAft>
            </a:pPr>
            <a:r>
              <a:rPr lang="en-AU" sz="2000" dirty="0"/>
              <a:t>Power</a:t>
            </a:r>
            <a:r>
              <a:rPr lang="en-AU" sz="2000" baseline="0" dirty="0"/>
              <a:t> </a:t>
            </a:r>
            <a:r>
              <a:rPr lang="en-AU" sz="2000" dirty="0"/>
              <a:t>to audit</a:t>
            </a:r>
          </a:p>
          <a:p>
            <a:pPr marL="457200" marR="0" lvl="1" indent="0" algn="l" defTabSz="914400" rtl="0" eaLnBrk="1" fontAlgn="auto" latinLnBrk="0" hangingPunct="1">
              <a:lnSpc>
                <a:spcPct val="100000"/>
              </a:lnSpc>
              <a:spcBef>
                <a:spcPts val="600"/>
              </a:spcBef>
              <a:spcAft>
                <a:spcPts val="600"/>
              </a:spcAft>
              <a:buClrTx/>
              <a:buSzTx/>
              <a:buFontTx/>
              <a:buNone/>
              <a:tabLst/>
              <a:defRPr/>
            </a:pPr>
            <a:r>
              <a:rPr lang="en-AU" sz="2000" dirty="0"/>
              <a:t>Power to investigate complaints/incidents –</a:t>
            </a:r>
            <a:r>
              <a:rPr lang="en-AU" sz="2000" baseline="0" dirty="0"/>
              <a:t> may be m</a:t>
            </a:r>
            <a:r>
              <a:rPr lang="en-AU" sz="2000" dirty="0"/>
              <a:t>andatory notification obligations to the regulator </a:t>
            </a:r>
            <a:r>
              <a:rPr lang="en-AU" sz="2000" dirty="0" err="1"/>
              <a:t>eg</a:t>
            </a:r>
            <a:r>
              <a:rPr lang="en-AU" sz="2000" dirty="0"/>
              <a:t> notifiable incident</a:t>
            </a:r>
          </a:p>
          <a:p>
            <a:pPr lvl="1">
              <a:spcBef>
                <a:spcPts val="600"/>
              </a:spcBef>
              <a:spcAft>
                <a:spcPts val="600"/>
              </a:spcAft>
            </a:pPr>
            <a:r>
              <a:rPr lang="en-AU" sz="2000" dirty="0"/>
              <a:t>Power to require the provision of information/documents to the regulator (to produce)</a:t>
            </a:r>
          </a:p>
          <a:p>
            <a:pPr lvl="1">
              <a:spcBef>
                <a:spcPts val="600"/>
              </a:spcBef>
              <a:spcAft>
                <a:spcPts val="600"/>
              </a:spcAft>
            </a:pPr>
            <a:r>
              <a:rPr lang="en-AU" sz="2000" dirty="0"/>
              <a:t>Powers of entry to premises for inspection</a:t>
            </a:r>
          </a:p>
          <a:p>
            <a:pPr lvl="1">
              <a:spcBef>
                <a:spcPts val="600"/>
              </a:spcBef>
              <a:spcAft>
                <a:spcPts val="600"/>
              </a:spcAft>
            </a:pPr>
            <a:r>
              <a:rPr lang="en-AU" sz="2000" dirty="0"/>
              <a:t>Powers to apply for search</a:t>
            </a:r>
            <a:r>
              <a:rPr lang="en-AU" sz="2000" baseline="0" dirty="0"/>
              <a:t> warrant and </a:t>
            </a:r>
            <a:r>
              <a:rPr lang="en-AU" sz="2000" dirty="0"/>
              <a:t>seize</a:t>
            </a:r>
          </a:p>
          <a:p>
            <a:endParaRPr lang="en-AU" dirty="0"/>
          </a:p>
        </p:txBody>
      </p:sp>
      <p:sp>
        <p:nvSpPr>
          <p:cNvPr id="4" name="Slide Number Placeholder 3"/>
          <p:cNvSpPr>
            <a:spLocks noGrp="1"/>
          </p:cNvSpPr>
          <p:nvPr>
            <p:ph type="sldNum" sz="quarter" idx="10"/>
          </p:nvPr>
        </p:nvSpPr>
        <p:spPr/>
        <p:txBody>
          <a:bodyPr/>
          <a:lstStyle/>
          <a:p>
            <a:fld id="{13075EB3-2C0C-4546-ABDF-574D11845B81}" type="slidenum">
              <a:rPr lang="en-AU" smtClean="0"/>
              <a:t>14</a:t>
            </a:fld>
            <a:endParaRPr lang="en-AU"/>
          </a:p>
        </p:txBody>
      </p:sp>
    </p:spTree>
    <p:extLst>
      <p:ext uri="{BB962C8B-B14F-4D97-AF65-F5344CB8AC3E}">
        <p14:creationId xmlns:p14="http://schemas.microsoft.com/office/powerpoint/2010/main" val="1481733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AU" sz="2000" dirty="0"/>
              <a:t>You’ll remember our enforcement pyramid from earlier.</a:t>
            </a:r>
            <a:r>
              <a:rPr lang="en-AU" sz="2000" baseline="0" dirty="0"/>
              <a:t>  </a:t>
            </a:r>
            <a:r>
              <a:rPr lang="en-AU" sz="2000" dirty="0"/>
              <a:t>Most regulators have a range of options where there has been non-compliance, some of which we’ve listed on this slide:</a:t>
            </a:r>
          </a:p>
          <a:p>
            <a:pPr lvl="1"/>
            <a:r>
              <a:rPr lang="en-AU" sz="2000" dirty="0"/>
              <a:t>Warning/caution</a:t>
            </a:r>
          </a:p>
          <a:p>
            <a:pPr lvl="1"/>
            <a:r>
              <a:rPr lang="en-AU" sz="2000" dirty="0"/>
              <a:t>Infringement notice</a:t>
            </a:r>
          </a:p>
          <a:p>
            <a:pPr lvl="1"/>
            <a:r>
              <a:rPr lang="en-AU" sz="2000" dirty="0"/>
              <a:t>Enforceable undertaking</a:t>
            </a:r>
          </a:p>
          <a:p>
            <a:pPr lvl="1"/>
            <a:r>
              <a:rPr lang="en-AU" sz="2000" dirty="0"/>
              <a:t>Disciplinary proceedings for regulatory breaches</a:t>
            </a:r>
          </a:p>
          <a:p>
            <a:pPr lvl="1"/>
            <a:r>
              <a:rPr lang="en-AU" sz="2000" dirty="0"/>
              <a:t>Prosecution for criminal offences</a:t>
            </a:r>
          </a:p>
          <a:p>
            <a:endParaRPr lang="en-AU" sz="2000" dirty="0"/>
          </a:p>
          <a:p>
            <a:pPr>
              <a:spcBef>
                <a:spcPts val="0"/>
              </a:spcBef>
            </a:pPr>
            <a:r>
              <a:rPr lang="en-AU" sz="2000" dirty="0"/>
              <a:t>The enforcement response will depend on the severity of the breach.</a:t>
            </a:r>
          </a:p>
          <a:p>
            <a:pPr>
              <a:spcBef>
                <a:spcPts val="0"/>
              </a:spcBef>
            </a:pPr>
            <a:endParaRPr lang="en-AU" sz="2000" dirty="0"/>
          </a:p>
          <a:p>
            <a:r>
              <a:rPr lang="en-AU" sz="2000" dirty="0"/>
              <a:t>Legislation may sometimes</a:t>
            </a:r>
            <a:r>
              <a:rPr lang="en-AU" sz="2000" baseline="0" dirty="0"/>
              <a:t> </a:t>
            </a:r>
            <a:r>
              <a:rPr lang="en-AU" sz="2000" dirty="0"/>
              <a:t>allow for immediate action by a regulator – is there is significant risk to the public or person.</a:t>
            </a:r>
          </a:p>
          <a:p>
            <a:r>
              <a:rPr lang="en-AU" sz="2000" dirty="0"/>
              <a:t>But generally, legislation provides</a:t>
            </a:r>
            <a:r>
              <a:rPr lang="en-AU" sz="2000" baseline="0" dirty="0"/>
              <a:t> </a:t>
            </a:r>
            <a:r>
              <a:rPr lang="en-AU" sz="2000" dirty="0"/>
              <a:t>for an</a:t>
            </a:r>
            <a:r>
              <a:rPr lang="en-AU" sz="2000" baseline="0" dirty="0"/>
              <a:t> </a:t>
            </a:r>
            <a:r>
              <a:rPr lang="en-AU" sz="2000" dirty="0"/>
              <a:t>enforcement pathway set out on the enforcement pyramid slide, resulting in either a disciplinary approach or prosecution of criminal offences for regulatory breaches</a:t>
            </a:r>
          </a:p>
          <a:p>
            <a:pPr>
              <a:spcBef>
                <a:spcPts val="0"/>
              </a:spcBef>
            </a:pPr>
            <a:endParaRPr lang="en-AU"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3340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600" b="1" dirty="0"/>
              <a:t>Legislation may provide for administrative enforcement tools </a:t>
            </a:r>
            <a:r>
              <a:rPr lang="en-AU" sz="2600" b="0" dirty="0"/>
              <a:t>to support enforcement</a:t>
            </a:r>
          </a:p>
          <a:p>
            <a:endParaRPr lang="en-AU" sz="2600" b="1" dirty="0"/>
          </a:p>
          <a:p>
            <a:r>
              <a:rPr lang="en-AU" sz="2000" dirty="0"/>
              <a:t>Some examples are:</a:t>
            </a:r>
          </a:p>
          <a:p>
            <a:pPr marL="342900" indent="-342900">
              <a:buFontTx/>
              <a:buChar char="-"/>
            </a:pPr>
            <a:r>
              <a:rPr lang="en-AU" sz="2000" dirty="0"/>
              <a:t>Applying for search warrants;</a:t>
            </a:r>
          </a:p>
          <a:p>
            <a:pPr marL="342900" indent="-342900">
              <a:buFontTx/>
              <a:buChar char="-"/>
            </a:pPr>
            <a:r>
              <a:rPr lang="en-AU" sz="2000" dirty="0"/>
              <a:t>Power to enter premises and inspect; or</a:t>
            </a:r>
          </a:p>
          <a:p>
            <a:pPr marL="342900" indent="-342900">
              <a:buFontTx/>
              <a:buChar char="-"/>
            </a:pPr>
            <a:r>
              <a:rPr lang="en-AU" sz="2000" dirty="0"/>
              <a:t>Disciplinary proceedings brought against a licensed individual/entity.</a:t>
            </a:r>
          </a:p>
          <a:p>
            <a:pPr marL="0" indent="0">
              <a:buFontTx/>
              <a:buNone/>
            </a:pPr>
            <a:endParaRPr lang="en-AU" sz="2000" dirty="0"/>
          </a:p>
          <a:p>
            <a:pPr marL="0" indent="0">
              <a:buFontTx/>
              <a:buNone/>
            </a:pPr>
            <a:r>
              <a:rPr lang="en-AU" sz="2000" dirty="0"/>
              <a:t>Focus on disciplinary process - usually involves:</a:t>
            </a:r>
          </a:p>
          <a:p>
            <a:pPr lvl="2"/>
            <a:r>
              <a:rPr lang="en-AU" dirty="0"/>
              <a:t>Investigation phase</a:t>
            </a:r>
          </a:p>
          <a:p>
            <a:pPr lvl="2"/>
            <a:r>
              <a:rPr lang="en-AU" dirty="0"/>
              <a:t>Notice of allegations (or notice of inquiry)</a:t>
            </a:r>
            <a:r>
              <a:rPr lang="en-AU" baseline="0" dirty="0"/>
              <a:t> listing incidents </a:t>
            </a:r>
            <a:r>
              <a:rPr lang="en-AU" dirty="0"/>
              <a:t>of non-compliance/misconduct/breaches</a:t>
            </a:r>
          </a:p>
          <a:p>
            <a:pPr lvl="2"/>
            <a:r>
              <a:rPr lang="en-AU" dirty="0"/>
              <a:t>Service on the respondent of Brief</a:t>
            </a:r>
            <a:r>
              <a:rPr lang="en-AU" baseline="0" dirty="0"/>
              <a:t> of evidence</a:t>
            </a:r>
            <a:endParaRPr lang="en-AU" dirty="0"/>
          </a:p>
          <a:p>
            <a:pPr lvl="2"/>
            <a:r>
              <a:rPr lang="en-AU" dirty="0"/>
              <a:t>Opportunity for person/entity to respond – either in writing or at a hearing</a:t>
            </a:r>
          </a:p>
          <a:p>
            <a:pPr lvl="2"/>
            <a:r>
              <a:rPr lang="en-AU" dirty="0"/>
              <a:t>Finding of either ‘not proven’ or non-compliance/misconduct (if satisfied on balance of probabilities)</a:t>
            </a:r>
          </a:p>
          <a:p>
            <a:pPr lvl="2"/>
            <a:r>
              <a:rPr lang="en-AU" dirty="0"/>
              <a:t>Determination – fine, reprimand, change to licence conditions (</a:t>
            </a:r>
            <a:r>
              <a:rPr lang="en-AU" dirty="0" err="1"/>
              <a:t>eg</a:t>
            </a:r>
            <a:r>
              <a:rPr lang="en-AU" dirty="0"/>
              <a:t> further education, training, practice restrictions), suspension, cancellation of licence</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55406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Focusing more on disciplinary action, </a:t>
            </a:r>
            <a:r>
              <a:rPr lang="en-AU" b="1" dirty="0" err="1"/>
              <a:t>VCAT</a:t>
            </a:r>
            <a:r>
              <a:rPr lang="en-AU" b="1" dirty="0"/>
              <a:t> has jurisdiction to consider disciplinary action </a:t>
            </a:r>
            <a:r>
              <a:rPr lang="en-AU" b="0" dirty="0"/>
              <a:t>either as original decision-maker or on review, </a:t>
            </a:r>
            <a:r>
              <a:rPr lang="en-AU" b="1" dirty="0"/>
              <a:t>and to consider refusals</a:t>
            </a:r>
          </a:p>
          <a:p>
            <a:endParaRPr lang="en-AU" i="1" dirty="0"/>
          </a:p>
          <a:p>
            <a:r>
              <a:rPr lang="en-AU" i="1" dirty="0"/>
              <a:t>Ahmad</a:t>
            </a:r>
            <a:r>
              <a:rPr lang="en-AU" dirty="0"/>
              <a:t> case</a:t>
            </a:r>
          </a:p>
          <a:p>
            <a:r>
              <a:rPr lang="en-AU" dirty="0"/>
              <a:t>- Doctor Ahmad had an Alaskan medical certificate suspended </a:t>
            </a:r>
            <a:r>
              <a:rPr lang="en-AU" dirty="0" err="1"/>
              <a:t>bc</a:t>
            </a:r>
            <a:r>
              <a:rPr lang="en-AU" dirty="0"/>
              <a:t> of his prescription practices in Alaska (he had made</a:t>
            </a:r>
            <a:r>
              <a:rPr lang="en-AU" baseline="0" dirty="0"/>
              <a:t> </a:t>
            </a:r>
            <a:r>
              <a:rPr lang="en-AU" dirty="0"/>
              <a:t>simultaneous prescriptions for the same high-dose opioids).</a:t>
            </a:r>
          </a:p>
          <a:p>
            <a:pPr marL="171450" indent="-171450">
              <a:buFontTx/>
              <a:buChar char="-"/>
            </a:pPr>
            <a:r>
              <a:rPr lang="en-AU" dirty="0"/>
              <a:t>The Medical Board of Australia relied upon that Alaskan suspension in forming a reasonable belief that Ahmad’s performance as a doctor in Australia would pose a risk to the public.</a:t>
            </a:r>
            <a:r>
              <a:rPr lang="en-AU" baseline="0" dirty="0"/>
              <a:t>  They </a:t>
            </a:r>
            <a:r>
              <a:rPr lang="en-AU" dirty="0"/>
              <a:t>suspended his licence to practice,</a:t>
            </a:r>
            <a:r>
              <a:rPr lang="en-AU" baseline="0" dirty="0"/>
              <a:t> in order </a:t>
            </a:r>
            <a:r>
              <a:rPr lang="en-AU" dirty="0"/>
              <a:t>to protect public health and safety.</a:t>
            </a:r>
          </a:p>
          <a:p>
            <a:pPr marL="171450" indent="-171450">
              <a:buFontTx/>
              <a:buChar char="-"/>
            </a:pPr>
            <a:r>
              <a:rPr lang="en-AU" dirty="0"/>
              <a:t>That was an immediate-action decision.</a:t>
            </a:r>
          </a:p>
          <a:p>
            <a:r>
              <a:rPr lang="en-AU" dirty="0"/>
              <a:t>- Ahmad applied to VCAT for review of the decision.</a:t>
            </a:r>
          </a:p>
          <a:p>
            <a:r>
              <a:rPr lang="en-AU" dirty="0"/>
              <a:t>- The Medical Board’s decision was affirmed.</a:t>
            </a:r>
          </a:p>
          <a:p>
            <a:r>
              <a:rPr lang="en-AU" dirty="0"/>
              <a:t>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6286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Last topic we want to examine is prosecution.</a:t>
            </a:r>
          </a:p>
          <a:p>
            <a:r>
              <a:rPr lang="en-AU" sz="1200" kern="1200" dirty="0">
                <a:solidFill>
                  <a:schemeClr val="tx1"/>
                </a:solidFill>
                <a:effectLst/>
                <a:latin typeface="+mn-lt"/>
                <a:ea typeface="+mn-ea"/>
                <a:cs typeface="+mn-cs"/>
              </a:rPr>
              <a:t>Ultimately, the decision whether or not to prosecute is a serious matter, which we’ll </a:t>
            </a:r>
            <a:r>
              <a:rPr lang="en-AU" sz="1200" kern="1200" baseline="0" dirty="0">
                <a:solidFill>
                  <a:schemeClr val="tx1"/>
                </a:solidFill>
                <a:effectLst/>
                <a:latin typeface="+mn-lt"/>
                <a:ea typeface="+mn-ea"/>
                <a:cs typeface="+mn-cs"/>
              </a:rPr>
              <a:t>further discuss in a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But not all offences bought to attention of the regulator </a:t>
            </a:r>
            <a:r>
              <a:rPr lang="en-AU" sz="1200" i="1" dirty="0"/>
              <a:t>must </a:t>
            </a:r>
            <a:r>
              <a:rPr lang="en-AU" sz="1200" dirty="0"/>
              <a:t>be prosecuted.  </a:t>
            </a:r>
            <a:endParaRPr lang="en-AU" sz="1200" kern="1200" baseline="0" dirty="0">
              <a:solidFill>
                <a:schemeClr val="tx1"/>
              </a:solidFill>
              <a:effectLst/>
              <a:latin typeface="+mn-lt"/>
              <a:ea typeface="+mn-ea"/>
              <a:cs typeface="+mn-cs"/>
            </a:endParaRPr>
          </a:p>
          <a:p>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Like disciplinary proceedings, prosecution is at the top end of the enforcement pyramid or spectrum of regulatory tools.</a:t>
            </a:r>
            <a:r>
              <a:rPr lang="en-AU" sz="1200" kern="1200" baseline="0" dirty="0">
                <a:solidFill>
                  <a:schemeClr val="tx1"/>
                </a:solidFill>
                <a:effectLst/>
                <a:latin typeface="+mn-lt"/>
                <a:ea typeface="+mn-ea"/>
                <a:cs typeface="+mn-cs"/>
              </a:rPr>
              <a:t>  It’s </a:t>
            </a:r>
            <a:r>
              <a:rPr lang="en-AU" sz="1200" kern="1200" dirty="0">
                <a:solidFill>
                  <a:schemeClr val="tx1"/>
                </a:solidFill>
                <a:effectLst/>
                <a:latin typeface="+mn-lt"/>
                <a:ea typeface="+mn-ea"/>
                <a:cs typeface="+mn-cs"/>
              </a:rPr>
              <a:t>often viewed as </a:t>
            </a:r>
            <a:r>
              <a:rPr lang="en-AU" sz="1200" b="1" kern="1200" dirty="0">
                <a:solidFill>
                  <a:schemeClr val="tx1"/>
                </a:solidFill>
                <a:effectLst/>
                <a:latin typeface="+mn-lt"/>
                <a:ea typeface="+mn-ea"/>
                <a:cs typeface="+mn-cs"/>
              </a:rPr>
              <a:t>last resort </a:t>
            </a:r>
            <a:r>
              <a:rPr lang="en-AU" sz="1200" kern="1200" dirty="0">
                <a:solidFill>
                  <a:schemeClr val="tx1"/>
                </a:solidFill>
                <a:effectLst/>
                <a:latin typeface="+mn-lt"/>
                <a:ea typeface="+mn-ea"/>
                <a:cs typeface="+mn-cs"/>
              </a:rPr>
              <a:t>for a number of reasons, including:</a:t>
            </a:r>
          </a:p>
          <a:p>
            <a:pPr lvl="1">
              <a:spcBef>
                <a:spcPts val="1200"/>
              </a:spcBef>
            </a:pPr>
            <a:r>
              <a:rPr lang="en-AU" sz="2000" b="1" dirty="0"/>
              <a:t>Resource intensive</a:t>
            </a:r>
            <a:r>
              <a:rPr lang="en-AU" sz="2000" dirty="0"/>
              <a:t>: investigation (gathering evidence); conducting record of interview, preparation of brief of evidence; issuing</a:t>
            </a:r>
            <a:r>
              <a:rPr lang="en-AU" sz="2000" baseline="0" dirty="0"/>
              <a:t> </a:t>
            </a:r>
            <a:r>
              <a:rPr lang="en-AU" sz="2000" dirty="0"/>
              <a:t>charges;</a:t>
            </a:r>
            <a:r>
              <a:rPr lang="en-AU" sz="2000" baseline="0" dirty="0"/>
              <a:t> dealing with </a:t>
            </a:r>
            <a:r>
              <a:rPr lang="en-AU" sz="2000" dirty="0"/>
              <a:t>court proceedings</a:t>
            </a:r>
            <a:r>
              <a:rPr lang="en-AU" sz="2000" baseline="0" dirty="0"/>
              <a:t> – need </a:t>
            </a:r>
            <a:r>
              <a:rPr lang="en-AU" sz="2000" dirty="0"/>
              <a:t>to gather sufficient evidence to ensure reasonable prospect of conviction.  Takes time.</a:t>
            </a:r>
          </a:p>
          <a:p>
            <a:pPr lvl="1">
              <a:spcBef>
                <a:spcPts val="1200"/>
              </a:spcBef>
            </a:pPr>
            <a:r>
              <a:rPr lang="en-AU" sz="2000" b="1" dirty="0"/>
              <a:t>High standard of proof</a:t>
            </a:r>
            <a:r>
              <a:rPr lang="en-AU" sz="2000" dirty="0"/>
              <a:t>: beyond reasonable doubt (</a:t>
            </a:r>
            <a:r>
              <a:rPr lang="en-AU" sz="2000" dirty="0" err="1"/>
              <a:t>cf</a:t>
            </a:r>
            <a:r>
              <a:rPr lang="en-AU" sz="2000" dirty="0"/>
              <a:t> disciplinary proceedings, civil standard balance of probabilities)</a:t>
            </a:r>
          </a:p>
          <a:p>
            <a:pPr lvl="1">
              <a:spcBef>
                <a:spcPts val="1200"/>
              </a:spcBef>
            </a:pPr>
            <a:r>
              <a:rPr lang="en-AU" sz="2000" b="1" dirty="0"/>
              <a:t>Serious effects of prosecution</a:t>
            </a:r>
            <a:r>
              <a:rPr lang="en-AU" sz="2000" dirty="0"/>
              <a:t>:</a:t>
            </a:r>
          </a:p>
          <a:p>
            <a:pPr lvl="2"/>
            <a:r>
              <a:rPr lang="en-AU" dirty="0"/>
              <a:t>Criminal record </a:t>
            </a:r>
          </a:p>
          <a:p>
            <a:pPr lvl="2"/>
            <a:r>
              <a:rPr lang="en-AU" dirty="0"/>
              <a:t>Social denunciation</a:t>
            </a:r>
          </a:p>
          <a:p>
            <a:pPr lvl="2"/>
            <a:r>
              <a:rPr lang="en-AU" dirty="0"/>
              <a:t>Effect on employment prospects, </a:t>
            </a:r>
            <a:r>
              <a:rPr lang="en-AU" dirty="0" err="1"/>
              <a:t>ie</a:t>
            </a:r>
            <a:r>
              <a:rPr lang="en-AU" dirty="0"/>
              <a:t> employment checks, questionnaires etc.</a:t>
            </a:r>
            <a:endParaRPr lang="en-AU" sz="2000" dirty="0"/>
          </a:p>
          <a:p>
            <a:pPr lvl="0"/>
            <a:r>
              <a:rPr lang="en-AU" sz="1200" b="1" kern="1200" baseline="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Model litigant </a:t>
            </a:r>
            <a:r>
              <a:rPr lang="en-AU" sz="1200" kern="1200" dirty="0">
                <a:solidFill>
                  <a:schemeClr val="tx1"/>
                </a:solidFill>
                <a:effectLst/>
                <a:latin typeface="+mn-lt"/>
                <a:ea typeface="+mn-ea"/>
                <a:cs typeface="+mn-cs"/>
              </a:rPr>
              <a:t>constraints.</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Generally, prosecution of regulatory breaches are:</a:t>
            </a:r>
          </a:p>
          <a:p>
            <a:pPr lvl="0"/>
            <a:r>
              <a:rPr lang="en-AU" sz="1200" kern="1200" dirty="0">
                <a:solidFill>
                  <a:schemeClr val="tx1"/>
                </a:solidFill>
                <a:effectLst/>
                <a:latin typeface="+mn-lt"/>
                <a:ea typeface="+mn-ea"/>
                <a:cs typeface="+mn-cs"/>
              </a:rPr>
              <a:t>- More often than not, summary offences (rather than indictable);</a:t>
            </a:r>
          </a:p>
          <a:p>
            <a:pPr lvl="0"/>
            <a:r>
              <a:rPr lang="en-AU" sz="1200" kern="1200" dirty="0">
                <a:solidFill>
                  <a:schemeClr val="tx1"/>
                </a:solidFill>
                <a:effectLst/>
                <a:latin typeface="+mn-lt"/>
                <a:ea typeface="+mn-ea"/>
                <a:cs typeface="+mn-cs"/>
              </a:rPr>
              <a:t>- ‘strict liability’ in nature, usually for failing to comply with a legal obligation;</a:t>
            </a:r>
          </a:p>
          <a:p>
            <a:pPr lvl="0"/>
            <a:r>
              <a:rPr lang="en-AU" sz="1200" kern="1200" dirty="0">
                <a:solidFill>
                  <a:schemeClr val="tx1"/>
                </a:solidFill>
                <a:effectLst/>
                <a:latin typeface="+mn-lt"/>
                <a:ea typeface="+mn-ea"/>
                <a:cs typeface="+mn-cs"/>
              </a:rPr>
              <a:t>- ‘holding out’ offences, for example:</a:t>
            </a:r>
          </a:p>
          <a:p>
            <a:pPr lvl="1"/>
            <a:r>
              <a:rPr lang="en-AU" sz="1200" i="1" kern="1200" dirty="0">
                <a:solidFill>
                  <a:schemeClr val="tx1"/>
                </a:solidFill>
                <a:effectLst/>
                <a:latin typeface="+mn-lt"/>
                <a:ea typeface="+mn-ea"/>
                <a:cs typeface="+mn-cs"/>
              </a:rPr>
              <a:t>Architects Act 1991</a:t>
            </a:r>
            <a:r>
              <a:rPr lang="en-AU" sz="1200" kern="1200" dirty="0">
                <a:solidFill>
                  <a:schemeClr val="tx1"/>
                </a:solidFill>
                <a:effectLst/>
                <a:latin typeface="+mn-lt"/>
                <a:ea typeface="+mn-ea"/>
                <a:cs typeface="+mn-cs"/>
              </a:rPr>
              <a:t>, s 4;</a:t>
            </a:r>
          </a:p>
          <a:p>
            <a:pPr lvl="1"/>
            <a:r>
              <a:rPr lang="en-AU" sz="1200" i="1" kern="1200" dirty="0">
                <a:solidFill>
                  <a:schemeClr val="tx1"/>
                </a:solidFill>
                <a:effectLst/>
                <a:latin typeface="+mn-lt"/>
                <a:ea typeface="+mn-ea"/>
                <a:cs typeface="+mn-cs"/>
              </a:rPr>
              <a:t>Estate Agents Act 1980</a:t>
            </a:r>
            <a:r>
              <a:rPr lang="en-AU" sz="1200" kern="1200" dirty="0">
                <a:solidFill>
                  <a:schemeClr val="tx1"/>
                </a:solidFill>
                <a:effectLst/>
                <a:latin typeface="+mn-lt"/>
                <a:ea typeface="+mn-ea"/>
                <a:cs typeface="+mn-cs"/>
              </a:rPr>
              <a:t>, s 38;</a:t>
            </a:r>
          </a:p>
          <a:p>
            <a:pPr lvl="1"/>
            <a:r>
              <a:rPr lang="en-AU" sz="1200" i="1" kern="1200" dirty="0">
                <a:solidFill>
                  <a:schemeClr val="tx1"/>
                </a:solidFill>
                <a:effectLst/>
                <a:latin typeface="+mn-lt"/>
                <a:ea typeface="+mn-ea"/>
                <a:cs typeface="+mn-cs"/>
              </a:rPr>
              <a:t>Health Practitioner Regulation National Law (Victoria) Act 2009</a:t>
            </a:r>
            <a:r>
              <a:rPr lang="en-AU" sz="1200" kern="1200" dirty="0">
                <a:solidFill>
                  <a:schemeClr val="tx1"/>
                </a:solidFill>
                <a:effectLst/>
                <a:latin typeface="+mn-lt"/>
                <a:ea typeface="+mn-ea"/>
                <a:cs typeface="+mn-cs"/>
              </a:rPr>
              <a:t>, Schedule s 113;</a:t>
            </a:r>
          </a:p>
          <a:p>
            <a:r>
              <a:rPr lang="en-AU" sz="1200" i="1" kern="1200" dirty="0">
                <a:solidFill>
                  <a:schemeClr val="tx1"/>
                </a:solidFill>
                <a:effectLst/>
                <a:latin typeface="+mn-lt"/>
                <a:ea typeface="+mn-ea"/>
                <a:cs typeface="+mn-cs"/>
              </a:rPr>
              <a:t>	Veterinary Practice Act 1997</a:t>
            </a:r>
            <a:r>
              <a:rPr lang="en-AU" sz="1200" kern="1200" dirty="0">
                <a:solidFill>
                  <a:schemeClr val="tx1"/>
                </a:solidFill>
                <a:effectLst/>
                <a:latin typeface="+mn-lt"/>
                <a:ea typeface="+mn-ea"/>
                <a:cs typeface="+mn-cs"/>
              </a:rPr>
              <a:t>, s 57.</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3035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b="0" i="0"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Examining the decision to prosecute, most regulators either have a Prosecutions Policy (as well as CEP we discussed earlier) or they adopt the </a:t>
            </a:r>
            <a:r>
              <a:rPr lang="en-AU" sz="1200" b="0" i="0" kern="1200" dirty="0" err="1">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OPP’s</a:t>
            </a:r>
            <a:r>
              <a:rPr lang="en-AU" sz="1200" b="0" i="0"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 Prosecutions Policy.</a:t>
            </a:r>
          </a:p>
          <a:p>
            <a:pPr>
              <a:spcAft>
                <a:spcPts val="1200"/>
              </a:spcAft>
            </a:pPr>
            <a:r>
              <a:rPr lang="en-AU" sz="1200" b="0" i="0"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Two criteria to</a:t>
            </a:r>
            <a:r>
              <a:rPr lang="en-AU" sz="1200" b="0" i="0" kern="1200" baseline="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 consider in the decision to prosecute:</a:t>
            </a:r>
          </a:p>
          <a:p>
            <a:pPr marL="228600" indent="-228600">
              <a:spcAft>
                <a:spcPts val="1200"/>
              </a:spcAft>
              <a:buAutoNum type="arabicPeriod"/>
            </a:pPr>
            <a:r>
              <a:rPr lang="en-AU" sz="1200" b="1" i="0"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R</a:t>
            </a:r>
            <a:r>
              <a:rPr lang="en-AU" sz="1200" b="1" i="0" kern="1200" baseline="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easonable prospect of conviction </a:t>
            </a:r>
            <a:r>
              <a:rPr lang="en-AU" sz="1200" b="0" i="0" kern="1200" baseline="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 also known as sufficiency of evidence, to prove all elements of the offence beyond reasonable doubt – or a prima facie case.</a:t>
            </a:r>
          </a:p>
          <a:p>
            <a:pPr marL="228600" indent="-228600">
              <a:spcAft>
                <a:spcPts val="1200"/>
              </a:spcAft>
              <a:buAutoNum type="arabicPeriod"/>
            </a:pPr>
            <a:r>
              <a:rPr lang="en-AU" sz="1200" b="1" i="0" kern="1200" baseline="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Public interest factors </a:t>
            </a:r>
            <a:r>
              <a:rPr lang="en-AU" sz="1200" b="0" i="0" kern="1200" baseline="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weigh in favour of prosecution.</a:t>
            </a:r>
            <a:endParaRPr lang="en-AU" sz="1200" b="0" i="0"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endParaRPr lang="en-AU" sz="1200" b="1" i="1"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r>
              <a:rPr lang="en-AU" sz="1200" b="1" i="1"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Public interest factors</a:t>
            </a:r>
          </a:p>
          <a:p>
            <a:pPr>
              <a:spcAft>
                <a:spcPts val="1200"/>
              </a:spcAft>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The </a:t>
            </a:r>
            <a:r>
              <a:rPr lang="en-AU" sz="1200" dirty="0" err="1">
                <a:effectLst/>
                <a:latin typeface="Segoe UI" panose="020B0502040204020203" pitchFamily="34" charset="0"/>
                <a:ea typeface="Segoe UI" panose="020B0502040204020203" pitchFamily="34" charset="0"/>
                <a:cs typeface="Times New Roman" panose="02020603050405020304" pitchFamily="18" charset="0"/>
              </a:rPr>
              <a:t>DPP</a:t>
            </a:r>
            <a:r>
              <a:rPr lang="en-AU" sz="1200" dirty="0">
                <a:effectLst/>
                <a:latin typeface="Segoe UI" panose="020B0502040204020203" pitchFamily="34" charset="0"/>
                <a:ea typeface="Segoe UI" panose="020B0502040204020203" pitchFamily="34" charset="0"/>
                <a:cs typeface="Times New Roman" panose="02020603050405020304" pitchFamily="18" charset="0"/>
              </a:rPr>
              <a:t> Victoria Policy requires that prosecution </a:t>
            </a:r>
            <a:r>
              <a:rPr lang="en-AU" sz="1200" i="1" dirty="0">
                <a:effectLst/>
                <a:latin typeface="Segoe UI" panose="020B0502040204020203" pitchFamily="34" charset="0"/>
                <a:ea typeface="Segoe UI" panose="020B0502040204020203" pitchFamily="34" charset="0"/>
                <a:cs typeface="Times New Roman" panose="02020603050405020304" pitchFamily="18" charset="0"/>
              </a:rPr>
              <a:t>must </a:t>
            </a:r>
            <a:r>
              <a:rPr lang="en-AU" sz="1200" dirty="0">
                <a:effectLst/>
                <a:latin typeface="Segoe UI" panose="020B0502040204020203" pitchFamily="34" charset="0"/>
                <a:ea typeface="Segoe UI" panose="020B0502040204020203" pitchFamily="34" charset="0"/>
                <a:cs typeface="Times New Roman" panose="02020603050405020304" pitchFamily="18" charset="0"/>
              </a:rPr>
              <a:t>proceed unless there are public interest factors tending against prosecution which outweigh those tending in favour. </a:t>
            </a:r>
          </a:p>
          <a:p>
            <a:pPr>
              <a:spcAft>
                <a:spcPts val="1200"/>
              </a:spcAft>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There’s a non-exhaustive list of public interest factors to be considered including:</a:t>
            </a:r>
          </a:p>
          <a:p>
            <a:pPr>
              <a:spcAft>
                <a:spcPts val="1200"/>
              </a:spcAft>
            </a:pPr>
            <a:r>
              <a:rPr lang="en-AU" sz="1200" i="1" dirty="0">
                <a:effectLst/>
                <a:latin typeface="Segoe UI" panose="020B0502040204020203" pitchFamily="34" charset="0"/>
                <a:ea typeface="Segoe UI" panose="020B0502040204020203" pitchFamily="34" charset="0"/>
                <a:cs typeface="Times New Roman" panose="02020603050405020304" pitchFamily="18" charset="0"/>
              </a:rPr>
              <a:t>Offence related factors:</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the seriousness of the offence; </a:t>
            </a: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whether the offence is of considerable public concern; </a:t>
            </a: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the age of the offence; </a:t>
            </a: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whether the offence is triable only on indictment. </a:t>
            </a:r>
          </a:p>
          <a:p>
            <a:pPr>
              <a:spcAft>
                <a:spcPts val="1200"/>
              </a:spcAft>
            </a:pPr>
            <a:r>
              <a:rPr lang="en-AU" sz="1200" i="1" dirty="0">
                <a:effectLst/>
                <a:latin typeface="Segoe UI" panose="020B0502040204020203" pitchFamily="34" charset="0"/>
                <a:ea typeface="Segoe UI" panose="020B0502040204020203" pitchFamily="34" charset="0"/>
                <a:cs typeface="Times New Roman" panose="02020603050405020304" pitchFamily="18" charset="0"/>
              </a:rPr>
              <a:t>Offender related factors:</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culpability of the offender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offender’s antecedents and background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age, physical health, mental health or special infirmity of the offender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whether the offender is willing to co-operate in the investigation or prosecution of others, or the extent to which the offender has done so.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r>
              <a:rPr lang="en-AU" sz="1200" i="1" dirty="0">
                <a:effectLst/>
                <a:latin typeface="Segoe UI" panose="020B0502040204020203" pitchFamily="34" charset="0"/>
                <a:ea typeface="Segoe UI" panose="020B0502040204020203" pitchFamily="34" charset="0"/>
                <a:cs typeface="Times New Roman" panose="02020603050405020304" pitchFamily="18" charset="0"/>
              </a:rPr>
              <a:t>Victim related factors:</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attitude of the victim to a prosecution;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entitlement of the victim to compensation;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age, physical health, mental health or special infirmity of the victim.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r>
              <a:rPr lang="en-AU" sz="1200" i="1" dirty="0">
                <a:effectLst/>
                <a:latin typeface="Segoe UI" panose="020B0502040204020203" pitchFamily="34" charset="0"/>
                <a:ea typeface="Segoe UI" panose="020B0502040204020203" pitchFamily="34" charset="0"/>
                <a:cs typeface="Times New Roman" panose="02020603050405020304" pitchFamily="18" charset="0"/>
              </a:rPr>
              <a:t>Other factors:</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community protection;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likely sentence;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prevalence of the offence and the need for deterrence, both specific and general;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need to maintain public confidence in basic constitutional institutions such as the Parliament and the courts;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whether the consequences of any resulting conviction would be unduly harsh and oppressive;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any special circumstances that would prevent a fair trial from being conducted;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the age, physical health, mental health or special infirmity any witnesses;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the obsolescence or obscurity of the law;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whether the prosecution would be perceived as counter-productive, for example, by bringing the law into disrepute;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the availability and efficacy of any alternatives to prosecution;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the likely length and expense of a trial;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whether a sentence has already been imposed on the offender which adequately reflects the criminality of the episode;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any mitigating or aggravating circumstances.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endParaRPr lang="en-AU" sz="1200" dirty="0">
              <a:effectLst/>
              <a:latin typeface="Segoe UI" panose="020B0502040204020203" pitchFamily="34" charset="0"/>
              <a:ea typeface="Segoe UI" panose="020B0502040204020203" pitchFamily="34" charset="0"/>
              <a:cs typeface="Segoe UI" panose="020B0502040204020203" pitchFamily="34" charset="0"/>
            </a:endParaRPr>
          </a:p>
          <a:p>
            <a:pPr>
              <a:spcAft>
                <a:spcPts val="1200"/>
              </a:spcAft>
            </a:pPr>
            <a:r>
              <a:rPr lang="en-AU" sz="1200" dirty="0">
                <a:effectLst/>
                <a:latin typeface="Segoe UI" panose="020B0502040204020203" pitchFamily="34" charset="0"/>
                <a:ea typeface="Segoe UI" panose="020B0502040204020203" pitchFamily="34" charset="0"/>
                <a:cs typeface="Segoe UI" panose="020B0502040204020203" pitchFamily="34" charset="0"/>
              </a:rPr>
              <a:t>The weight to each factor will depend on the circumstances of the case.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endParaRPr lang="en-AU" sz="1200" dirty="0">
              <a:effectLst/>
              <a:latin typeface="Segoe UI" panose="020B0502040204020203" pitchFamily="34" charset="0"/>
              <a:ea typeface="Segoe UI" panose="020B0502040204020203" pitchFamily="34" charset="0"/>
              <a:cs typeface="Segoe UI" panose="020B0502040204020203" pitchFamily="34" charset="0"/>
            </a:endParaRPr>
          </a:p>
          <a:p>
            <a:r>
              <a:rPr lang="en-AU" dirty="0"/>
              <a:t>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0823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Topics we’ll run through today:</a:t>
            </a:r>
          </a:p>
          <a:p>
            <a:pPr marL="514350" indent="-514350">
              <a:buFont typeface="+mj-lt"/>
              <a:buAutoNum type="arabicPeriod"/>
            </a:pPr>
            <a:r>
              <a:rPr lang="en-US" sz="1200" dirty="0"/>
              <a:t>What is regulation?</a:t>
            </a:r>
          </a:p>
          <a:p>
            <a:pPr marL="514350" indent="-514350">
              <a:buFont typeface="+mj-lt"/>
              <a:buAutoNum type="arabicPeriod"/>
            </a:pPr>
            <a:r>
              <a:rPr lang="en-US" sz="1200" dirty="0"/>
              <a:t>Areas of regulation</a:t>
            </a:r>
          </a:p>
          <a:p>
            <a:pPr marL="514350" indent="-514350">
              <a:buFont typeface="+mj-lt"/>
              <a:buAutoNum type="arabicPeriod"/>
            </a:pPr>
            <a:r>
              <a:rPr lang="en-US" sz="1200" dirty="0"/>
              <a:t>Approaches to regulation</a:t>
            </a:r>
          </a:p>
          <a:p>
            <a:pPr marL="514350" indent="-514350">
              <a:buFont typeface="+mj-lt"/>
              <a:buAutoNum type="arabicPeriod"/>
            </a:pPr>
            <a:r>
              <a:rPr lang="en-US" sz="1200" dirty="0"/>
              <a:t>Industry regulation</a:t>
            </a:r>
          </a:p>
          <a:p>
            <a:pPr marL="514350" indent="-514350">
              <a:buFont typeface="+mj-lt"/>
              <a:buAutoNum type="arabicPeriod"/>
            </a:pPr>
            <a:r>
              <a:rPr lang="en-US" sz="1200" dirty="0"/>
              <a:t>Occupational regulation</a:t>
            </a:r>
          </a:p>
          <a:p>
            <a:pPr marL="514350" indent="-514350">
              <a:buFont typeface="+mj-lt"/>
              <a:buAutoNum type="arabicPeriod"/>
            </a:pPr>
            <a:r>
              <a:rPr lang="en-US" sz="1200" dirty="0"/>
              <a:t>Compliance and enforcement</a:t>
            </a:r>
          </a:p>
          <a:p>
            <a:pPr marL="514350" indent="-514350">
              <a:buFont typeface="+mj-lt"/>
              <a:buAutoNum type="arabicPeriod"/>
            </a:pPr>
            <a:r>
              <a:rPr lang="en-US" sz="1200" dirty="0"/>
              <a:t>Prosecutions</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9960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b="1" i="1"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Improper considerations</a:t>
            </a:r>
          </a:p>
          <a:p>
            <a:pPr>
              <a:spcAft>
                <a:spcPts val="1200"/>
              </a:spcAft>
            </a:pPr>
            <a:r>
              <a:rPr lang="en-AU" sz="1200" dirty="0">
                <a:effectLst/>
                <a:latin typeface="Segoe UI" panose="020B0502040204020203" pitchFamily="34" charset="0"/>
                <a:ea typeface="Segoe UI" panose="020B0502040204020203" pitchFamily="34" charset="0"/>
                <a:cs typeface="Segoe UI" panose="020B0502040204020203" pitchFamily="34" charset="0"/>
              </a:rPr>
              <a:t>The </a:t>
            </a:r>
            <a:r>
              <a:rPr lang="en-AU" sz="1200" dirty="0" err="1">
                <a:effectLst/>
                <a:latin typeface="Segoe UI" panose="020B0502040204020203" pitchFamily="34" charset="0"/>
                <a:ea typeface="Segoe UI" panose="020B0502040204020203" pitchFamily="34" charset="0"/>
                <a:cs typeface="Segoe UI" panose="020B0502040204020203" pitchFamily="34" charset="0"/>
              </a:rPr>
              <a:t>DPP</a:t>
            </a:r>
            <a:r>
              <a:rPr lang="en-AU" sz="1200" dirty="0">
                <a:effectLst/>
                <a:latin typeface="Segoe UI" panose="020B0502040204020203" pitchFamily="34" charset="0"/>
                <a:ea typeface="Segoe UI" panose="020B0502040204020203" pitchFamily="34" charset="0"/>
                <a:cs typeface="Segoe UI" panose="020B0502040204020203" pitchFamily="34" charset="0"/>
              </a:rPr>
              <a:t> Victoria Policy states a decision whether or not to prosecute must </a:t>
            </a:r>
            <a:r>
              <a:rPr lang="en-AU" sz="1200" u="sng" dirty="0">
                <a:effectLst/>
                <a:latin typeface="Segoe UI" panose="020B0502040204020203" pitchFamily="34" charset="0"/>
                <a:ea typeface="Segoe UI" panose="020B0502040204020203" pitchFamily="34" charset="0"/>
                <a:cs typeface="Segoe UI" panose="020B0502040204020203" pitchFamily="34" charset="0"/>
              </a:rPr>
              <a:t>not</a:t>
            </a:r>
            <a:r>
              <a:rPr lang="en-AU" sz="1200" u="none" dirty="0">
                <a:effectLst/>
                <a:latin typeface="Segoe UI" panose="020B0502040204020203" pitchFamily="34" charset="0"/>
                <a:ea typeface="Segoe UI" panose="020B0502040204020203" pitchFamily="34" charset="0"/>
                <a:cs typeface="Segoe UI" panose="020B0502040204020203" pitchFamily="34" charset="0"/>
              </a:rPr>
              <a:t> </a:t>
            </a:r>
            <a:r>
              <a:rPr lang="en-AU" sz="1200" dirty="0">
                <a:effectLst/>
                <a:latin typeface="Segoe UI" panose="020B0502040204020203" pitchFamily="34" charset="0"/>
                <a:ea typeface="Segoe UI" panose="020B0502040204020203" pitchFamily="34" charset="0"/>
                <a:cs typeface="Segoe UI" panose="020B0502040204020203" pitchFamily="34" charset="0"/>
              </a:rPr>
              <a:t>be influenced by:</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political pressure or interference;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race, religion, sex, national origin or political associations, activities or beliefs of the offender or any other person involved;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personal feelings concerning the offence, the offender or a victim;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possible political advantage or disadvantage to the Government or any political group or party;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possible effect of the decision on the personal or professional circumstances of those responsible for the prosecution decision.</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r>
              <a:rPr lang="en-AU" dirty="0"/>
              <a:t> </a:t>
            </a:r>
          </a:p>
          <a:p>
            <a:r>
              <a:rPr lang="en-AU" dirty="0"/>
              <a:t>Costs</a:t>
            </a:r>
            <a:r>
              <a:rPr lang="en-AU" baseline="0" dirty="0"/>
              <a:t> of prosecution is not excluded from consideration.  </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02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a:t>
            </a:r>
            <a:r>
              <a:rPr lang="en-AU" baseline="0" dirty="0"/>
              <a:t> decision to prosecute is made, must categorise or classify the offence – although in my view categorisation should take place at the investigation stage as the answer will inform the applicable laws for investigation, such as application of s 464 of </a:t>
            </a:r>
            <a:r>
              <a:rPr lang="en-AU" i="1" baseline="0" dirty="0"/>
              <a:t>Crimes Act 1958 </a:t>
            </a:r>
            <a:r>
              <a:rPr lang="en-AU" i="0" baseline="0" dirty="0"/>
              <a:t>for records of interview etc.</a:t>
            </a:r>
          </a:p>
          <a:p>
            <a:endParaRPr lang="en-AU" i="0" baseline="0" dirty="0"/>
          </a:p>
          <a:p>
            <a:r>
              <a:rPr lang="en-AU" i="0" baseline="0" dirty="0"/>
              <a:t>Two types of offence: summary and indictable.  Section 112 of </a:t>
            </a:r>
            <a:r>
              <a:rPr lang="en-AU" i="1" baseline="0" dirty="0"/>
              <a:t>Sentencing Act 1991 </a:t>
            </a:r>
            <a:r>
              <a:rPr lang="en-AU" i="0" baseline="0" dirty="0"/>
              <a:t>categorises offences.  </a:t>
            </a:r>
          </a:p>
          <a:p>
            <a:r>
              <a:rPr lang="en-AU" i="0" baseline="0" dirty="0"/>
              <a:t>Effectively, offence that carries max penalty of Level 1 to 6 imprisonment (5 years or more) or Level 1 to 6 fine (600 PU or more) or both or above is indictable, unless contrary intention appears.</a:t>
            </a:r>
          </a:p>
          <a:p>
            <a:endParaRPr lang="en-AU" i="0" baseline="0" dirty="0"/>
          </a:p>
          <a:p>
            <a:pPr marL="228600" indent="-228600">
              <a:buAutoNum type="arabicPeriod"/>
            </a:pPr>
            <a:r>
              <a:rPr lang="en-AU" b="1" i="0" baseline="0" dirty="0"/>
              <a:t>Summary offences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Informs jurisdiction – Magistrates’ Court from charge to sentence, with no period within which first</a:t>
            </a:r>
            <a:r>
              <a:rPr lang="en-AU" sz="1200" baseline="0" dirty="0"/>
              <a:t> </a:t>
            </a:r>
            <a:r>
              <a:rPr lang="en-AU" sz="1200" dirty="0"/>
              <a:t>mention must</a:t>
            </a:r>
            <a:r>
              <a:rPr lang="en-AU" sz="1200" baseline="0" dirty="0"/>
              <a:t> be listed in summary stream.</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Determines</a:t>
            </a:r>
            <a:r>
              <a:rPr lang="en-AU" sz="1200" baseline="0" dirty="0"/>
              <a:t> prosecuting agency – VicPol or regulator (or VGSO on regulator’s behalf) – and who may file charge – specified in offence provision or Act.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Regulators’ offences are generally summary offences.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Usually strict</a:t>
            </a:r>
            <a:r>
              <a:rPr lang="en-AU" sz="1200" baseline="0" dirty="0"/>
              <a:t> liability offences – only defence is ‘honest and reasonable mistake of fact’ (not mistake of law)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Penalty scale in s 109 of </a:t>
            </a:r>
            <a:r>
              <a:rPr lang="en-AU" sz="1200" i="1" baseline="0" dirty="0"/>
              <a:t>Sentencing Act 1991</a:t>
            </a:r>
            <a:r>
              <a:rPr lang="en-AU" sz="1200" baseline="0" dirty="0"/>
              <a:t>.  Sliding scale from Level 1 to 9 imprisonment and Level 1 to 12 fines.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Effectively, summary offences are max 2 years imprisonment (Level 7) and 240 PU fine (Level 7) or both.</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Categorisation of offence as summary offence also informs statutory limitation periods – generally within 12 months after offence commission date.</a:t>
            </a:r>
            <a:endParaRPr lang="en-AU" sz="1200" dirty="0"/>
          </a:p>
          <a:p>
            <a:pPr marL="228600" indent="-228600">
              <a:buAutoNum type="arabicPeriod"/>
            </a:pPr>
            <a:endParaRPr lang="en-AU" i="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30355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a:t>‘Holding out’ offences I mentioned earlier such as:</a:t>
            </a:r>
          </a:p>
          <a:p>
            <a:pPr lvl="1">
              <a:spcBef>
                <a:spcPts val="1200"/>
              </a:spcBef>
            </a:pPr>
            <a:r>
              <a:rPr lang="en-AU" sz="1600" i="1" dirty="0"/>
              <a:t>Architects Act 1991, </a:t>
            </a:r>
            <a:r>
              <a:rPr lang="en-AU" sz="1600" dirty="0"/>
              <a:t>s 4, s 5, s 6</a:t>
            </a:r>
          </a:p>
          <a:p>
            <a:pPr lvl="1">
              <a:spcBef>
                <a:spcPts val="1200"/>
              </a:spcBef>
            </a:pPr>
            <a:r>
              <a:rPr lang="en-AU" sz="1600" i="1" dirty="0"/>
              <a:t>Estate Agents Act 1980, </a:t>
            </a:r>
            <a:r>
              <a:rPr lang="en-AU" sz="1600" dirty="0"/>
              <a:t>s 38</a:t>
            </a:r>
          </a:p>
          <a:p>
            <a:pPr lvl="1">
              <a:spcBef>
                <a:spcPts val="1200"/>
              </a:spcBef>
            </a:pPr>
            <a:r>
              <a:rPr lang="en-AU" sz="1600" i="1" dirty="0"/>
              <a:t>Veterinary Practice Act 1997</a:t>
            </a:r>
            <a:r>
              <a:rPr lang="en-AU" sz="1600" dirty="0"/>
              <a:t>, s 57</a:t>
            </a:r>
          </a:p>
          <a:p>
            <a:pPr lvl="1">
              <a:spcBef>
                <a:spcPts val="1200"/>
              </a:spcBef>
            </a:pPr>
            <a:r>
              <a:rPr lang="en-AU" sz="1600" i="1" dirty="0"/>
              <a:t>Private Security Act 2004</a:t>
            </a:r>
            <a:r>
              <a:rPr lang="en-AU" sz="1600" dirty="0"/>
              <a:t>, s 6</a:t>
            </a:r>
            <a:endParaRPr lang="en-AU" sz="1600" i="1" dirty="0"/>
          </a:p>
          <a:p>
            <a:pPr lvl="1">
              <a:spcBef>
                <a:spcPts val="1200"/>
              </a:spcBef>
            </a:pPr>
            <a:r>
              <a:rPr lang="en-AU" sz="1600" i="1" dirty="0"/>
              <a:t>Health Practitioner Regulation National Law (Victoria) Act 2009</a:t>
            </a:r>
            <a:r>
              <a:rPr lang="en-AU" sz="1600" dirty="0"/>
              <a:t>, Schedule s 113, or using title, s 116, s 118</a:t>
            </a:r>
          </a:p>
          <a:p>
            <a:pPr lvl="1">
              <a:spcBef>
                <a:spcPts val="1200"/>
              </a:spcBef>
            </a:pPr>
            <a:endParaRPr lang="en-AU" sz="1600" dirty="0"/>
          </a:p>
          <a:p>
            <a:r>
              <a:rPr lang="en-AU" sz="2400" dirty="0"/>
              <a:t>Breach of licence conditions</a:t>
            </a:r>
          </a:p>
          <a:p>
            <a:r>
              <a:rPr lang="en-AU" sz="2400" dirty="0"/>
              <a:t>Operating a business without a licence</a:t>
            </a:r>
          </a:p>
          <a:p>
            <a:r>
              <a:rPr lang="en-AU" sz="2400" dirty="0"/>
              <a:t>Misuse of position as a councillor</a:t>
            </a:r>
          </a:p>
          <a:p>
            <a:r>
              <a:rPr lang="en-AU" sz="2400" dirty="0"/>
              <a:t>Failing to vote State and Local Council elections</a:t>
            </a:r>
          </a:p>
          <a:p>
            <a:pPr lvl="1">
              <a:spcBef>
                <a:spcPts val="1200"/>
              </a:spcBef>
            </a:pPr>
            <a:endParaRPr lang="en-AU" sz="1600"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08976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0" algn="l" defTabSz="914400" rtl="0" eaLnBrk="1" fontAlgn="auto" latinLnBrk="0" hangingPunct="1">
              <a:lnSpc>
                <a:spcPct val="100000"/>
              </a:lnSpc>
              <a:spcBef>
                <a:spcPts val="0"/>
              </a:spcBef>
              <a:spcAft>
                <a:spcPts val="0"/>
              </a:spcAft>
              <a:buClrTx/>
              <a:buSzTx/>
              <a:buFontTx/>
              <a:buNone/>
              <a:tabLst/>
              <a:defRPr/>
            </a:pPr>
            <a:r>
              <a:rPr lang="en-AU" sz="2000" b="1" dirty="0"/>
              <a:t>2. Indictable Offences – </a:t>
            </a:r>
            <a:r>
              <a:rPr lang="en-AU" sz="2000" b="0" dirty="0"/>
              <a:t>second category of offences is indictable.</a:t>
            </a:r>
          </a:p>
          <a:p>
            <a:pPr marL="228600" lvl="1"/>
            <a:endParaRPr lang="en-AU" sz="2000" dirty="0"/>
          </a:p>
          <a:p>
            <a:pPr marL="228600" marR="0" lvl="1" indent="0" algn="l" defTabSz="914400" rtl="0" eaLnBrk="1" fontAlgn="auto" latinLnBrk="0" hangingPunct="1">
              <a:lnSpc>
                <a:spcPct val="100000"/>
              </a:lnSpc>
              <a:spcBef>
                <a:spcPts val="0"/>
              </a:spcBef>
              <a:spcAft>
                <a:spcPts val="0"/>
              </a:spcAft>
              <a:buClrTx/>
              <a:buSzTx/>
              <a:buFontTx/>
              <a:buNone/>
              <a:tabLst/>
              <a:defRPr/>
            </a:pPr>
            <a:r>
              <a:rPr lang="en-AU" sz="2000" dirty="0"/>
              <a:t>Again, categorisation</a:t>
            </a:r>
            <a:r>
              <a:rPr lang="en-AU" sz="2000" baseline="0" dirty="0"/>
              <a:t> </a:t>
            </a:r>
            <a:r>
              <a:rPr lang="en-AU" sz="2000" dirty="0"/>
              <a:t>affects jurisdiction:  for indictable</a:t>
            </a:r>
            <a:r>
              <a:rPr lang="en-AU" sz="2000" baseline="0" dirty="0"/>
              <a:t> offences, filing hearing (not mention) in indictable stream within 28 days of issue of charges, with </a:t>
            </a:r>
            <a:r>
              <a:rPr lang="en-AU" sz="2000" b="1" baseline="0" dirty="0"/>
              <a:t>committal mentions then </a:t>
            </a:r>
            <a:r>
              <a:rPr lang="en-AU" sz="2000" b="1" dirty="0"/>
              <a:t>committal hearing in Magistrates’ Court.</a:t>
            </a:r>
            <a:r>
              <a:rPr lang="en-AU" sz="2000" b="1" baseline="0" dirty="0"/>
              <a:t>  If </a:t>
            </a:r>
            <a:r>
              <a:rPr lang="en-AU" sz="2000" b="1" dirty="0"/>
              <a:t>committed,</a:t>
            </a:r>
            <a:r>
              <a:rPr lang="en-AU" sz="2000" b="1" baseline="0" dirty="0"/>
              <a:t> </a:t>
            </a:r>
            <a:r>
              <a:rPr lang="en-AU" sz="2000" b="1" dirty="0"/>
              <a:t>the trial will heard in a Superior Court </a:t>
            </a:r>
            <a:r>
              <a:rPr lang="en-AU" sz="2000" b="0" dirty="0"/>
              <a:t>–</a:t>
            </a:r>
            <a:r>
              <a:rPr lang="en-AU" sz="2000" b="1" dirty="0"/>
              <a:t> </a:t>
            </a:r>
            <a:r>
              <a:rPr lang="en-AU" sz="2000" b="0" dirty="0"/>
              <a:t>County or Supreme Court.</a:t>
            </a:r>
            <a:r>
              <a:rPr lang="en-AU" sz="2000" b="1" dirty="0"/>
              <a:t> </a:t>
            </a:r>
            <a:r>
              <a:rPr lang="en-AU" sz="2000" dirty="0"/>
              <a:t>After committal hearing, the Office Of Public Prosecutions is responsible for the prosecution. </a:t>
            </a:r>
          </a:p>
          <a:p>
            <a:pPr marL="228600" lvl="1"/>
            <a:endParaRPr lang="en-AU" sz="2000" dirty="0"/>
          </a:p>
          <a:p>
            <a:pPr marL="228600" lvl="1">
              <a:spcBef>
                <a:spcPts val="1200"/>
              </a:spcBef>
            </a:pPr>
            <a:r>
              <a:rPr lang="en-AU" sz="2000" dirty="0"/>
              <a:t>Again, section 112 of </a:t>
            </a:r>
            <a:r>
              <a:rPr lang="en-AU" sz="2000" i="1" dirty="0"/>
              <a:t>Sentencing Act 1991 </a:t>
            </a:r>
            <a:r>
              <a:rPr lang="en-AU" sz="2000" i="0" dirty="0"/>
              <a:t>applies, so </a:t>
            </a:r>
            <a:r>
              <a:rPr lang="en-AU" sz="2000" b="1" i="0" dirty="0"/>
              <a:t>i</a:t>
            </a:r>
            <a:r>
              <a:rPr lang="en-AU" sz="2000" b="1" dirty="0">
                <a:solidFill>
                  <a:schemeClr val="accent4"/>
                </a:solidFill>
              </a:rPr>
              <a:t>ndictable offence </a:t>
            </a:r>
            <a:r>
              <a:rPr lang="en-AU" sz="2000" b="0" dirty="0">
                <a:solidFill>
                  <a:schemeClr val="accent4"/>
                </a:solidFill>
              </a:rPr>
              <a:t>is </a:t>
            </a:r>
            <a:r>
              <a:rPr lang="en-AU" sz="2000" dirty="0"/>
              <a:t>described in a provision of an Act (other than the </a:t>
            </a:r>
            <a:r>
              <a:rPr lang="en-AU" sz="2000" i="1" dirty="0"/>
              <a:t>Crimes Act 1958 </a:t>
            </a:r>
            <a:r>
              <a:rPr lang="en-AU" sz="2000" dirty="0"/>
              <a:t>and </a:t>
            </a:r>
            <a:r>
              <a:rPr lang="en-AU" sz="2000" i="1" dirty="0"/>
              <a:t>Wrongs Act 1959)</a:t>
            </a:r>
            <a:r>
              <a:rPr lang="en-AU" sz="2000" i="0" baseline="0" dirty="0"/>
              <a:t> as being </a:t>
            </a:r>
            <a:r>
              <a:rPr lang="en-AU" sz="2000" b="1" u="sng" dirty="0"/>
              <a:t>Level 1</a:t>
            </a:r>
            <a:r>
              <a:rPr lang="en-AU" sz="2000" b="1" dirty="0"/>
              <a:t> </a:t>
            </a:r>
            <a:r>
              <a:rPr lang="en-AU" sz="2000" dirty="0"/>
              <a:t>(Life imprisonment/3000 penalty units) to</a:t>
            </a:r>
            <a:r>
              <a:rPr lang="en-AU" sz="2000" baseline="0" dirty="0"/>
              <a:t> </a:t>
            </a:r>
            <a:r>
              <a:rPr lang="en-AU" sz="2000" b="1" u="sng" dirty="0"/>
              <a:t>Level 6</a:t>
            </a:r>
            <a:r>
              <a:rPr lang="en-AU" sz="2000" b="1" dirty="0"/>
              <a:t> </a:t>
            </a:r>
            <a:r>
              <a:rPr lang="en-AU" sz="2000" dirty="0"/>
              <a:t>(5 years imprisonment/600 penalty units),</a:t>
            </a:r>
            <a:r>
              <a:rPr lang="en-AU" sz="2000" baseline="0" dirty="0"/>
              <a:t> unless </a:t>
            </a:r>
            <a:r>
              <a:rPr lang="en-AU" sz="2000" dirty="0"/>
              <a:t>the contrary intention appears.</a:t>
            </a:r>
          </a:p>
          <a:p>
            <a:pPr marL="228600" lvl="1">
              <a:spcBef>
                <a:spcPts val="1200"/>
              </a:spcBef>
            </a:pPr>
            <a:endParaRPr lang="en-AU" sz="2000" dirty="0"/>
          </a:p>
          <a:p>
            <a:pPr>
              <a:spcBef>
                <a:spcPts val="1200"/>
              </a:spcBef>
            </a:pPr>
            <a:r>
              <a:rPr lang="en-AU" sz="2000" dirty="0"/>
              <a:t>An application can be made for some indictable charges (level 5-6)/maximum 10 years imprisonment/1200 PU) to be determined summarily (s 28 and s 29 CPA)</a:t>
            </a:r>
          </a:p>
          <a:p>
            <a:pPr>
              <a:spcBef>
                <a:spcPts val="1200"/>
              </a:spcBef>
            </a:pPr>
            <a:endParaRPr lang="en-AU" sz="2000"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AU" sz="2000" u="sng" dirty="0"/>
              <a:t>No limitation period</a:t>
            </a:r>
          </a:p>
          <a:p>
            <a:pPr>
              <a:spcBef>
                <a:spcPts val="1200"/>
              </a:spcBef>
            </a:pPr>
            <a:endParaRPr lang="en-AU" sz="2000"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55589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 Example of case for regulator re holding out</a:t>
            </a:r>
            <a:r>
              <a:rPr lang="en-AU" i="1" baseline="0" dirty="0"/>
              <a:t> </a:t>
            </a:r>
            <a:r>
              <a:rPr lang="en-AU" i="1" dirty="0"/>
              <a:t>offence </a:t>
            </a:r>
            <a:endParaRPr lang="en-AU" dirty="0"/>
          </a:p>
          <a:p>
            <a:r>
              <a:rPr lang="en-AU" dirty="0"/>
              <a:t>- Di Paolo</a:t>
            </a:r>
            <a:r>
              <a:rPr lang="en-AU" baseline="0" dirty="0"/>
              <a:t> was a h</a:t>
            </a:r>
            <a:r>
              <a:rPr lang="en-AU" dirty="0"/>
              <a:t>omeopath – he and his company held him out to be an </a:t>
            </a:r>
            <a:r>
              <a:rPr lang="en-AU" dirty="0" err="1"/>
              <a:t>IVF</a:t>
            </a:r>
            <a:r>
              <a:rPr lang="en-AU" dirty="0"/>
              <a:t> specialist, gynaecologist and obstetrician for over a decade</a:t>
            </a:r>
          </a:p>
          <a:p>
            <a:r>
              <a:rPr lang="en-AU" dirty="0"/>
              <a:t>- used title to convince many vulnerable women and their partners to engage his services</a:t>
            </a:r>
          </a:p>
          <a:p>
            <a:r>
              <a:rPr lang="en-AU" dirty="0"/>
              <a:t>- he conducted examinations of the women (pelvic ultrasounds) and sometimes even</a:t>
            </a:r>
            <a:r>
              <a:rPr lang="en-AU" baseline="0" dirty="0"/>
              <a:t> </a:t>
            </a:r>
            <a:r>
              <a:rPr lang="en-AU" dirty="0"/>
              <a:t>their partners too</a:t>
            </a:r>
          </a:p>
          <a:p>
            <a:r>
              <a:rPr lang="en-AU" dirty="0"/>
              <a:t>- injected unknown substances into the women</a:t>
            </a:r>
          </a:p>
          <a:p>
            <a:r>
              <a:rPr lang="en-AU" dirty="0"/>
              <a:t>- took blood samples</a:t>
            </a:r>
          </a:p>
          <a:p>
            <a:r>
              <a:rPr lang="en-AU" dirty="0"/>
              <a:t>- in some instances, he told the women they were pregnant</a:t>
            </a:r>
          </a:p>
          <a:p>
            <a:r>
              <a:rPr lang="en-AU" dirty="0"/>
              <a:t>He and his company</a:t>
            </a:r>
            <a:r>
              <a:rPr lang="en-AU" baseline="0" dirty="0"/>
              <a:t> were </a:t>
            </a:r>
            <a:r>
              <a:rPr lang="en-AU" dirty="0"/>
              <a:t>charged by </a:t>
            </a:r>
            <a:r>
              <a:rPr lang="en-AU" dirty="0" err="1"/>
              <a:t>AHPRA</a:t>
            </a:r>
            <a:r>
              <a:rPr lang="en-AU" dirty="0"/>
              <a:t> (Australian Health Practitioners Regulation Agency)</a:t>
            </a:r>
            <a:r>
              <a:rPr lang="en-AU" baseline="0" dirty="0"/>
              <a:t> </a:t>
            </a:r>
            <a:r>
              <a:rPr lang="en-AU" dirty="0"/>
              <a:t>with 'holding out' offences and using the titles of 'MD', 'gynaecologist' and 'obstetrician'</a:t>
            </a:r>
          </a:p>
          <a:p>
            <a:r>
              <a:rPr lang="en-AU" dirty="0"/>
              <a:t>- As a result of these charges and the media attention it attracted, further women came forward and Victoria Police conducted further investigations into the matter (</a:t>
            </a:r>
            <a:r>
              <a:rPr lang="en-AU" dirty="0" err="1"/>
              <a:t>AHPRA</a:t>
            </a:r>
            <a:r>
              <a:rPr lang="en-AU" dirty="0"/>
              <a:t> was restricted to charging within 12 months of the offences having occurred)</a:t>
            </a:r>
          </a:p>
          <a:p>
            <a:r>
              <a:rPr lang="en-AU" dirty="0"/>
              <a:t>- He was further charged with sexual</a:t>
            </a:r>
            <a:r>
              <a:rPr lang="en-AU" baseline="0" dirty="0"/>
              <a:t> </a:t>
            </a:r>
            <a:r>
              <a:rPr lang="en-AU" dirty="0"/>
              <a:t>offences, assault, and obtaining financial advantage by deception</a:t>
            </a:r>
          </a:p>
          <a:p>
            <a:r>
              <a:rPr lang="en-AU" dirty="0"/>
              <a:t>- Ultimately sentenced in the County Court of Victoria to imprisonment of 9 years and 6 months, to serve a minimum term of 6 years, 6 months on the Victoria Police charges</a:t>
            </a:r>
          </a:p>
          <a:p>
            <a:r>
              <a:rPr lang="en-AU" dirty="0"/>
              <a:t>- Re </a:t>
            </a:r>
            <a:r>
              <a:rPr lang="en-AU" dirty="0" err="1"/>
              <a:t>AHPRA</a:t>
            </a:r>
            <a:r>
              <a:rPr lang="en-AU" dirty="0"/>
              <a:t> holding out charges, he was fined $5,000 and ordered to pay </a:t>
            </a:r>
            <a:r>
              <a:rPr lang="en-AU" dirty="0" err="1"/>
              <a:t>AHPRA's</a:t>
            </a:r>
            <a:r>
              <a:rPr lang="en-AU" dirty="0"/>
              <a:t> legal costs + the company was fined $8,000 and ordered to pay costs</a:t>
            </a:r>
          </a:p>
          <a:p>
            <a:r>
              <a:rPr lang="en-AU" dirty="0"/>
              <a:t> </a:t>
            </a:r>
          </a:p>
          <a:p>
            <a:r>
              <a:rPr lang="en-AU" dirty="0"/>
              <a:t>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6173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final part of prosecution that we need to consider is the prosecutor’s role or duties.</a:t>
            </a:r>
          </a:p>
          <a:p>
            <a:pPr marL="0" lvl="0" indent="0">
              <a:spcAft>
                <a:spcPts val="1200"/>
              </a:spcAft>
              <a:buFont typeface="Symbol" panose="05050102010706020507" pitchFamily="18" charset="2"/>
              <a:buNone/>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The criminal process is accusatorial and adversarial in nature.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89818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rgbClr val="172750"/>
                </a:solidFill>
                <a:effectLst/>
                <a:latin typeface="Segoe UI Semibold" panose="020B0702040204020203" pitchFamily="34" charset="0"/>
                <a:cs typeface="Times New Roman" panose="02020603050405020304" pitchFamily="18" charset="0"/>
              </a:rPr>
              <a:t>Prosecutor's duties</a:t>
            </a:r>
          </a:p>
          <a:p>
            <a:pPr marL="342900" marR="0" lvl="0" indent="-3429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AU" sz="1200" dirty="0">
                <a:effectLst/>
                <a:latin typeface="Segoe UI" panose="020B0502040204020203" pitchFamily="34" charset="0"/>
                <a:ea typeface="Segoe UI" panose="020B0502040204020203" pitchFamily="34" charset="0"/>
                <a:cs typeface="Times New Roman" panose="02020603050405020304" pitchFamily="18" charset="0"/>
              </a:rPr>
              <a:t>First duty is to the Court; the prosecutor needs to seek by all proper means to assist the court to arrive at the truth.</a:t>
            </a:r>
          </a:p>
          <a:p>
            <a:pPr marL="342900" marR="0" lvl="0" indent="-3429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AU" sz="1200" dirty="0">
                <a:effectLst/>
                <a:latin typeface="Segoe UI" panose="020B0502040204020203" pitchFamily="34" charset="0"/>
                <a:ea typeface="Segoe UI" panose="020B0502040204020203" pitchFamily="34" charset="0"/>
                <a:cs typeface="Times New Roman" panose="02020603050405020304" pitchFamily="18" charset="0"/>
              </a:rPr>
              <a:t>Secondly, duty of fairness to the public or community, </a:t>
            </a:r>
            <a:r>
              <a:rPr lang="en-AU" sz="1200" dirty="0"/>
              <a:t>as a ‘Minister for justice’.  </a:t>
            </a:r>
            <a:r>
              <a:rPr lang="en-AU" sz="1200" dirty="0">
                <a:effectLst/>
                <a:latin typeface="Segoe UI" panose="020B0502040204020203" pitchFamily="34" charset="0"/>
                <a:ea typeface="Segoe UI" panose="020B0502040204020203" pitchFamily="34" charset="0"/>
                <a:cs typeface="Times New Roman" panose="02020603050405020304" pitchFamily="18" charset="0"/>
              </a:rPr>
              <a:t>The community’s interest is twofold:</a:t>
            </a:r>
          </a:p>
          <a:p>
            <a:pPr marL="742950" lvl="1" indent="-28575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That those who are guilty be brought to justice;</a:t>
            </a:r>
          </a:p>
          <a:p>
            <a:pPr marL="742950" lvl="1" indent="-28575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Those who are innocent not be wrongly convicted.</a:t>
            </a: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Also duty to act impartially, independently and fairly</a:t>
            </a:r>
            <a:r>
              <a:rPr lang="en-AU" sz="1200" baseline="0" dirty="0">
                <a:effectLst/>
                <a:latin typeface="Segoe UI" panose="020B0502040204020203" pitchFamily="34" charset="0"/>
                <a:ea typeface="Segoe UI" panose="020B0502040204020203" pitchFamily="34" charset="0"/>
                <a:cs typeface="Times New Roman" panose="02020603050405020304" pitchFamily="18" charset="0"/>
              </a:rPr>
              <a:t> – ensure that:</a:t>
            </a:r>
          </a:p>
          <a:p>
            <a:pPr lvl="1"/>
            <a:r>
              <a:rPr lang="en-AU" dirty="0"/>
              <a:t>Those who are guilty be brought to justice</a:t>
            </a:r>
          </a:p>
          <a:p>
            <a:pPr lvl="1"/>
            <a:r>
              <a:rPr lang="en-AU" dirty="0"/>
              <a:t>Those who are innocent not be wrongly convicted</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AU" sz="1200" dirty="0">
                <a:effectLst/>
                <a:latin typeface="Segoe UI" panose="020B0502040204020203" pitchFamily="34" charset="0"/>
                <a:ea typeface="Segoe UI" panose="020B0502040204020203" pitchFamily="34" charset="0"/>
                <a:cs typeface="Times New Roman" panose="02020603050405020304" pitchFamily="18" charset="0"/>
              </a:rPr>
              <a:t>Duty to test, and if necessary attack, that advanced on behalf of an accused or evidence adduced by that accused</a:t>
            </a:r>
            <a:r>
              <a:rPr lang="en-AU" sz="1200" baseline="0" dirty="0">
                <a:effectLst/>
                <a:latin typeface="Segoe UI" panose="020B0502040204020203" pitchFamily="34" charset="0"/>
                <a:ea typeface="Segoe UI" panose="020B0502040204020203" pitchFamily="34" charset="0"/>
                <a:cs typeface="Times New Roman" panose="02020603050405020304" pitchFamily="18" charset="0"/>
              </a:rPr>
              <a:t> - still e</a:t>
            </a:r>
            <a:r>
              <a:rPr lang="en-AU" sz="1200" dirty="0">
                <a:effectLst/>
                <a:latin typeface="Segoe UI" panose="020B0502040204020203" pitchFamily="34" charset="0"/>
                <a:ea typeface="Segoe UI" panose="020B0502040204020203" pitchFamily="34" charset="0"/>
                <a:cs typeface="Times New Roman" panose="02020603050405020304" pitchFamily="18" charset="0"/>
              </a:rPr>
              <a:t>ntitled to firmly and vigorously urge the prosecution’s view about a particular issue).</a:t>
            </a: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Sentencing obligations – put comparable sentences before</a:t>
            </a:r>
            <a:r>
              <a:rPr lang="en-AU" sz="1200" baseline="0" dirty="0">
                <a:effectLst/>
                <a:latin typeface="Segoe UI" panose="020B0502040204020203" pitchFamily="34" charset="0"/>
                <a:ea typeface="Segoe UI" panose="020B0502040204020203" pitchFamily="34" charset="0"/>
                <a:cs typeface="Times New Roman" panose="02020603050405020304" pitchFamily="18" charset="0"/>
              </a:rPr>
              <a:t> the Court.  Not a duty to </a:t>
            </a:r>
            <a:r>
              <a:rPr lang="en-AU" sz="1200" dirty="0">
                <a:effectLst/>
                <a:latin typeface="Segoe UI" panose="020B0502040204020203" pitchFamily="34" charset="0"/>
                <a:ea typeface="Segoe UI" panose="020B0502040204020203" pitchFamily="34" charset="0"/>
                <a:cs typeface="Times New Roman" panose="02020603050405020304" pitchFamily="18" charset="0"/>
              </a:rPr>
              <a:t>push for a conviction, but to help</a:t>
            </a:r>
            <a:r>
              <a:rPr lang="en-AU" sz="1200" baseline="0" dirty="0">
                <a:effectLst/>
                <a:latin typeface="Segoe UI" panose="020B0502040204020203" pitchFamily="34" charset="0"/>
                <a:ea typeface="Segoe UI" panose="020B0502040204020203" pitchFamily="34" charset="0"/>
                <a:cs typeface="Times New Roman" panose="02020603050405020304" pitchFamily="18" charset="0"/>
              </a:rPr>
              <a:t> </a:t>
            </a:r>
            <a:r>
              <a:rPr lang="en-AU" sz="1200" dirty="0">
                <a:effectLst/>
                <a:latin typeface="Segoe UI" panose="020B0502040204020203" pitchFamily="34" charset="0"/>
                <a:ea typeface="Segoe UI" panose="020B0502040204020203" pitchFamily="34" charset="0"/>
                <a:cs typeface="Times New Roman" panose="02020603050405020304" pitchFamily="18" charset="0"/>
              </a:rPr>
              <a:t>ensure an accused’s trial is a fair one </a:t>
            </a:r>
            <a:r>
              <a:rPr lang="en-AU" sz="1200" i="1" dirty="0" err="1">
                <a:effectLst/>
                <a:latin typeface="Segoe UI" panose="020B0502040204020203" pitchFamily="34" charset="0"/>
                <a:ea typeface="Segoe UI" panose="020B0502040204020203" pitchFamily="34" charset="0"/>
                <a:cs typeface="Times New Roman" panose="02020603050405020304" pitchFamily="18" charset="0"/>
              </a:rPr>
              <a:t>Barbaro</a:t>
            </a:r>
            <a:endParaRPr lang="en-AU" sz="1200" i="1" dirty="0">
              <a:effectLst/>
              <a:latin typeface="Segoe UI" panose="020B0502040204020203" pitchFamily="34" charset="0"/>
              <a:ea typeface="Segoe UI" panose="020B0502040204020203"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13075EB3-2C0C-4546-ABDF-574D11845B81}" type="slidenum">
              <a:rPr lang="en-AU" smtClean="0"/>
              <a:t>26</a:t>
            </a:fld>
            <a:endParaRPr lang="en-AU"/>
          </a:p>
        </p:txBody>
      </p:sp>
    </p:spTree>
    <p:extLst>
      <p:ext uri="{BB962C8B-B14F-4D97-AF65-F5344CB8AC3E}">
        <p14:creationId xmlns:p14="http://schemas.microsoft.com/office/powerpoint/2010/main" val="37056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QUESTION 1:</a:t>
            </a:r>
            <a:r>
              <a:rPr lang="en-AU" sz="1200" kern="1200" baseline="0" dirty="0">
                <a:solidFill>
                  <a:schemeClr val="tx1"/>
                </a:solidFill>
                <a:effectLst/>
                <a:latin typeface="+mn-lt"/>
                <a:ea typeface="+mn-ea"/>
                <a:cs typeface="+mn-cs"/>
              </a:rPr>
              <a:t> What is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Described as a </a:t>
            </a:r>
            <a:r>
              <a:rPr lang="en-AU" sz="1200" b="1" kern="1200" dirty="0">
                <a:solidFill>
                  <a:schemeClr val="tx1"/>
                </a:solidFill>
                <a:effectLst/>
                <a:latin typeface="+mn-lt"/>
                <a:ea typeface="+mn-ea"/>
                <a:cs typeface="+mn-cs"/>
              </a:rPr>
              <a:t>law, rule or directive made and maintained by government or an authority</a:t>
            </a:r>
            <a:r>
              <a:rPr lang="en-AU" sz="1200" kern="1200" dirty="0">
                <a:solidFill>
                  <a:schemeClr val="tx1"/>
                </a:solidFill>
                <a:effectLst/>
                <a:latin typeface="+mn-lt"/>
                <a:ea typeface="+mn-ea"/>
                <a:cs typeface="+mn-cs"/>
              </a:rPr>
              <a:t>.  So it comes with an expectation of compliance.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 why is there regulation?  The </a:t>
            </a:r>
            <a:r>
              <a:rPr lang="en-AU" sz="1200" b="1" kern="1200" dirty="0">
                <a:solidFill>
                  <a:schemeClr val="tx1"/>
                </a:solidFill>
                <a:effectLst/>
                <a:latin typeface="+mn-lt"/>
                <a:ea typeface="+mn-ea"/>
                <a:cs typeface="+mn-cs"/>
              </a:rPr>
              <a:t>purposes</a:t>
            </a:r>
            <a:r>
              <a:rPr lang="en-AU" sz="1200" b="1"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are varied:</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AU" sz="1200" kern="1200" dirty="0">
                <a:solidFill>
                  <a:schemeClr val="tx1"/>
                </a:solidFill>
                <a:effectLst/>
                <a:latin typeface="+mn-lt"/>
                <a:ea typeface="+mn-ea"/>
                <a:cs typeface="+mn-cs"/>
              </a:rPr>
              <a:t>The first is to manage risk and minimise</a:t>
            </a:r>
            <a:r>
              <a:rPr lang="en-AU" sz="1200" kern="1200" baseline="0" dirty="0">
                <a:solidFill>
                  <a:schemeClr val="tx1"/>
                </a:solidFill>
                <a:effectLst/>
                <a:latin typeface="+mn-lt"/>
                <a:ea typeface="+mn-ea"/>
                <a:cs typeface="+mn-cs"/>
              </a:rPr>
              <a:t> harm – t</a:t>
            </a:r>
            <a:r>
              <a:rPr lang="en-AU" sz="1200" kern="1200" dirty="0">
                <a:solidFill>
                  <a:schemeClr val="tx1"/>
                </a:solidFill>
                <a:effectLst/>
                <a:latin typeface="+mn-lt"/>
                <a:ea typeface="+mn-ea"/>
                <a:cs typeface="+mn-cs"/>
              </a:rPr>
              <a:t>he aims and objectives of regulating are broad but generally are targeted to the industry being controlled.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AU" sz="1200" kern="1200" dirty="0">
                <a:solidFill>
                  <a:schemeClr val="tx1"/>
                </a:solidFill>
                <a:effectLst/>
                <a:latin typeface="+mn-lt"/>
                <a:ea typeface="+mn-ea"/>
                <a:cs typeface="+mn-cs"/>
              </a:rPr>
              <a:t>To </a:t>
            </a:r>
            <a:r>
              <a:rPr lang="en-AU" sz="1200" b="1" kern="1200" dirty="0">
                <a:solidFill>
                  <a:schemeClr val="tx1"/>
                </a:solidFill>
                <a:effectLst/>
                <a:latin typeface="+mn-lt"/>
                <a:ea typeface="+mn-ea"/>
                <a:cs typeface="+mn-cs"/>
              </a:rPr>
              <a:t>control practices </a:t>
            </a:r>
            <a:r>
              <a:rPr lang="en-AU" sz="1200" b="0" kern="1200" dirty="0">
                <a:solidFill>
                  <a:schemeClr val="tx1"/>
                </a:solidFill>
                <a:effectLst/>
                <a:latin typeface="+mn-lt"/>
                <a:ea typeface="+mn-ea"/>
                <a:cs typeface="+mn-cs"/>
              </a:rPr>
              <a:t>(or the way something is done),</a:t>
            </a:r>
            <a:r>
              <a:rPr lang="en-AU" sz="1200" b="0" kern="1200" baseline="0" dirty="0">
                <a:solidFill>
                  <a:schemeClr val="tx1"/>
                </a:solidFill>
                <a:effectLst/>
                <a:latin typeface="+mn-lt"/>
                <a:ea typeface="+mn-ea"/>
                <a:cs typeface="+mn-cs"/>
              </a:rPr>
              <a:t> which ensures public safety, maintains public health, and maintains standards in the provision of goods and services.</a:t>
            </a:r>
            <a:endParaRPr lang="en-AU"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AU" sz="1200" b="0" kern="1200" dirty="0">
                <a:solidFill>
                  <a:schemeClr val="tx1"/>
                </a:solidFill>
                <a:effectLst/>
                <a:latin typeface="+mn-lt"/>
                <a:ea typeface="+mn-ea"/>
                <a:cs typeface="+mn-cs"/>
              </a:rPr>
              <a:t>To </a:t>
            </a:r>
            <a:r>
              <a:rPr lang="en-AU" sz="1200" b="1" kern="1200" dirty="0">
                <a:solidFill>
                  <a:schemeClr val="tx1"/>
                </a:solidFill>
                <a:effectLst/>
                <a:latin typeface="+mn-lt"/>
                <a:ea typeface="+mn-ea"/>
                <a:cs typeface="+mn-cs"/>
              </a:rPr>
              <a:t>control the way people behave</a:t>
            </a:r>
            <a:r>
              <a:rPr lang="en-AU" sz="1200" b="0" kern="1200" dirty="0">
                <a:solidFill>
                  <a:schemeClr val="tx1"/>
                </a:solidFill>
                <a:effectLst/>
                <a:latin typeface="+mn-lt"/>
                <a:ea typeface="+mn-ea"/>
                <a:cs typeface="+mn-cs"/>
              </a:rPr>
              <a:t>,</a:t>
            </a:r>
            <a:r>
              <a:rPr lang="en-AU" sz="1200" b="0" kern="1200" baseline="0" dirty="0">
                <a:solidFill>
                  <a:schemeClr val="tx1"/>
                </a:solidFill>
                <a:effectLst/>
                <a:latin typeface="+mn-lt"/>
                <a:ea typeface="+mn-ea"/>
                <a:cs typeface="+mn-cs"/>
              </a:rPr>
              <a:t> to maintain social order and protect the general public‘s interests – to protect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a:solidFill>
                  <a:schemeClr val="tx1"/>
                </a:solidFill>
                <a:effectLst/>
                <a:latin typeface="+mn-lt"/>
                <a:ea typeface="+mn-ea"/>
                <a:cs typeface="+mn-cs"/>
              </a:rPr>
              <a:t>So r</a:t>
            </a:r>
            <a:r>
              <a:rPr lang="en-AU" dirty="0"/>
              <a:t>egulation essentially </a:t>
            </a:r>
            <a:r>
              <a:rPr lang="en-AU" b="1" dirty="0"/>
              <a:t>assists in</a:t>
            </a:r>
            <a:r>
              <a:rPr lang="en-AU" b="1" baseline="0" dirty="0"/>
              <a:t> </a:t>
            </a:r>
            <a:r>
              <a:rPr lang="en-AU" b="1" dirty="0"/>
              <a:t>ensuring public health and safety </a:t>
            </a:r>
            <a:r>
              <a:rPr lang="en-AU" dirty="0"/>
              <a:t>in different sectors, such as: </a:t>
            </a:r>
            <a:r>
              <a:rPr lang="en-AU" b="1" dirty="0"/>
              <a:t>consumer goods and products;</a:t>
            </a:r>
            <a:r>
              <a:rPr lang="en-AU" dirty="0"/>
              <a:t> </a:t>
            </a:r>
            <a:r>
              <a:rPr lang="en-AU" b="1" dirty="0"/>
              <a:t>services;</a:t>
            </a:r>
            <a:r>
              <a:rPr lang="en-AU" dirty="0"/>
              <a:t> transport; the workplace;</a:t>
            </a:r>
            <a:r>
              <a:rPr lang="en-AU" baseline="0" dirty="0"/>
              <a:t> </a:t>
            </a:r>
            <a:r>
              <a:rPr lang="en-AU" dirty="0"/>
              <a:t>the environment; and many other areas of public concern.</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075EB3-2C0C-4546-ABDF-574D11845B81}" type="slidenum">
              <a:rPr lang="en-AU" smtClean="0"/>
              <a:t>3</a:t>
            </a:fld>
            <a:endParaRPr lang="en-AU"/>
          </a:p>
        </p:txBody>
      </p:sp>
    </p:spTree>
    <p:extLst>
      <p:ext uri="{BB962C8B-B14F-4D97-AF65-F5344CB8AC3E}">
        <p14:creationId xmlns:p14="http://schemas.microsoft.com/office/powerpoint/2010/main" val="304399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we take a look at these photos, can see raw meat, prep area - it looks like </a:t>
            </a:r>
            <a:r>
              <a:rPr lang="en-AU" baseline="0" dirty="0"/>
              <a:t>a home meat processing facility.</a:t>
            </a:r>
          </a:p>
          <a:p>
            <a:r>
              <a:rPr lang="en-AU" baseline="0" dirty="0"/>
              <a:t>I’m sure you can all identify from the photos activities that might benefit from regulatory intervention?  </a:t>
            </a:r>
          </a:p>
          <a:p>
            <a:r>
              <a:rPr lang="en-AU" baseline="0" dirty="0"/>
              <a:t>If we take into account the </a:t>
            </a:r>
            <a:r>
              <a:rPr lang="en-AU" b="1" baseline="0" dirty="0"/>
              <a:t>purposes of regulation </a:t>
            </a:r>
            <a:r>
              <a:rPr lang="en-AU" baseline="0" dirty="0"/>
              <a:t>from the previous slide – to m</a:t>
            </a:r>
            <a:r>
              <a:rPr lang="en-US" dirty="0" err="1"/>
              <a:t>anage</a:t>
            </a:r>
            <a:r>
              <a:rPr lang="en-US" dirty="0"/>
              <a:t> risk,</a:t>
            </a:r>
            <a:r>
              <a:rPr lang="en-US" baseline="0" dirty="0"/>
              <a:t> </a:t>
            </a:r>
            <a:r>
              <a:rPr lang="en-US" dirty="0"/>
              <a:t>minimize harm, control practices, control behavior,</a:t>
            </a:r>
            <a:r>
              <a:rPr lang="en-US" baseline="0" dirty="0"/>
              <a:t> protect public interest – we could ask what might be regulated?</a:t>
            </a:r>
          </a:p>
          <a:p>
            <a:r>
              <a:rPr lang="en-US" baseline="0" dirty="0"/>
              <a:t>Any guesses?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There’s a dog present, there’s a large spillage, there are cables on the wet ground, it’s outdoors, there’s rust on the meat larder, there’s dirt on grinder.</a:t>
            </a:r>
          </a:p>
          <a:p>
            <a:r>
              <a:rPr lang="en-US" baseline="0" dirty="0"/>
              <a:t>Regulation – in this case - would be to protect the public from consuming infected or diseased meat or to maintain hygiene standards in the supply of that meat, and also to protect employees if it’s a business.</a:t>
            </a:r>
          </a:p>
          <a:p>
            <a:endParaRPr lang="en-AU" baseline="0" dirty="0"/>
          </a:p>
          <a:p>
            <a:r>
              <a:rPr lang="en-AU" i="0" baseline="0" dirty="0"/>
              <a:t>The </a:t>
            </a:r>
            <a:r>
              <a:rPr lang="en-AU" i="1" baseline="0" dirty="0"/>
              <a:t>Meat Industry Act 1993 </a:t>
            </a:r>
            <a:r>
              <a:rPr lang="en-AU" i="0" baseline="0" dirty="0"/>
              <a:t>establishes PrimeSafe, sets out scheme and standards to apply under </a:t>
            </a:r>
            <a:r>
              <a:rPr lang="en-AU" i="1" baseline="0" dirty="0"/>
              <a:t>Food Act 1984, </a:t>
            </a:r>
            <a:r>
              <a:rPr lang="en-AU" i="0" baseline="0" dirty="0"/>
              <a:t>provides for inspections, testing, audits, licences, quality assurance, a Code of Practice, bans on sale of certain meat for human consumption and slaughter and pet food, systems in place for breaches, setting down of offences, enforcements powers for AOs, evidentiary provisions, who can bring charge (Chairperson or person nominated by Chairperson).</a:t>
            </a:r>
          </a:p>
          <a:p>
            <a:endParaRPr lang="en-AU" i="0" baseline="0" dirty="0"/>
          </a:p>
          <a:p>
            <a:r>
              <a:rPr lang="en-AU" i="0" baseline="0" dirty="0"/>
              <a:t>That leads us to discuss our 2</a:t>
            </a:r>
            <a:r>
              <a:rPr lang="en-AU" i="0" baseline="30000" dirty="0"/>
              <a:t>nd</a:t>
            </a:r>
            <a:r>
              <a:rPr lang="en-AU" i="0" baseline="0" dirty="0"/>
              <a:t> topic of what are the areas of regulation?</a:t>
            </a:r>
          </a:p>
        </p:txBody>
      </p:sp>
      <p:sp>
        <p:nvSpPr>
          <p:cNvPr id="4" name="Slide Number Placeholder 3"/>
          <p:cNvSpPr>
            <a:spLocks noGrp="1"/>
          </p:cNvSpPr>
          <p:nvPr>
            <p:ph type="sldNum" sz="quarter" idx="10"/>
          </p:nvPr>
        </p:nvSpPr>
        <p:spPr/>
        <p:txBody>
          <a:bodyPr/>
          <a:lstStyle/>
          <a:p>
            <a:fld id="{13075EB3-2C0C-4546-ABDF-574D11845B81}" type="slidenum">
              <a:rPr lang="en-AU" smtClean="0"/>
              <a:t>4</a:t>
            </a:fld>
            <a:endParaRPr lang="en-AU"/>
          </a:p>
        </p:txBody>
      </p:sp>
    </p:spTree>
    <p:extLst>
      <p:ext uri="{BB962C8B-B14F-4D97-AF65-F5344CB8AC3E}">
        <p14:creationId xmlns:p14="http://schemas.microsoft.com/office/powerpoint/2010/main" val="279102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We’ve asked what industries, occupations</a:t>
            </a:r>
            <a:r>
              <a:rPr lang="en-AU" baseline="0" dirty="0"/>
              <a:t> or other </a:t>
            </a:r>
            <a:r>
              <a:rPr lang="en-AU" dirty="0"/>
              <a:t>areas of activity are regulated</a:t>
            </a:r>
            <a:r>
              <a:rPr lang="en-AU" baseline="0" dirty="0"/>
              <a:t> in Victoria</a:t>
            </a:r>
            <a:r>
              <a:rPr lang="en-AU" dirty="0"/>
              <a:t>?  </a:t>
            </a:r>
            <a:r>
              <a:rPr lang="en-AU" b="1" i="1" dirty="0"/>
              <a:t>Any suggestions?</a:t>
            </a:r>
          </a:p>
          <a:p>
            <a:endParaRPr lang="en-AU" dirty="0"/>
          </a:p>
          <a:p>
            <a:r>
              <a:rPr lang="en-AU" dirty="0"/>
              <a:t>The Victorian Government and its agencies regulate an array of industries, occupations and activities, </a:t>
            </a:r>
            <a:r>
              <a:rPr lang="en-AU" b="1" dirty="0"/>
              <a:t>in order to protect the public interest</a:t>
            </a:r>
            <a:r>
              <a:rPr lang="en-AU"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lvl="0"/>
            <a:r>
              <a:rPr lang="en-AU" sz="1200" b="1" kern="1200" dirty="0">
                <a:solidFill>
                  <a:schemeClr val="tx1"/>
                </a:solidFill>
                <a:effectLst/>
                <a:latin typeface="+mn-lt"/>
                <a:ea typeface="+mn-ea"/>
                <a:cs typeface="+mn-cs"/>
              </a:rPr>
              <a:t>Industry</a:t>
            </a:r>
            <a:r>
              <a:rPr lang="en-AU" sz="1200" b="1" kern="1200" baseline="0" dirty="0">
                <a:solidFill>
                  <a:schemeClr val="tx1"/>
                </a:solidFill>
                <a:effectLst/>
                <a:latin typeface="+mn-lt"/>
                <a:ea typeface="+mn-ea"/>
                <a:cs typeface="+mn-cs"/>
              </a:rPr>
              <a:t> example: </a:t>
            </a:r>
            <a:r>
              <a:rPr lang="en-AU" sz="1200" b="1" kern="1200" dirty="0">
                <a:solidFill>
                  <a:schemeClr val="tx1"/>
                </a:solidFill>
                <a:effectLst/>
                <a:latin typeface="+mn-lt"/>
                <a:ea typeface="+mn-ea"/>
                <a:cs typeface="+mn-cs"/>
              </a:rPr>
              <a:t>Education and Childcare services</a:t>
            </a:r>
            <a:r>
              <a:rPr lang="en-AU" sz="1200" kern="1200" dirty="0">
                <a:solidFill>
                  <a:schemeClr val="tx1"/>
                </a:solidFill>
                <a:effectLst/>
                <a:latin typeface="+mn-lt"/>
                <a:ea typeface="+mn-ea"/>
                <a:cs typeface="+mn-cs"/>
              </a:rPr>
              <a:t>: regulation:</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ensures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operational requirements meet the National Quality Standard; provides</a:t>
            </a:r>
            <a:r>
              <a:rPr lang="en-AU" sz="1200" kern="1200" baseline="0" dirty="0">
                <a:solidFill>
                  <a:schemeClr val="tx1"/>
                </a:solidFill>
                <a:effectLst/>
                <a:latin typeface="+mn-lt"/>
                <a:ea typeface="+mn-ea"/>
                <a:cs typeface="+mn-cs"/>
              </a:rPr>
              <a:t> an </a:t>
            </a:r>
            <a:r>
              <a:rPr lang="en-AU" sz="1200" kern="1200" dirty="0">
                <a:solidFill>
                  <a:schemeClr val="tx1"/>
                </a:solidFill>
                <a:effectLst/>
                <a:latin typeface="+mn-lt"/>
                <a:ea typeface="+mn-ea"/>
                <a:cs typeface="+mn-cs"/>
              </a:rPr>
              <a:t>application process for provider and service approval; establishes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 process for rating and assessment of services against the National Quality Standard; sets staffing arrangements and qualifications; sets out fees for a range of transactions.</a:t>
            </a:r>
          </a:p>
          <a:p>
            <a:pPr lvl="0"/>
            <a:endParaRPr lang="en-AU"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Examples of occupations</a:t>
            </a:r>
            <a:r>
              <a:rPr lang="en-AU" sz="1200" b="0" kern="1200" baseline="0" dirty="0">
                <a:solidFill>
                  <a:schemeClr val="tx1"/>
                </a:solidFill>
                <a:effectLst/>
                <a:latin typeface="+mn-lt"/>
                <a:ea typeface="+mn-ea"/>
                <a:cs typeface="+mn-cs"/>
              </a:rPr>
              <a:t> over </a:t>
            </a:r>
            <a:r>
              <a:rPr lang="en-AU" sz="1200" kern="1200" dirty="0">
                <a:solidFill>
                  <a:schemeClr val="tx1"/>
                </a:solidFill>
                <a:effectLst/>
                <a:latin typeface="+mn-lt"/>
                <a:ea typeface="+mn-ea"/>
                <a:cs typeface="+mn-cs"/>
              </a:rPr>
              <a:t>which regulation establishes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standards of </a:t>
            </a:r>
            <a:r>
              <a:rPr lang="en-AU" sz="1200" b="1" kern="1200" dirty="0">
                <a:solidFill>
                  <a:schemeClr val="tx1"/>
                </a:solidFill>
                <a:effectLst/>
                <a:latin typeface="+mn-lt"/>
                <a:ea typeface="+mn-ea"/>
                <a:cs typeface="+mn-cs"/>
              </a:rPr>
              <a:t>qualifications</a:t>
            </a:r>
            <a:r>
              <a:rPr lang="en-AU" sz="1200" kern="1200" dirty="0">
                <a:solidFill>
                  <a:schemeClr val="tx1"/>
                </a:solidFill>
                <a:effectLst/>
                <a:latin typeface="+mn-lt"/>
                <a:ea typeface="+mn-ea"/>
                <a:cs typeface="+mn-cs"/>
              </a:rPr>
              <a:t>, rules of </a:t>
            </a:r>
            <a:r>
              <a:rPr lang="en-AU" sz="1200" b="1" kern="1200" dirty="0">
                <a:solidFill>
                  <a:schemeClr val="tx1"/>
                </a:solidFill>
                <a:effectLst/>
                <a:latin typeface="+mn-lt"/>
                <a:ea typeface="+mn-ea"/>
                <a:cs typeface="+mn-cs"/>
              </a:rPr>
              <a:t>ethics</a:t>
            </a:r>
            <a:r>
              <a:rPr lang="en-AU" sz="1200" kern="1200" dirty="0">
                <a:solidFill>
                  <a:schemeClr val="tx1"/>
                </a:solidFill>
                <a:effectLst/>
                <a:latin typeface="+mn-lt"/>
                <a:ea typeface="+mn-ea"/>
                <a:cs typeface="+mn-cs"/>
              </a:rPr>
              <a:t>, levels of </a:t>
            </a:r>
            <a:r>
              <a:rPr lang="en-AU" sz="1200" b="1" kern="1200" dirty="0">
                <a:solidFill>
                  <a:schemeClr val="tx1"/>
                </a:solidFill>
                <a:effectLst/>
                <a:latin typeface="+mn-lt"/>
                <a:ea typeface="+mn-ea"/>
                <a:cs typeface="+mn-cs"/>
              </a:rPr>
              <a:t>competence</a:t>
            </a:r>
            <a:r>
              <a:rPr lang="en-AU" sz="1200" b="1"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and </a:t>
            </a:r>
            <a:r>
              <a:rPr lang="en-AU" sz="1200" b="1" kern="1200" dirty="0">
                <a:solidFill>
                  <a:schemeClr val="tx1"/>
                </a:solidFill>
                <a:effectLst/>
                <a:latin typeface="+mn-lt"/>
                <a:ea typeface="+mn-ea"/>
                <a:cs typeface="+mn-cs"/>
              </a:rPr>
              <a:t>professional practice </a:t>
            </a:r>
            <a:r>
              <a:rPr lang="en-AU" sz="1200" b="0" kern="1200" dirty="0">
                <a:solidFill>
                  <a:schemeClr val="tx1"/>
                </a:solidFill>
                <a:effectLst/>
                <a:latin typeface="+mn-lt"/>
                <a:ea typeface="+mn-ea"/>
                <a:cs typeface="+mn-cs"/>
              </a:rPr>
              <a:t>rules</a:t>
            </a:r>
            <a:r>
              <a:rPr lang="en-AU" sz="1200" kern="1200" dirty="0">
                <a:solidFill>
                  <a:schemeClr val="tx1"/>
                </a:solidFill>
                <a:effectLst/>
                <a:latin typeface="+mn-lt"/>
                <a:ea typeface="+mn-ea"/>
                <a:cs typeface="+mn-cs"/>
              </a:rPr>
              <a:t>, are: lawyers (Victorian Legal Services Board + Commissioner), health practitioners (</a:t>
            </a:r>
            <a:r>
              <a:rPr lang="en-AU" sz="1200" kern="1200" dirty="0" err="1">
                <a:solidFill>
                  <a:schemeClr val="tx1"/>
                </a:solidFill>
                <a:effectLst/>
                <a:latin typeface="+mn-lt"/>
                <a:ea typeface="+mn-ea"/>
                <a:cs typeface="+mn-cs"/>
              </a:rPr>
              <a:t>AHPRA</a:t>
            </a:r>
            <a:r>
              <a:rPr lang="en-AU" sz="1200" kern="1200" dirty="0">
                <a:solidFill>
                  <a:schemeClr val="tx1"/>
                </a:solidFill>
                <a:effectLst/>
                <a:latin typeface="+mn-lt"/>
                <a:ea typeface="+mn-ea"/>
                <a:cs typeface="+mn-cs"/>
              </a:rPr>
              <a: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the Australian Health Practitioner Regulation Agency), architects (Architects Registration Board of Victoria), vets (Veterinary Practitioners Registration Board of Victoria)</a:t>
            </a:r>
            <a:r>
              <a:rPr lang="en-AU" sz="1200" kern="1200" baseline="0" dirty="0">
                <a:solidFill>
                  <a:schemeClr val="tx1"/>
                </a:solidFill>
                <a:effectLst/>
                <a:latin typeface="+mn-lt"/>
                <a:ea typeface="+mn-ea"/>
                <a:cs typeface="+mn-cs"/>
              </a:rPr>
              <a:t> and </a:t>
            </a:r>
            <a:r>
              <a:rPr lang="en-AU" sz="1200" kern="1200" dirty="0">
                <a:solidFill>
                  <a:schemeClr val="tx1"/>
                </a:solidFill>
                <a:effectLst/>
                <a:latin typeface="+mn-lt"/>
                <a:ea typeface="+mn-ea"/>
                <a:cs typeface="+mn-cs"/>
              </a:rPr>
              <a:t>teachers (Victorian Institute of Teaching).  Plus various Tribunals.</a:t>
            </a:r>
          </a:p>
          <a:p>
            <a:pPr lvl="0"/>
            <a:endParaRPr lang="en-AU"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Example of another area</a:t>
            </a:r>
            <a:r>
              <a:rPr lang="en-AU" sz="1200" b="1" kern="1200" baseline="0" dirty="0">
                <a:solidFill>
                  <a:schemeClr val="tx1"/>
                </a:solidFill>
                <a:effectLst/>
                <a:latin typeface="+mn-lt"/>
                <a:ea typeface="+mn-ea"/>
                <a:cs typeface="+mn-cs"/>
              </a:rPr>
              <a:t> is the f</a:t>
            </a:r>
            <a:r>
              <a:rPr lang="en-AU" sz="1200" b="1" kern="1200" dirty="0">
                <a:solidFill>
                  <a:schemeClr val="tx1"/>
                </a:solidFill>
                <a:effectLst/>
                <a:latin typeface="+mn-lt"/>
                <a:ea typeface="+mn-ea"/>
                <a:cs typeface="+mn-cs"/>
              </a:rPr>
              <a:t>inancial sector</a:t>
            </a:r>
            <a:r>
              <a:rPr lang="en-AU" sz="1200" kern="1200" dirty="0">
                <a:solidFill>
                  <a:schemeClr val="tx1"/>
                </a:solidFill>
                <a:effectLst/>
                <a:latin typeface="+mn-lt"/>
                <a:ea typeface="+mn-ea"/>
                <a:cs typeface="+mn-cs"/>
              </a:rPr>
              <a:t>: so regulation</a:t>
            </a:r>
            <a:r>
              <a:rPr lang="en-AU" sz="1200" kern="1200" baseline="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maintains</a:t>
            </a:r>
            <a:r>
              <a:rPr lang="en-AU" sz="1200" b="1" kern="1200" baseline="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market confidence and protects</a:t>
            </a:r>
            <a:r>
              <a:rPr lang="en-AU" sz="1200" b="1" kern="1200" baseline="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the integrity of the finance industry</a:t>
            </a:r>
            <a:r>
              <a:rPr lang="en-AU" sz="1200" kern="1200" dirty="0">
                <a:solidFill>
                  <a:schemeClr val="tx1"/>
                </a:solidFill>
                <a:effectLst/>
                <a:latin typeface="+mn-lt"/>
                <a:ea typeface="+mn-ea"/>
                <a:cs typeface="+mn-cs"/>
              </a:rPr>
              <a:t> by ensuring that all individuals involved in the finance sector and financial institutions meet certain requirements, restrictions, guidelines and they act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to a certain standard. Examples include: Australian Securities and Investments Commission; </a:t>
            </a:r>
            <a:r>
              <a:rPr lang="en-AU" sz="1200" b="1" kern="1200" dirty="0">
                <a:solidFill>
                  <a:schemeClr val="tx1"/>
                </a:solidFill>
                <a:effectLst/>
                <a:latin typeface="+mn-lt"/>
                <a:ea typeface="+mn-ea"/>
                <a:cs typeface="+mn-cs"/>
              </a:rPr>
              <a:t>Australian Accounting Standards Board</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Australian Financial Security Authority</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the Auditing and Assurance Standards Board, Australian Prudential Regulation Authority; Australian Transaction Reports and Investments Commission; Australian Transport Reports and Analysis Centre</a:t>
            </a:r>
            <a:r>
              <a:rPr lang="en-AU" sz="1200" kern="1200" dirty="0">
                <a:solidFill>
                  <a:schemeClr val="tx1"/>
                </a:solidFill>
                <a:effectLst/>
                <a:latin typeface="+mn-lt"/>
                <a:ea typeface="+mn-ea"/>
                <a:cs typeface="+mn-cs"/>
              </a:rPr>
              <a:t>.</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On the next slides, we’ve inserted some examples of regulators for the State of Victoria.</a:t>
            </a:r>
          </a:p>
          <a:p>
            <a:endParaRPr lang="en-AU" dirty="0"/>
          </a:p>
        </p:txBody>
      </p:sp>
      <p:sp>
        <p:nvSpPr>
          <p:cNvPr id="4" name="Slide Number Placeholder 3"/>
          <p:cNvSpPr>
            <a:spLocks noGrp="1"/>
          </p:cNvSpPr>
          <p:nvPr>
            <p:ph type="sldNum" sz="quarter" idx="10"/>
          </p:nvPr>
        </p:nvSpPr>
        <p:spPr/>
        <p:txBody>
          <a:bodyPr/>
          <a:lstStyle/>
          <a:p>
            <a:fld id="{13075EB3-2C0C-4546-ABDF-574D11845B81}" type="slidenum">
              <a:rPr lang="en-AU" smtClean="0"/>
              <a:t>5</a:t>
            </a:fld>
            <a:endParaRPr lang="en-AU"/>
          </a:p>
        </p:txBody>
      </p:sp>
    </p:spTree>
    <p:extLst>
      <p:ext uri="{BB962C8B-B14F-4D97-AF65-F5344CB8AC3E}">
        <p14:creationId xmlns:p14="http://schemas.microsoft.com/office/powerpoint/2010/main" val="348051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State Regulators include, in alphabetical</a:t>
            </a:r>
            <a:r>
              <a:rPr lang="en-AU" sz="1200" b="0" i="0" kern="1200" baseline="0" dirty="0">
                <a:solidFill>
                  <a:schemeClr val="tx1"/>
                </a:solidFill>
                <a:effectLst/>
                <a:latin typeface="+mn-lt"/>
                <a:ea typeface="+mn-ea"/>
                <a:cs typeface="+mn-cs"/>
              </a:rPr>
              <a:t> order (no client favouritism@)</a:t>
            </a:r>
            <a:r>
              <a:rPr lang="en-AU"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err="1">
                <a:solidFill>
                  <a:schemeClr val="tx1"/>
                </a:solidFill>
                <a:effectLst/>
                <a:latin typeface="+mn-lt"/>
                <a:ea typeface="+mn-ea"/>
                <a:cs typeface="+mn-cs"/>
              </a:rPr>
              <a:t>AHPRA</a:t>
            </a:r>
            <a:r>
              <a:rPr lang="en-AU" sz="1200" b="1" i="0"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mentioned previously (Australian-wide,</a:t>
            </a:r>
            <a:r>
              <a:rPr lang="en-AU" sz="1200" b="0" i="0" kern="1200" baseline="0" dirty="0">
                <a:solidFill>
                  <a:schemeClr val="tx1"/>
                </a:solidFill>
                <a:effectLst/>
                <a:latin typeface="+mn-lt"/>
                <a:ea typeface="+mn-ea"/>
                <a:cs typeface="+mn-cs"/>
              </a:rPr>
              <a:t> operating for Victoria and other States)</a:t>
            </a: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Energy Safe Victoria</a:t>
            </a:r>
            <a:r>
              <a:rPr lang="en-AU" sz="1200" b="0" i="0" kern="1200" baseline="0" dirty="0">
                <a:solidFill>
                  <a:schemeClr val="tx1"/>
                </a:solidFill>
                <a:effectLst/>
                <a:latin typeface="+mn-lt"/>
                <a:ea typeface="+mn-ea"/>
                <a:cs typeface="+mn-cs"/>
              </a:rPr>
              <a:t> which is </a:t>
            </a:r>
            <a:r>
              <a:rPr lang="en-AU" sz="1200" b="0" i="0" kern="1200" dirty="0">
                <a:solidFill>
                  <a:schemeClr val="tx1"/>
                </a:solidFill>
                <a:effectLst/>
                <a:latin typeface="+mn-lt"/>
                <a:ea typeface="+mn-ea"/>
                <a:cs typeface="+mn-cs"/>
              </a:rPr>
              <a:t>Victoria's energy safety regulator, responsible for electricity, gas and pipelines safety.</a:t>
            </a:r>
          </a:p>
          <a:p>
            <a:r>
              <a:rPr lang="en-AU" sz="1200" b="1" i="0" kern="1200" dirty="0">
                <a:solidFill>
                  <a:schemeClr val="tx1"/>
                </a:solidFill>
                <a:effectLst/>
                <a:latin typeface="+mn-lt"/>
                <a:ea typeface="+mn-ea"/>
                <a:cs typeface="+mn-cs"/>
              </a:rPr>
              <a:t>EPA (Environment Protection Authority)</a:t>
            </a:r>
            <a:r>
              <a:rPr lang="en-AU" sz="1200" b="0" i="0" kern="1200" dirty="0">
                <a:solidFill>
                  <a:schemeClr val="tx1"/>
                </a:solidFill>
                <a:effectLst/>
                <a:latin typeface="+mn-lt"/>
                <a:ea typeface="+mn-ea"/>
                <a:cs typeface="+mn-cs"/>
              </a:rPr>
              <a:t> which</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is Victoria's regulator working to prevent harm to the environment from pollution and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Game Management Authority</a:t>
            </a:r>
            <a:r>
              <a:rPr lang="en-AU" sz="1200" b="0" i="0" kern="1200" dirty="0">
                <a:solidFill>
                  <a:schemeClr val="tx1"/>
                </a:solidFill>
                <a:effectLst/>
                <a:latin typeface="+mn-lt"/>
                <a:ea typeface="+mn-ea"/>
                <a:cs typeface="+mn-cs"/>
              </a:rPr>
              <a:t> which is an independent authority responsible for the regulation of game hunting in Victoria.</a:t>
            </a:r>
          </a:p>
          <a:p>
            <a:r>
              <a:rPr lang="en-AU" sz="1200" b="1" i="0" kern="1200" dirty="0" err="1">
                <a:solidFill>
                  <a:schemeClr val="tx1"/>
                </a:solidFill>
                <a:effectLst/>
                <a:latin typeface="+mn-lt"/>
                <a:ea typeface="+mn-ea"/>
                <a:cs typeface="+mn-cs"/>
              </a:rPr>
              <a:t>PrimeSafe</a:t>
            </a:r>
            <a:r>
              <a:rPr lang="en-AU" sz="1200" b="0" i="0" kern="1200" dirty="0">
                <a:solidFill>
                  <a:schemeClr val="tx1"/>
                </a:solidFill>
                <a:effectLst/>
                <a:latin typeface="+mn-lt"/>
                <a:ea typeface="+mn-ea"/>
                <a:cs typeface="+mn-cs"/>
              </a:rPr>
              <a:t> which is the statutory authority responsible for regulating meat, poultry, seafood and pet food in Victoria. </a:t>
            </a:r>
            <a:r>
              <a:rPr lang="en-AU" sz="1200" b="0" i="0" kern="1200" dirty="0" err="1">
                <a:solidFill>
                  <a:schemeClr val="tx1"/>
                </a:solidFill>
                <a:effectLst/>
                <a:latin typeface="+mn-lt"/>
                <a:ea typeface="+mn-ea"/>
                <a:cs typeface="+mn-cs"/>
              </a:rPr>
              <a:t>PrimeSafe's</a:t>
            </a:r>
            <a:r>
              <a:rPr lang="en-AU" sz="1200" b="0" i="0" kern="1200" dirty="0">
                <a:solidFill>
                  <a:schemeClr val="tx1"/>
                </a:solidFill>
                <a:effectLst/>
                <a:latin typeface="+mn-lt"/>
                <a:ea typeface="+mn-ea"/>
                <a:cs typeface="+mn-cs"/>
              </a:rPr>
              <a:t> primary objective is stated as being “the provision of safe, wholesome meat, poultry and seafood for all consumers”.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Safe Transport</a:t>
            </a:r>
            <a:r>
              <a:rPr lang="en-AU" sz="1200" b="1" i="0" kern="1200" baseline="0" dirty="0">
                <a:solidFill>
                  <a:schemeClr val="tx1"/>
                </a:solidFill>
                <a:effectLst/>
                <a:latin typeface="+mn-lt"/>
                <a:ea typeface="+mn-ea"/>
                <a:cs typeface="+mn-cs"/>
              </a:rPr>
              <a:t> Victoria </a:t>
            </a:r>
            <a:r>
              <a:rPr lang="en-AU" sz="1200" b="0" i="0" kern="1200" baseline="0" dirty="0">
                <a:solidFill>
                  <a:schemeClr val="tx1"/>
                </a:solidFill>
                <a:effectLst/>
                <a:latin typeface="+mn-lt"/>
                <a:ea typeface="+mn-ea"/>
                <a:cs typeface="+mn-cs"/>
              </a:rPr>
              <a:t>(was </a:t>
            </a:r>
            <a:r>
              <a:rPr lang="en-AU" sz="1200" b="0" i="0" kern="1200" baseline="0" dirty="0" err="1">
                <a:solidFill>
                  <a:schemeClr val="tx1"/>
                </a:solidFill>
                <a:effectLst/>
                <a:latin typeface="+mn-lt"/>
                <a:ea typeface="+mn-ea"/>
                <a:cs typeface="+mn-cs"/>
              </a:rPr>
              <a:t>CPPV</a:t>
            </a:r>
            <a:r>
              <a:rPr lang="en-AU" sz="1200" b="0" i="0" kern="1200" baseline="0" dirty="0">
                <a:solidFill>
                  <a:schemeClr val="tx1"/>
                </a:solidFill>
                <a:effectLst/>
                <a:latin typeface="+mn-lt"/>
                <a:ea typeface="+mn-ea"/>
                <a:cs typeface="+mn-cs"/>
              </a:rPr>
              <a:t>)</a:t>
            </a:r>
            <a:r>
              <a:rPr lang="en-AU" sz="1200" b="1"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regulates the commercial passenger vehicle industry in Victoria – taxis and ride shares.  They state that their  aim is to “create a commercial passenger vehicle industry that is customer-focussed, safe, accessible and competitive”.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Victorian Fisheries Authority </a:t>
            </a:r>
            <a:r>
              <a:rPr lang="en-AU" sz="1200" b="0" i="0" kern="1200" dirty="0">
                <a:solidFill>
                  <a:schemeClr val="tx1"/>
                </a:solidFill>
                <a:effectLst/>
                <a:latin typeface="+mn-lt"/>
                <a:ea typeface="+mn-ea"/>
                <a:cs typeface="+mn-cs"/>
              </a:rPr>
              <a:t>– regulates fishing</a:t>
            </a:r>
            <a:endParaRPr lang="en-AU"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Victorian Inspectorate</a:t>
            </a:r>
            <a:r>
              <a:rPr lang="en-AU" sz="1200" b="0" i="0" kern="1200" dirty="0">
                <a:solidFill>
                  <a:schemeClr val="tx1"/>
                </a:solidFill>
                <a:effectLst/>
                <a:latin typeface="+mn-lt"/>
                <a:ea typeface="+mn-ea"/>
                <a:cs typeface="+mn-cs"/>
              </a:rPr>
              <a:t> which is the lead integrity body in Victoria – it provides oversight of </a:t>
            </a:r>
            <a:r>
              <a:rPr lang="en-AU" sz="1200" b="0" i="0" kern="1200" dirty="0" err="1">
                <a:solidFill>
                  <a:schemeClr val="tx1"/>
                </a:solidFill>
                <a:effectLst/>
                <a:latin typeface="+mn-lt"/>
                <a:ea typeface="+mn-ea"/>
                <a:cs typeface="+mn-cs"/>
              </a:rPr>
              <a:t>IBAC</a:t>
            </a:r>
            <a:r>
              <a:rPr lang="en-AU" sz="1200" b="0" i="0" kern="1200" dirty="0">
                <a:solidFill>
                  <a:schemeClr val="tx1"/>
                </a:solidFill>
                <a:effectLst/>
                <a:latin typeface="+mn-lt"/>
                <a:ea typeface="+mn-ea"/>
                <a:cs typeface="+mn-cs"/>
              </a:rPr>
              <a:t> and many other integrity, accountability and investigatory 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Victorian Liquor Commission </a:t>
            </a:r>
            <a:r>
              <a:rPr lang="en-AU" sz="1200" b="0" i="0" kern="1200" dirty="0">
                <a:solidFill>
                  <a:schemeClr val="tx1"/>
                </a:solidFill>
                <a:effectLst/>
                <a:latin typeface="+mn-lt"/>
                <a:ea typeface="+mn-ea"/>
                <a:cs typeface="+mn-cs"/>
              </a:rPr>
              <a:t>and </a:t>
            </a:r>
            <a:r>
              <a:rPr lang="en-AU" sz="1200" b="1" i="0" kern="1200" dirty="0">
                <a:solidFill>
                  <a:schemeClr val="tx1"/>
                </a:solidFill>
                <a:effectLst/>
                <a:latin typeface="+mn-lt"/>
                <a:ea typeface="+mn-ea"/>
                <a:cs typeface="+mn-cs"/>
              </a:rPr>
              <a:t>Victorian Gambling and Casino Control Commission </a:t>
            </a:r>
            <a:r>
              <a:rPr lang="en-AU" sz="1200" b="0" i="0" kern="1200" dirty="0">
                <a:solidFill>
                  <a:schemeClr val="tx1"/>
                </a:solidFill>
                <a:effectLst/>
                <a:latin typeface="+mn-lt"/>
                <a:ea typeface="+mn-ea"/>
                <a:cs typeface="+mn-cs"/>
              </a:rPr>
              <a:t>(was part of Victorian Commission for Gambling and Liquor Regulation)</a:t>
            </a:r>
          </a:p>
          <a:p>
            <a:r>
              <a:rPr lang="en-AU" sz="1200" b="1" i="0" kern="1200" dirty="0" err="1">
                <a:solidFill>
                  <a:schemeClr val="tx1"/>
                </a:solidFill>
                <a:effectLst/>
                <a:latin typeface="+mn-lt"/>
                <a:ea typeface="+mn-ea"/>
                <a:cs typeface="+mn-cs"/>
              </a:rPr>
              <a:t>Worksafe</a:t>
            </a:r>
            <a:r>
              <a:rPr lang="en-AU" sz="1200" b="1" i="0" kern="1200" dirty="0">
                <a:solidFill>
                  <a:schemeClr val="tx1"/>
                </a:solidFill>
                <a:effectLst/>
                <a:latin typeface="+mn-lt"/>
                <a:ea typeface="+mn-ea"/>
                <a:cs typeface="+mn-cs"/>
              </a:rPr>
              <a:t> Victoria</a:t>
            </a:r>
            <a:r>
              <a:rPr lang="en-AU" sz="1200" b="0" i="0" kern="1200" dirty="0">
                <a:solidFill>
                  <a:schemeClr val="tx1"/>
                </a:solidFill>
                <a:effectLst/>
                <a:latin typeface="+mn-lt"/>
                <a:ea typeface="+mn-ea"/>
                <a:cs typeface="+mn-cs"/>
              </a:rPr>
              <a:t> which oversees Victoria's workers compensation system,</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providing financial as well as health and related support to people who have been hurt in the course of their</a:t>
            </a:r>
            <a:r>
              <a:rPr lang="en-AU" sz="1200" b="0" i="0" kern="1200" baseline="0" dirty="0">
                <a:solidFill>
                  <a:schemeClr val="tx1"/>
                </a:solidFill>
                <a:effectLst/>
                <a:latin typeface="+mn-lt"/>
                <a:ea typeface="+mn-ea"/>
                <a:cs typeface="+mn-cs"/>
              </a:rPr>
              <a:t> work</a:t>
            </a:r>
            <a:r>
              <a:rPr lang="en-AU" sz="1200" b="0" i="0" kern="1200" dirty="0">
                <a:solidFill>
                  <a:schemeClr val="tx1"/>
                </a:solidFill>
                <a:effectLst/>
                <a:latin typeface="+mn-lt"/>
                <a:ea typeface="+mn-ea"/>
                <a:cs typeface="+mn-cs"/>
              </a:rPr>
              <a:t>. Although WorkSafe is very active in carrying out workplace safety inspections and prosecuting breaches of workplace health, safety and workers compensation laws, a significant focus of WorkSafe's activity includes communication</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with internal and external stakeholders, media (including publishing details of significant incidents and prosecutions) and the wider community.</a:t>
            </a:r>
          </a:p>
          <a:p>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We</a:t>
            </a:r>
            <a:r>
              <a:rPr lang="en-AU" sz="1200" b="0" kern="1200" baseline="0" dirty="0">
                <a:solidFill>
                  <a:schemeClr val="tx1"/>
                </a:solidFill>
                <a:effectLst/>
                <a:latin typeface="+mn-lt"/>
                <a:ea typeface="+mn-ea"/>
                <a:cs typeface="+mn-cs"/>
              </a:rPr>
              <a:t> </a:t>
            </a:r>
            <a:r>
              <a:rPr lang="en-AU" sz="1200" b="0" kern="1200" dirty="0">
                <a:solidFill>
                  <a:schemeClr val="tx1"/>
                </a:solidFill>
                <a:effectLst/>
                <a:latin typeface="+mn-lt"/>
                <a:ea typeface="+mn-ea"/>
                <a:cs typeface="+mn-cs"/>
              </a:rPr>
              <a:t>want to focus for a moment on </a:t>
            </a:r>
            <a:r>
              <a:rPr lang="en-AU" sz="1200" b="1" i="0" kern="1200" dirty="0">
                <a:solidFill>
                  <a:schemeClr val="tx1"/>
                </a:solidFill>
                <a:effectLst/>
                <a:latin typeface="+mn-lt"/>
                <a:ea typeface="+mn-ea"/>
                <a:cs typeface="+mn-cs"/>
              </a:rPr>
              <a:t>Safe Transport Victoria</a:t>
            </a:r>
            <a:r>
              <a:rPr lang="en-AU" sz="1200" b="1" i="0" kern="1200" baseline="0" dirty="0">
                <a:solidFill>
                  <a:schemeClr val="tx1"/>
                </a:solidFill>
                <a:effectLst/>
                <a:latin typeface="+mn-lt"/>
                <a:ea typeface="+mn-ea"/>
                <a:cs typeface="+mn-cs"/>
              </a:rPr>
              <a:t> </a:t>
            </a:r>
            <a:r>
              <a:rPr lang="en-AU" sz="1200" b="0" i="0" kern="1200" baseline="0" dirty="0">
                <a:solidFill>
                  <a:schemeClr val="tx1"/>
                </a:solidFill>
                <a:effectLst/>
                <a:latin typeface="+mn-lt"/>
                <a:ea typeface="+mn-ea"/>
                <a:cs typeface="+mn-cs"/>
              </a:rPr>
              <a:t>as an example to discuss what they state as being their purposes, taking us back to our first question of ‘What is Regulation?’.</a:t>
            </a:r>
          </a:p>
        </p:txBody>
      </p:sp>
      <p:sp>
        <p:nvSpPr>
          <p:cNvPr id="4" name="Slide Number Placeholder 3"/>
          <p:cNvSpPr>
            <a:spLocks noGrp="1"/>
          </p:cNvSpPr>
          <p:nvPr>
            <p:ph type="sldNum" sz="quarter" idx="10"/>
          </p:nvPr>
        </p:nvSpPr>
        <p:spPr/>
        <p:txBody>
          <a:bodyPr/>
          <a:lstStyle/>
          <a:p>
            <a:fld id="{13075EB3-2C0C-4546-ABDF-574D11845B81}" type="slidenum">
              <a:rPr lang="en-AU" smtClean="0"/>
              <a:t>6</a:t>
            </a:fld>
            <a:endParaRPr lang="en-AU"/>
          </a:p>
        </p:txBody>
      </p:sp>
    </p:spTree>
    <p:extLst>
      <p:ext uri="{BB962C8B-B14F-4D97-AF65-F5344CB8AC3E}">
        <p14:creationId xmlns:p14="http://schemas.microsoft.com/office/powerpoint/2010/main" val="29335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The </a:t>
            </a:r>
            <a:r>
              <a:rPr lang="en-AU" sz="1200" b="0" i="0" kern="1200" dirty="0">
                <a:solidFill>
                  <a:schemeClr val="tx1"/>
                </a:solidFill>
                <a:effectLst/>
                <a:latin typeface="+mn-lt"/>
                <a:ea typeface="+mn-ea"/>
                <a:cs typeface="+mn-cs"/>
              </a:rPr>
              <a:t>primary role of Safe </a:t>
            </a:r>
            <a:r>
              <a:rPr lang="en-AU" sz="1200" b="0" i="0" kern="1200" baseline="0" dirty="0">
                <a:solidFill>
                  <a:schemeClr val="tx1"/>
                </a:solidFill>
                <a:effectLst/>
                <a:latin typeface="+mn-lt"/>
                <a:ea typeface="+mn-ea"/>
                <a:cs typeface="+mn-cs"/>
              </a:rPr>
              <a:t>Transport Victoria on the homepage of their website </a:t>
            </a:r>
            <a:r>
              <a:rPr lang="en-AU" sz="1200" b="0" i="0" kern="1200" dirty="0">
                <a:solidFill>
                  <a:schemeClr val="tx1"/>
                </a:solidFill>
                <a:effectLst/>
                <a:latin typeface="+mn-lt"/>
                <a:ea typeface="+mn-ea"/>
                <a:cs typeface="+mn-cs"/>
              </a:rPr>
              <a:t>is “managing the safety, compliance, accreditation</a:t>
            </a:r>
            <a:r>
              <a:rPr lang="en-AU" sz="1200" b="0" i="0" kern="1200" baseline="0" dirty="0">
                <a:solidFill>
                  <a:schemeClr val="tx1"/>
                </a:solidFill>
                <a:effectLst/>
                <a:latin typeface="+mn-lt"/>
                <a:ea typeface="+mn-ea"/>
                <a:cs typeface="+mn-cs"/>
              </a:rPr>
              <a:t> and registration for commercial passenger vehicles, buses and the marine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They adopt the motto of “Safe journeys, every time…” and they state this is “</a:t>
            </a:r>
            <a:r>
              <a:rPr lang="en-AU" sz="1200" b="0" i="0" kern="1200" dirty="0">
                <a:solidFill>
                  <a:schemeClr val="tx1"/>
                </a:solidFill>
                <a:effectLst/>
                <a:latin typeface="+mn-lt"/>
                <a:ea typeface="+mn-ea"/>
                <a:cs typeface="+mn-cs"/>
              </a:rPr>
              <a:t>to ensure that everyone who gets into a </a:t>
            </a:r>
            <a:r>
              <a:rPr lang="en-AU" sz="1200" b="0" i="0" kern="1200" dirty="0" err="1">
                <a:solidFill>
                  <a:schemeClr val="tx1"/>
                </a:solidFill>
                <a:effectLst/>
                <a:latin typeface="+mn-lt"/>
                <a:ea typeface="+mn-ea"/>
                <a:cs typeface="+mn-cs"/>
              </a:rPr>
              <a:t>CPV</a:t>
            </a:r>
            <a:r>
              <a:rPr lang="en-AU" sz="1200" b="0" i="0" kern="1200" dirty="0">
                <a:solidFill>
                  <a:schemeClr val="tx1"/>
                </a:solidFill>
                <a:effectLst/>
                <a:latin typeface="+mn-lt"/>
                <a:ea typeface="+mn-ea"/>
                <a:cs typeface="+mn-cs"/>
              </a:rPr>
              <a:t> (Commercial Passenger Vehicle), who boards a bus, who heads out on the water, gets home safely”.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Their purpose is stated as being:</a:t>
            </a:r>
          </a:p>
          <a:p>
            <a:r>
              <a:rPr lang="en-AU" sz="1200" b="0" i="0" kern="1200" dirty="0">
                <a:solidFill>
                  <a:schemeClr val="tx1"/>
                </a:solidFill>
                <a:effectLst/>
                <a:latin typeface="+mn-lt"/>
                <a:ea typeface="+mn-ea"/>
                <a:cs typeface="+mn-cs"/>
              </a:rPr>
              <a:t>- “Working with industry and community to achieve safe transport outcomes.</a:t>
            </a:r>
          </a:p>
          <a:p>
            <a:r>
              <a:rPr lang="en-AU" sz="1200" b="0" i="0" kern="1200" dirty="0">
                <a:solidFill>
                  <a:schemeClr val="tx1"/>
                </a:solidFill>
                <a:effectLst/>
                <a:latin typeface="+mn-lt"/>
                <a:ea typeface="+mn-ea"/>
                <a:cs typeface="+mn-cs"/>
              </a:rPr>
              <a:t>- We keep safety front and centre for all people using and operating transport, whether they are on roads or the water.</a:t>
            </a:r>
          </a:p>
          <a:p>
            <a:r>
              <a:rPr lang="en-AU" sz="1200" b="0" i="0" kern="1200" dirty="0">
                <a:solidFill>
                  <a:schemeClr val="tx1"/>
                </a:solidFill>
                <a:effectLst/>
                <a:latin typeface="+mn-lt"/>
                <a:ea typeface="+mn-ea"/>
                <a:cs typeface="+mn-cs"/>
              </a:rPr>
              <a:t>- By working with partners we can achieve more and enhance our contribution to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Some</a:t>
            </a:r>
            <a:r>
              <a:rPr lang="en-AU" sz="1200" b="0" i="0" kern="1200" baseline="0" dirty="0">
                <a:solidFill>
                  <a:schemeClr val="tx1"/>
                </a:solidFill>
                <a:effectLst/>
                <a:latin typeface="+mn-lt"/>
                <a:ea typeface="+mn-ea"/>
                <a:cs typeface="+mn-cs"/>
              </a:rPr>
              <a:t> of their regulation includes</a:t>
            </a:r>
            <a:r>
              <a:rPr lang="en-AU" sz="1200" b="0" i="0" kern="1200" dirty="0">
                <a:solidFill>
                  <a:schemeClr val="tx1"/>
                </a:solidFill>
                <a:effectLst/>
                <a:latin typeface="+mn-lt"/>
                <a:ea typeface="+mn-ea"/>
                <a:cs typeface="+mn-cs"/>
              </a:rPr>
              <a:t>:</a:t>
            </a:r>
          </a:p>
          <a:p>
            <a:r>
              <a:rPr lang="en-AU" sz="1200" b="0" i="0" kern="1200" dirty="0">
                <a:solidFill>
                  <a:schemeClr val="tx1"/>
                </a:solidFill>
                <a:effectLst/>
                <a:latin typeface="+mn-lt"/>
                <a:ea typeface="+mn-ea"/>
                <a:cs typeface="+mn-cs"/>
              </a:rPr>
              <a:t>- Administering </a:t>
            </a:r>
            <a:r>
              <a:rPr lang="en-AU" sz="1200" b="0" i="0" kern="1200" dirty="0" err="1">
                <a:solidFill>
                  <a:schemeClr val="tx1"/>
                </a:solidFill>
                <a:effectLst/>
                <a:latin typeface="+mn-lt"/>
                <a:ea typeface="+mn-ea"/>
                <a:cs typeface="+mn-cs"/>
              </a:rPr>
              <a:t>CPPV</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bus and marine safety legislation</a:t>
            </a:r>
          </a:p>
          <a:p>
            <a:r>
              <a:rPr lang="en-AU" sz="1200" b="0" i="0" kern="1200" dirty="0">
                <a:solidFill>
                  <a:schemeClr val="tx1"/>
                </a:solidFill>
                <a:effectLst/>
                <a:latin typeface="+mn-lt"/>
                <a:ea typeface="+mn-ea"/>
                <a:cs typeface="+mn-cs"/>
              </a:rPr>
              <a:t>- Licensing, registering and accrediting operators and other industry participants</a:t>
            </a:r>
          </a:p>
          <a:p>
            <a:r>
              <a:rPr lang="en-AU" sz="1200" b="0" i="0" kern="1200" dirty="0">
                <a:solidFill>
                  <a:schemeClr val="tx1"/>
                </a:solidFill>
                <a:effectLst/>
                <a:latin typeface="+mn-lt"/>
                <a:ea typeface="+mn-ea"/>
                <a:cs typeface="+mn-cs"/>
              </a:rPr>
              <a:t>- Monitoring the </a:t>
            </a:r>
            <a:r>
              <a:rPr lang="en-AU" sz="1200" b="0" i="0" kern="1200" dirty="0" err="1">
                <a:solidFill>
                  <a:schemeClr val="tx1"/>
                </a:solidFill>
                <a:effectLst/>
                <a:latin typeface="+mn-lt"/>
                <a:ea typeface="+mn-ea"/>
                <a:cs typeface="+mn-cs"/>
              </a:rPr>
              <a:t>CPV</a:t>
            </a:r>
            <a:r>
              <a:rPr lang="en-AU" sz="1200" b="0" i="0" kern="1200" dirty="0">
                <a:solidFill>
                  <a:schemeClr val="tx1"/>
                </a:solidFill>
                <a:effectLst/>
                <a:latin typeface="+mn-lt"/>
                <a:ea typeface="+mn-ea"/>
                <a:cs typeface="+mn-cs"/>
              </a:rPr>
              <a:t>,</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bus and marine industries’ and participants' systems for managing safety risks</a:t>
            </a:r>
          </a:p>
          <a:p>
            <a:r>
              <a:rPr lang="en-AU" sz="1200" b="0" i="0" kern="1200" dirty="0">
                <a:solidFill>
                  <a:schemeClr val="tx1"/>
                </a:solidFill>
                <a:effectLst/>
                <a:latin typeface="+mn-lt"/>
                <a:ea typeface="+mn-ea"/>
                <a:cs typeface="+mn-cs"/>
              </a:rPr>
              <a:t>- Monitoring compliance with </a:t>
            </a:r>
            <a:r>
              <a:rPr lang="en-AU" sz="1200" b="0" i="0" kern="1200" dirty="0" err="1">
                <a:solidFill>
                  <a:schemeClr val="tx1"/>
                </a:solidFill>
                <a:effectLst/>
                <a:latin typeface="+mn-lt"/>
                <a:ea typeface="+mn-ea"/>
                <a:cs typeface="+mn-cs"/>
              </a:rPr>
              <a:t>CPV</a:t>
            </a:r>
            <a:r>
              <a:rPr lang="en-AU" sz="1200" b="0" i="0" kern="1200" dirty="0">
                <a:solidFill>
                  <a:schemeClr val="tx1"/>
                </a:solidFill>
                <a:effectLst/>
                <a:latin typeface="+mn-lt"/>
                <a:ea typeface="+mn-ea"/>
                <a:cs typeface="+mn-cs"/>
              </a:rPr>
              <a:t>, bus and marine safety legislation</a:t>
            </a:r>
          </a:p>
          <a:p>
            <a:r>
              <a:rPr lang="en-AU" sz="1200" b="0" i="0" kern="1200" dirty="0">
                <a:solidFill>
                  <a:schemeClr val="tx1"/>
                </a:solidFill>
                <a:effectLst/>
                <a:latin typeface="+mn-lt"/>
                <a:ea typeface="+mn-ea"/>
                <a:cs typeface="+mn-cs"/>
              </a:rPr>
              <a:t>- Taking enforcement action as appropriate to promote safety outcomes in Victoria.</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What other actions do they carry out?  They also:</a:t>
            </a:r>
          </a:p>
          <a:p>
            <a:r>
              <a:rPr lang="en-AU" sz="1200" b="0" i="0" kern="1200" dirty="0">
                <a:solidFill>
                  <a:schemeClr val="tx1"/>
                </a:solidFill>
                <a:effectLst/>
                <a:latin typeface="+mn-lt"/>
                <a:ea typeface="+mn-ea"/>
                <a:cs typeface="+mn-cs"/>
              </a:rPr>
              <a:t>- Investigate and report on </a:t>
            </a:r>
            <a:r>
              <a:rPr lang="en-AU" sz="1200" b="0" i="0" kern="1200" dirty="0" err="1">
                <a:solidFill>
                  <a:schemeClr val="tx1"/>
                </a:solidFill>
                <a:effectLst/>
                <a:latin typeface="+mn-lt"/>
                <a:ea typeface="+mn-ea"/>
                <a:cs typeface="+mn-cs"/>
              </a:rPr>
              <a:t>CPV</a:t>
            </a:r>
            <a:r>
              <a:rPr lang="en-AU" sz="1200" b="0" i="0" kern="1200" dirty="0">
                <a:solidFill>
                  <a:schemeClr val="tx1"/>
                </a:solidFill>
                <a:effectLst/>
                <a:latin typeface="+mn-lt"/>
                <a:ea typeface="+mn-ea"/>
                <a:cs typeface="+mn-cs"/>
              </a:rPr>
              <a:t>,</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bus and marine safety matters</a:t>
            </a:r>
          </a:p>
          <a:p>
            <a:r>
              <a:rPr lang="en-AU" sz="1200" b="0" i="0" kern="1200" dirty="0">
                <a:solidFill>
                  <a:schemeClr val="tx1"/>
                </a:solidFill>
                <a:effectLst/>
                <a:latin typeface="+mn-lt"/>
                <a:ea typeface="+mn-ea"/>
                <a:cs typeface="+mn-cs"/>
              </a:rPr>
              <a:t>- Provide advice and recommendations to the relevant Minister on safety issues</a:t>
            </a:r>
          </a:p>
          <a:p>
            <a:r>
              <a:rPr lang="en-AU" sz="1200" b="0" i="0" kern="1200" dirty="0">
                <a:solidFill>
                  <a:schemeClr val="tx1"/>
                </a:solidFill>
                <a:effectLst/>
                <a:latin typeface="+mn-lt"/>
                <a:ea typeface="+mn-ea"/>
                <a:cs typeface="+mn-cs"/>
              </a:rPr>
              <a:t>- Promote awareness and inform and educate on safety issues, including through practical guidance and training</a:t>
            </a:r>
          </a:p>
          <a:p>
            <a:r>
              <a:rPr lang="en-AU" sz="1200" b="0" i="0" kern="1200" dirty="0">
                <a:solidFill>
                  <a:schemeClr val="tx1"/>
                </a:solidFill>
                <a:effectLst/>
                <a:latin typeface="+mn-lt"/>
                <a:ea typeface="+mn-ea"/>
                <a:cs typeface="+mn-cs"/>
              </a:rPr>
              <a:t>- Collect, analyse and report on safety data and safety science</a:t>
            </a:r>
          </a:p>
          <a:p>
            <a:r>
              <a:rPr lang="en-AU" sz="1200" b="0" i="0" kern="1200" dirty="0">
                <a:solidFill>
                  <a:schemeClr val="tx1"/>
                </a:solidFill>
                <a:effectLst/>
                <a:latin typeface="+mn-lt"/>
                <a:ea typeface="+mn-ea"/>
                <a:cs typeface="+mn-cs"/>
              </a:rPr>
              <a:t>- Develop policy relating to the administration of safety legislation</a:t>
            </a:r>
          </a:p>
          <a:p>
            <a:r>
              <a:rPr lang="en-AU" sz="1200" b="0" i="0" kern="1200" dirty="0">
                <a:solidFill>
                  <a:schemeClr val="tx1"/>
                </a:solidFill>
                <a:effectLst/>
                <a:latin typeface="+mn-lt"/>
                <a:ea typeface="+mn-ea"/>
                <a:cs typeface="+mn-cs"/>
              </a:rPr>
              <a:t>- Represent Victoria in national reform issues, including the Council of Australian Governments' national marine safety regulation agendas</a:t>
            </a:r>
          </a:p>
          <a:p>
            <a:r>
              <a:rPr lang="en-AU" sz="1200" b="0" i="0" kern="1200" dirty="0">
                <a:solidFill>
                  <a:schemeClr val="tx1"/>
                </a:solidFill>
                <a:effectLst/>
                <a:latin typeface="+mn-lt"/>
                <a:ea typeface="+mn-ea"/>
                <a:cs typeface="+mn-cs"/>
              </a:rPr>
              <a:t>- Maintain constructive relationships with stakeholders in government, industry and the wider community on transport safety.</a:t>
            </a:r>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5329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If we can now thirdly look</a:t>
            </a:r>
            <a:r>
              <a:rPr lang="en-AU" i="0" baseline="0" dirty="0"/>
              <a:t> at differing approaches to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Many regulators now </a:t>
            </a:r>
            <a:r>
              <a:rPr lang="en-AU" b="1" i="0" dirty="0"/>
              <a:t>document and publish</a:t>
            </a:r>
            <a:r>
              <a:rPr lang="en-AU" b="1" i="0" baseline="0" dirty="0"/>
              <a:t> </a:t>
            </a:r>
            <a:r>
              <a:rPr lang="en-AU" i="0" dirty="0"/>
              <a:t>their regulatory approach</a:t>
            </a:r>
            <a:r>
              <a:rPr lang="en-AU" i="0" baseline="0" dirty="0"/>
              <a:t> </a:t>
            </a:r>
            <a:r>
              <a:rPr lang="en-AU" sz="1200" kern="1200" dirty="0">
                <a:solidFill>
                  <a:schemeClr val="tx1"/>
                </a:solidFill>
                <a:effectLst/>
                <a:latin typeface="+mn-lt"/>
                <a:ea typeface="+mn-ea"/>
                <a:cs typeface="+mn-cs"/>
              </a:rPr>
              <a:t>in a Compliance and Enforcement 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Such a policy</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set</a:t>
            </a:r>
            <a:r>
              <a:rPr lang="en-AU" sz="1200" kern="1200" baseline="0" dirty="0">
                <a:solidFill>
                  <a:schemeClr val="tx1"/>
                </a:solidFill>
                <a:effectLst/>
                <a:latin typeface="+mn-lt"/>
                <a:ea typeface="+mn-ea"/>
                <a:cs typeface="+mn-cs"/>
              </a:rPr>
              <a:t>s </a:t>
            </a:r>
            <a:r>
              <a:rPr lang="en-AU" sz="1200" kern="1200" dirty="0">
                <a:solidFill>
                  <a:schemeClr val="tx1"/>
                </a:solidFill>
                <a:effectLst/>
                <a:latin typeface="+mn-lt"/>
                <a:ea typeface="+mn-ea"/>
                <a:cs typeface="+mn-cs"/>
              </a:rPr>
              <a:t>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kern="1200" dirty="0">
                <a:solidFill>
                  <a:schemeClr val="tx1"/>
                </a:solidFill>
                <a:effectLst/>
                <a:latin typeface="+mn-lt"/>
                <a:ea typeface="+mn-ea"/>
                <a:cs typeface="+mn-cs"/>
              </a:rPr>
              <a:t>the aims and purposes of regulation relevant to that specific authority; 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kern="1200" baseline="0" dirty="0">
                <a:solidFill>
                  <a:schemeClr val="tx1"/>
                </a:solidFill>
                <a:effectLst/>
                <a:latin typeface="+mn-lt"/>
                <a:ea typeface="+mn-ea"/>
                <a:cs typeface="+mn-cs"/>
              </a:rPr>
              <a:t>o</a:t>
            </a:r>
            <a:r>
              <a:rPr lang="en-AU" sz="1200" kern="1200" dirty="0">
                <a:solidFill>
                  <a:schemeClr val="tx1"/>
                </a:solidFill>
                <a:effectLst/>
                <a:latin typeface="+mn-lt"/>
                <a:ea typeface="+mn-ea"/>
                <a:cs typeface="+mn-cs"/>
              </a:rPr>
              <a:t>ften the principles that must be applied by that regulator in administering the legislation applicable to the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industry they regulate. </a:t>
            </a:r>
          </a:p>
          <a:p>
            <a:endParaRPr lang="en-AU" i="0" dirty="0"/>
          </a:p>
          <a:p>
            <a:r>
              <a:rPr lang="en-AU" i="0" dirty="0"/>
              <a:t>Often the approach is </a:t>
            </a:r>
            <a:r>
              <a:rPr lang="en-AU" b="1" i="0" dirty="0"/>
              <a:t>risk based </a:t>
            </a:r>
            <a:r>
              <a:rPr lang="en-AU" i="0" dirty="0"/>
              <a:t>or it</a:t>
            </a:r>
            <a:r>
              <a:rPr lang="en-AU" i="0" baseline="0" dirty="0"/>
              <a:t> can also be </a:t>
            </a:r>
            <a:r>
              <a:rPr lang="en-AU" i="0" dirty="0"/>
              <a:t>targeted at </a:t>
            </a:r>
            <a:r>
              <a:rPr lang="en-AU" b="1" i="0" dirty="0"/>
              <a:t>specific harms</a:t>
            </a:r>
            <a:r>
              <a:rPr lang="en-AU" i="0" dirty="0"/>
              <a:t>.  </a:t>
            </a:r>
          </a:p>
          <a:p>
            <a:endParaRPr lang="en-AU" i="0" dirty="0"/>
          </a:p>
          <a:p>
            <a:r>
              <a:rPr lang="en-AU" i="0" dirty="0"/>
              <a:t>On the slide we’ve listed some concepts that the different regulator might focus on:</a:t>
            </a:r>
          </a:p>
          <a:p>
            <a:r>
              <a:rPr lang="en-AU" dirty="0"/>
              <a:t>-being </a:t>
            </a:r>
            <a:r>
              <a:rPr lang="en-AU" b="1" dirty="0"/>
              <a:t>responsive and effective</a:t>
            </a:r>
          </a:p>
          <a:p>
            <a:r>
              <a:rPr lang="en-AU" dirty="0"/>
              <a:t>So they clearly identify</a:t>
            </a:r>
            <a:r>
              <a:rPr lang="en-AU" baseline="0" dirty="0"/>
              <a:t> the </a:t>
            </a:r>
            <a:r>
              <a:rPr lang="en-AU" dirty="0"/>
              <a:t>risk to be addressed and outline</a:t>
            </a:r>
            <a:r>
              <a:rPr lang="en-AU" baseline="0" dirty="0"/>
              <a:t> their </a:t>
            </a:r>
            <a:r>
              <a:rPr lang="en-AU" dirty="0"/>
              <a:t>desired aims for their regulatory approach and any action for non-compliance</a:t>
            </a:r>
          </a:p>
          <a:p>
            <a:r>
              <a:rPr lang="en-AU" dirty="0"/>
              <a:t>This brings about required outcomes</a:t>
            </a:r>
          </a:p>
          <a:p>
            <a:r>
              <a:rPr lang="en-AU" dirty="0"/>
              <a:t>- being </a:t>
            </a:r>
            <a:r>
              <a:rPr lang="en-AU" b="1" dirty="0"/>
              <a:t>targeted and proportional</a:t>
            </a:r>
          </a:p>
          <a:p>
            <a:r>
              <a:rPr lang="en-AU" dirty="0"/>
              <a:t>Specific to a group of persons</a:t>
            </a:r>
            <a:r>
              <a:rPr lang="en-AU" baseline="0" dirty="0"/>
              <a:t> </a:t>
            </a:r>
            <a:r>
              <a:rPr lang="en-AU" dirty="0"/>
              <a:t>and preventing harm</a:t>
            </a:r>
          </a:p>
          <a:p>
            <a:r>
              <a:rPr lang="en-AU" dirty="0"/>
              <a:t>Takes into account the gravity of the harm involved and the ability and willingness of the person/company to comply</a:t>
            </a:r>
          </a:p>
          <a:p>
            <a:pPr marL="0" indent="0">
              <a:buFontTx/>
              <a:buNone/>
            </a:pPr>
            <a:r>
              <a:rPr lang="en-AU" dirty="0"/>
              <a:t>Firm but fair approach, so opportunity is provided to explain the circumstances of any alleged breaches or</a:t>
            </a:r>
            <a:r>
              <a:rPr lang="en-AU" baseline="0" dirty="0"/>
              <a:t> </a:t>
            </a:r>
            <a:r>
              <a:rPr lang="en-AU" dirty="0"/>
              <a:t>offending</a:t>
            </a:r>
          </a:p>
          <a:p>
            <a:pPr marL="171450" indent="-171450">
              <a:buFontTx/>
              <a:buChar char="-"/>
            </a:pPr>
            <a:r>
              <a:rPr lang="en-AU" b="0" dirty="0"/>
              <a:t>being </a:t>
            </a:r>
            <a:r>
              <a:rPr lang="en-AU" b="1" dirty="0"/>
              <a:t>consistent and accountable</a:t>
            </a:r>
          </a:p>
          <a:p>
            <a:pPr marL="0" indent="0">
              <a:buFontTx/>
              <a:buNone/>
            </a:pPr>
            <a:r>
              <a:rPr lang="en-AU" dirty="0"/>
              <a:t>Ethical regulation</a:t>
            </a:r>
          </a:p>
          <a:p>
            <a:r>
              <a:rPr lang="en-AU" dirty="0"/>
              <a:t>Any decisions made to take enforcement action take</a:t>
            </a:r>
            <a:r>
              <a:rPr lang="en-AU" baseline="0" dirty="0"/>
              <a:t> </a:t>
            </a:r>
            <a:r>
              <a:rPr lang="en-AU" dirty="0"/>
              <a:t>into account all relevant evidence</a:t>
            </a:r>
          </a:p>
          <a:p>
            <a:r>
              <a:rPr lang="en-AU" dirty="0"/>
              <a:t>Enforcement action is imposed in consistent way, to where there are</a:t>
            </a:r>
            <a:r>
              <a:rPr lang="en-AU" baseline="0" dirty="0"/>
              <a:t> </a:t>
            </a:r>
            <a:r>
              <a:rPr lang="en-AU" dirty="0"/>
              <a:t>similar circumstances</a:t>
            </a:r>
          </a:p>
          <a:p>
            <a:r>
              <a:rPr lang="en-AU" dirty="0"/>
              <a:t>- </a:t>
            </a:r>
            <a:r>
              <a:rPr lang="en-AU" b="0" dirty="0"/>
              <a:t>being </a:t>
            </a:r>
            <a:r>
              <a:rPr lang="en-AU" b="1" dirty="0"/>
              <a:t>transparent, collaborative</a:t>
            </a:r>
          </a:p>
          <a:p>
            <a:r>
              <a:rPr lang="en-AU" dirty="0"/>
              <a:t>The decision making process and potentially</a:t>
            </a:r>
            <a:r>
              <a:rPr lang="en-AU" baseline="0" dirty="0"/>
              <a:t> </a:t>
            </a:r>
            <a:r>
              <a:rPr lang="en-AU" dirty="0"/>
              <a:t>any materials relied upon to decide what enforcement action to take is shared and promoted to the public</a:t>
            </a:r>
          </a:p>
          <a:p>
            <a:r>
              <a:rPr lang="en-AU" dirty="0"/>
              <a:t>Any</a:t>
            </a:r>
            <a:r>
              <a:rPr lang="en-AU" baseline="0" dirty="0"/>
              <a:t> </a:t>
            </a:r>
            <a:r>
              <a:rPr lang="en-AU" dirty="0"/>
              <a:t>enforcement decisions and the conduct of officers making those decisions is explained and is open to public scrutiny</a:t>
            </a:r>
          </a:p>
          <a:p>
            <a:r>
              <a:rPr lang="en-AU" dirty="0"/>
              <a:t>Might involve an approach from several regulatory bodies to achieve the regulator’s desired outcome</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0292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baseline="0" dirty="0"/>
              <a:t>Generally, regulatory </a:t>
            </a:r>
            <a:r>
              <a:rPr lang="en-AU" i="0" dirty="0"/>
              <a:t>approach is based on what’s called an ‘enforcement pyramid’.  </a:t>
            </a:r>
          </a:p>
          <a:p>
            <a:endParaRPr lang="en-AU" i="0" dirty="0"/>
          </a:p>
          <a:p>
            <a:r>
              <a:rPr lang="en-AU" i="0" dirty="0"/>
              <a:t>At the widest base there’s an </a:t>
            </a:r>
            <a:r>
              <a:rPr lang="en-AU" b="1" i="0" dirty="0"/>
              <a:t>education</a:t>
            </a:r>
            <a:r>
              <a:rPr lang="en-AU" b="1" i="0" baseline="0" dirty="0"/>
              <a:t> </a:t>
            </a:r>
            <a:r>
              <a:rPr lang="en-AU" i="0" baseline="0" dirty="0"/>
              <a:t>focus (so providing </a:t>
            </a:r>
            <a:r>
              <a:rPr lang="en-AU" i="0" dirty="0"/>
              <a:t>information and guidance).</a:t>
            </a:r>
            <a:r>
              <a:rPr lang="en-AU" i="0" baseline="0" dirty="0"/>
              <a:t>  </a:t>
            </a:r>
          </a:p>
          <a:p>
            <a:endParaRPr lang="en-AU" i="0" baseline="0" dirty="0"/>
          </a:p>
          <a:p>
            <a:r>
              <a:rPr lang="en-AU" i="0" baseline="0" dirty="0"/>
              <a:t>Moving up the pyramid, there’s </a:t>
            </a:r>
            <a:r>
              <a:rPr lang="en-AU" i="0" dirty="0"/>
              <a:t>the provision of </a:t>
            </a:r>
            <a:r>
              <a:rPr lang="en-AU" b="1" i="0" dirty="0"/>
              <a:t>voluntary measures </a:t>
            </a:r>
            <a:r>
              <a:rPr lang="en-AU" i="0" dirty="0"/>
              <a:t>such as rules and support,</a:t>
            </a:r>
            <a:r>
              <a:rPr lang="en-AU" i="0" baseline="0" dirty="0"/>
              <a:t> Codes </a:t>
            </a:r>
            <a:r>
              <a:rPr lang="en-AU" i="0" dirty="0"/>
              <a:t>of Conduct.</a:t>
            </a:r>
          </a:p>
          <a:p>
            <a:endParaRPr lang="en-AU" i="0" baseline="0" dirty="0"/>
          </a:p>
          <a:p>
            <a:r>
              <a:rPr lang="en-AU" i="0" baseline="0" dirty="0"/>
              <a:t>Then upwards to </a:t>
            </a:r>
            <a:r>
              <a:rPr lang="en-AU" b="1" i="0" dirty="0"/>
              <a:t>monitoring </a:t>
            </a:r>
            <a:r>
              <a:rPr lang="en-AU" i="0" dirty="0"/>
              <a:t>(audits, inspections, reviews, inquiries, investigations),</a:t>
            </a:r>
            <a:r>
              <a:rPr lang="en-AU" i="0" baseline="0" dirty="0"/>
              <a:t> which all </a:t>
            </a:r>
            <a:r>
              <a:rPr lang="en-AU" i="0" dirty="0"/>
              <a:t>encourage compliance.</a:t>
            </a:r>
          </a:p>
          <a:p>
            <a:endParaRPr lang="en-AU" i="0" dirty="0"/>
          </a:p>
          <a:p>
            <a:r>
              <a:rPr lang="en-AU" i="0" dirty="0"/>
              <a:t>Then there’s </a:t>
            </a:r>
            <a:r>
              <a:rPr lang="en-AU" i="0" baseline="0" dirty="0"/>
              <a:t>the use of </a:t>
            </a:r>
            <a:r>
              <a:rPr lang="en-AU" b="1" i="0" baseline="0" dirty="0"/>
              <a:t>regulatory tools </a:t>
            </a:r>
            <a:r>
              <a:rPr lang="en-AU" b="0" i="0" baseline="0" dirty="0"/>
              <a:t>(such as</a:t>
            </a:r>
            <a:r>
              <a:rPr lang="en-AU" i="0" dirty="0"/>
              <a:t> notices, warnings, cautions, conditions, enforceable undertakings)</a:t>
            </a:r>
            <a:r>
              <a:rPr lang="en-AU" i="1" dirty="0"/>
              <a:t>. </a:t>
            </a:r>
          </a:p>
          <a:p>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Sitting at the</a:t>
            </a:r>
            <a:r>
              <a:rPr lang="en-AU" i="0" baseline="0" dirty="0"/>
              <a:t> top of the pyramid, at its narrowest point, is </a:t>
            </a:r>
            <a:r>
              <a:rPr lang="en-AU" i="0" dirty="0"/>
              <a:t>the initiation of disciplinary proceedings or a criminal prosecution. This is often viewed as a last resort, particularly prosecution.  Agencies will often have a prosecution policy usually based on the Prosecution Policy of the Victorian Office of Public Prosecution.</a:t>
            </a:r>
            <a:r>
              <a:rPr lang="en-AU" i="0" baseline="0" dirty="0"/>
              <a:t>  That </a:t>
            </a:r>
            <a:r>
              <a:rPr lang="en-AU" i="0" dirty="0"/>
              <a:t>Policy sets out the criteria governing the decision to prosecute and the public interest factors to be taken into account in exercising what is a significant discretion.</a:t>
            </a:r>
          </a:p>
          <a:p>
            <a:endParaRPr lang="en-AU" i="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94068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3"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dirty="0">
              <a:solidFill>
                <a:schemeClr val="bg1"/>
              </a:solidFill>
              <a:latin typeface="Segoe UI Light" panose="020B0502040204020203" pitchFamily="34" charset="0"/>
            </a:endParaRPr>
          </a:p>
        </p:txBody>
      </p:sp>
      <p:sp>
        <p:nvSpPr>
          <p:cNvPr id="2"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03140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17/10/2024</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77140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17/10/2024</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64232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17/10/2024</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9051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ssio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0699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title page">
    <p:spTree>
      <p:nvGrpSpPr>
        <p:cNvPr id="1" name=""/>
        <p:cNvGrpSpPr/>
        <p:nvPr/>
      </p:nvGrpSpPr>
      <p:grpSpPr>
        <a:xfrm>
          <a:off x="0" y="0"/>
          <a:ext cx="0" cy="0"/>
          <a:chOff x="0" y="0"/>
          <a:chExt cx="0" cy="0"/>
        </a:xfrm>
      </p:grpSpPr>
      <p:sp>
        <p:nvSpPr>
          <p:cNvPr id="13" name="Rectangle 12"/>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Parallelogram 18"/>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Parallelogram 19"/>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08416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s">
    <p:spTree>
      <p:nvGrpSpPr>
        <p:cNvPr id="1" name=""/>
        <p:cNvGrpSpPr/>
        <p:nvPr/>
      </p:nvGrpSpPr>
      <p:grpSpPr>
        <a:xfrm>
          <a:off x="0" y="0"/>
          <a:ext cx="0" cy="0"/>
          <a:chOff x="0" y="0"/>
          <a:chExt cx="0" cy="0"/>
        </a:xfrm>
      </p:grpSpPr>
      <p:sp>
        <p:nvSpPr>
          <p:cNvPr id="7" name="Rectangle 6"/>
          <p:cNvSpPr/>
          <p:nvPr userDrawn="1"/>
        </p:nvSpPr>
        <p:spPr>
          <a:xfrm>
            <a:off x="0" y="5773286"/>
            <a:ext cx="9144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897677"/>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47470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17/10/2024</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140225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17/10/2024</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77631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17/10/2024</a:t>
            </a:fld>
            <a:endParaRPr lang="en-AU"/>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40691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17/10/2024</a:t>
            </a:fld>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09585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17/10/2024</a:t>
            </a:fld>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127405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17/10/2024</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81592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212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will.yates@vgso.vic.gov.au" TargetMode="External"/><Relationship Id="rId2" Type="http://schemas.openxmlformats.org/officeDocument/2006/relationships/hyperlink" Target="mailto:jennifer.butler@vgso.vic.gov.a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251" y="4971866"/>
            <a:ext cx="6036890" cy="1193438"/>
          </a:xfrm>
        </p:spPr>
        <p:txBody>
          <a:bodyPr/>
          <a:lstStyle/>
          <a:p>
            <a:r>
              <a:rPr lang="en-AU" sz="3200" dirty="0"/>
              <a:t>Regulation, Enforcement and Prosecutions: An overview</a:t>
            </a:r>
          </a:p>
        </p:txBody>
      </p:sp>
      <p:sp>
        <p:nvSpPr>
          <p:cNvPr id="4" name="Title 2"/>
          <p:cNvSpPr txBox="1">
            <a:spLocks/>
          </p:cNvSpPr>
          <p:nvPr/>
        </p:nvSpPr>
        <p:spPr>
          <a:xfrm>
            <a:off x="285251" y="6165304"/>
            <a:ext cx="6691746" cy="551583"/>
          </a:xfrm>
          <a:prstGeom prst="rect">
            <a:avLst/>
          </a:prstGeom>
        </p:spPr>
        <p:txBody>
          <a:bodyPr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1800" dirty="0">
                <a:solidFill>
                  <a:prstClr val="white"/>
                </a:solidFill>
              </a:rPr>
              <a:t>Jennifer Butler, Acting Managing Principal Solicitor</a:t>
            </a:r>
            <a:endParaRPr kumimoji="0" lang="en-AU" sz="18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5" name="TextBox 3"/>
          <p:cNvSpPr txBox="1"/>
          <p:nvPr/>
        </p:nvSpPr>
        <p:spPr>
          <a:xfrm>
            <a:off x="6819441" y="6136737"/>
            <a:ext cx="20873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2000" dirty="0">
                <a:solidFill>
                  <a:prstClr val="white"/>
                </a:solidFill>
                <a:latin typeface="Segoe UI Light" panose="020B0502040204020203" pitchFamily="34" charset="0"/>
                <a:ea typeface="+mj-ea"/>
                <a:cs typeface="+mj-cs"/>
              </a:rPr>
              <a:t>23 October 2024 </a:t>
            </a:r>
          </a:p>
        </p:txBody>
      </p:sp>
    </p:spTree>
    <p:extLst>
      <p:ext uri="{BB962C8B-B14F-4D97-AF65-F5344CB8AC3E}">
        <p14:creationId xmlns:p14="http://schemas.microsoft.com/office/powerpoint/2010/main" val="261663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149" y="2901283"/>
            <a:ext cx="8392160" cy="2383639"/>
          </a:xfrm>
        </p:spPr>
        <p:txBody>
          <a:bodyPr/>
          <a:lstStyle/>
          <a:p>
            <a:pPr marL="0" indent="0" algn="ctr">
              <a:buNone/>
            </a:pPr>
            <a:r>
              <a:rPr lang="en-AU" sz="3600" b="1" dirty="0">
                <a:solidFill>
                  <a:srgbClr val="002060"/>
                </a:solidFill>
              </a:rPr>
              <a:t>What do the majority regulators consider </a:t>
            </a:r>
          </a:p>
          <a:p>
            <a:pPr marL="0" indent="0" algn="ctr">
              <a:buNone/>
            </a:pPr>
            <a:r>
              <a:rPr lang="en-AU" sz="3600" b="1" dirty="0">
                <a:solidFill>
                  <a:srgbClr val="002060"/>
                </a:solidFill>
              </a:rPr>
              <a:t>is the most foundational measure </a:t>
            </a:r>
          </a:p>
          <a:p>
            <a:pPr marL="0" indent="0" algn="ctr">
              <a:buNone/>
            </a:pPr>
            <a:r>
              <a:rPr lang="en-AU" sz="3600" b="1" dirty="0">
                <a:solidFill>
                  <a:srgbClr val="002060"/>
                </a:solidFill>
              </a:rPr>
              <a:t>available to them?</a:t>
            </a:r>
            <a:endParaRPr lang="en-US" sz="3600" dirty="0">
              <a:solidFill>
                <a:srgbClr val="002060"/>
              </a:solidFill>
            </a:endParaRP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10</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2" name="Title 1"/>
          <p:cNvSpPr>
            <a:spLocks noGrp="1"/>
          </p:cNvSpPr>
          <p:nvPr>
            <p:ph type="title"/>
          </p:nvPr>
        </p:nvSpPr>
        <p:spPr/>
        <p:txBody>
          <a:bodyPr/>
          <a:lstStyle/>
          <a:p>
            <a:r>
              <a:rPr lang="en-AU" dirty="0"/>
              <a:t>Best regulatory approach?</a:t>
            </a:r>
          </a:p>
        </p:txBody>
      </p:sp>
    </p:spTree>
    <p:extLst>
      <p:ext uri="{BB962C8B-B14F-4D97-AF65-F5344CB8AC3E}">
        <p14:creationId xmlns:p14="http://schemas.microsoft.com/office/powerpoint/2010/main" val="368360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6331"/>
            <a:ext cx="8085044" cy="4351338"/>
          </a:xfrm>
        </p:spPr>
        <p:txBody>
          <a:bodyPr/>
          <a:lstStyle/>
          <a:p>
            <a:r>
              <a:rPr lang="en-AU" sz="3200" dirty="0"/>
              <a:t>Specific regulatory regimes to operate in some industries</a:t>
            </a:r>
          </a:p>
          <a:p>
            <a:pPr>
              <a:spcBef>
                <a:spcPts val="1200"/>
              </a:spcBef>
            </a:pPr>
            <a:r>
              <a:rPr lang="en-AU" sz="3200" dirty="0"/>
              <a:t>Requirements that may apply </a:t>
            </a:r>
          </a:p>
          <a:p>
            <a:pPr>
              <a:spcBef>
                <a:spcPts val="1200"/>
              </a:spcBef>
            </a:pPr>
            <a:r>
              <a:rPr lang="en-AU" sz="3200" dirty="0"/>
              <a:t>Prescribes range of offences</a:t>
            </a:r>
          </a:p>
        </p:txBody>
      </p:sp>
      <p:sp>
        <p:nvSpPr>
          <p:cNvPr id="3" name="Title 2"/>
          <p:cNvSpPr>
            <a:spLocks noGrp="1"/>
          </p:cNvSpPr>
          <p:nvPr>
            <p:ph type="title"/>
          </p:nvPr>
        </p:nvSpPr>
        <p:spPr/>
        <p:txBody>
          <a:bodyPr/>
          <a:lstStyle/>
          <a:p>
            <a:r>
              <a:rPr lang="en-AU" dirty="0"/>
              <a:t>4. Industry regulation</a:t>
            </a:r>
          </a:p>
        </p:txBody>
      </p:sp>
      <p:sp>
        <p:nvSpPr>
          <p:cNvPr id="4"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11</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6"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6294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2120591"/>
            <a:ext cx="8279376" cy="3375641"/>
          </a:xfrm>
        </p:spPr>
        <p:txBody>
          <a:bodyPr/>
          <a:lstStyle/>
          <a:p>
            <a:pPr lvl="1"/>
            <a:r>
              <a:rPr lang="en-AU" sz="2800" dirty="0"/>
              <a:t>Privacy legislation (</a:t>
            </a:r>
            <a:r>
              <a:rPr lang="en-AU" sz="2800" i="1" dirty="0"/>
              <a:t>Privacy Act 1998 </a:t>
            </a:r>
            <a:r>
              <a:rPr lang="en-AU" sz="2800" i="1" dirty="0" err="1"/>
              <a:t>Cth</a:t>
            </a:r>
            <a:r>
              <a:rPr lang="en-AU" sz="2800" dirty="0"/>
              <a:t>) – Federal </a:t>
            </a:r>
            <a:r>
              <a:rPr lang="en-AU" sz="2800" dirty="0" err="1"/>
              <a:t>AOIC</a:t>
            </a:r>
            <a:endParaRPr lang="en-AU" sz="2800" dirty="0"/>
          </a:p>
          <a:p>
            <a:pPr lvl="1"/>
            <a:r>
              <a:rPr lang="en-AU" sz="2800" dirty="0"/>
              <a:t>Workplace safety - </a:t>
            </a:r>
            <a:r>
              <a:rPr lang="en-AU" sz="2800" dirty="0" err="1"/>
              <a:t>WorkSafe</a:t>
            </a:r>
            <a:endParaRPr lang="en-AU" sz="2800" dirty="0"/>
          </a:p>
          <a:p>
            <a:pPr lvl="1"/>
            <a:r>
              <a:rPr lang="en-AU" sz="2800" dirty="0"/>
              <a:t>Environment protection - EPA</a:t>
            </a:r>
          </a:p>
          <a:p>
            <a:pPr lvl="1"/>
            <a:r>
              <a:rPr lang="en-AU" sz="2800" dirty="0"/>
              <a:t>Consumer protection - </a:t>
            </a:r>
            <a:r>
              <a:rPr lang="en-AU" sz="2800" dirty="0" err="1"/>
              <a:t>ACCC</a:t>
            </a:r>
            <a:endParaRPr lang="en-AU" sz="2800" dirty="0"/>
          </a:p>
          <a:p>
            <a:pPr lvl="1"/>
            <a:r>
              <a:rPr lang="en-AU" sz="2800" dirty="0"/>
              <a:t>Anti-money laundering - AUSTRAC</a:t>
            </a:r>
          </a:p>
        </p:txBody>
      </p:sp>
      <p:sp>
        <p:nvSpPr>
          <p:cNvPr id="3" name="Title 2"/>
          <p:cNvSpPr>
            <a:spLocks noGrp="1"/>
          </p:cNvSpPr>
          <p:nvPr>
            <p:ph type="title"/>
          </p:nvPr>
        </p:nvSpPr>
        <p:spPr/>
        <p:txBody>
          <a:bodyPr/>
          <a:lstStyle/>
          <a:p>
            <a:r>
              <a:rPr lang="en-AU" dirty="0"/>
              <a:t>Additional regulation</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12</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42091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2202" b="15858"/>
          <a:stretch/>
        </p:blipFill>
        <p:spPr>
          <a:xfrm>
            <a:off x="7024296" y="4774695"/>
            <a:ext cx="1594163" cy="813562"/>
          </a:xfrm>
          <a:prstGeom prst="rect">
            <a:avLst/>
          </a:prstGeom>
        </p:spPr>
      </p:pic>
      <p:sp>
        <p:nvSpPr>
          <p:cNvPr id="4" name="Content Placeholder 3"/>
          <p:cNvSpPr>
            <a:spLocks noGrp="1"/>
          </p:cNvSpPr>
          <p:nvPr>
            <p:ph idx="1"/>
          </p:nvPr>
        </p:nvSpPr>
        <p:spPr>
          <a:xfrm>
            <a:off x="485215" y="1528354"/>
            <a:ext cx="8279376" cy="4358686"/>
          </a:xfrm>
        </p:spPr>
        <p:txBody>
          <a:bodyPr/>
          <a:lstStyle/>
          <a:p>
            <a:pPr>
              <a:lnSpc>
                <a:spcPct val="100000"/>
              </a:lnSpc>
              <a:spcBef>
                <a:spcPts val="600"/>
              </a:spcBef>
              <a:spcAft>
                <a:spcPts val="600"/>
              </a:spcAft>
            </a:pPr>
            <a:r>
              <a:rPr lang="en-US" dirty="0"/>
              <a:t>Entry requirements</a:t>
            </a:r>
            <a:r>
              <a:rPr lang="en-US" dirty="0">
                <a:solidFill>
                  <a:schemeClr val="accent4"/>
                </a:solidFill>
              </a:rPr>
              <a:t>:</a:t>
            </a:r>
          </a:p>
          <a:p>
            <a:pPr lvl="1"/>
            <a:r>
              <a:rPr lang="en-US" dirty="0"/>
              <a:t>Fit and proper person</a:t>
            </a:r>
            <a:endParaRPr lang="en-AU" dirty="0"/>
          </a:p>
          <a:p>
            <a:pPr lvl="1"/>
            <a:r>
              <a:rPr lang="en-US" dirty="0"/>
              <a:t>Educational qualifications</a:t>
            </a:r>
            <a:endParaRPr lang="en-AU" dirty="0"/>
          </a:p>
          <a:p>
            <a:pPr lvl="1"/>
            <a:r>
              <a:rPr lang="en-US" dirty="0"/>
              <a:t>Relevant experience or practical training</a:t>
            </a:r>
            <a:endParaRPr lang="en-AU" dirty="0"/>
          </a:p>
          <a:p>
            <a:pPr lvl="1"/>
            <a:r>
              <a:rPr lang="en-US" dirty="0"/>
              <a:t>Has complied with other registration conditions</a:t>
            </a:r>
          </a:p>
          <a:p>
            <a:pPr marL="457200" lvl="1" indent="0">
              <a:buNone/>
            </a:pPr>
            <a:endParaRPr lang="en-AU" dirty="0"/>
          </a:p>
          <a:p>
            <a:r>
              <a:rPr lang="en-US" dirty="0"/>
              <a:t>Ongoing requirements:</a:t>
            </a:r>
          </a:p>
          <a:p>
            <a:pPr lvl="1"/>
            <a:r>
              <a:rPr lang="en-US" dirty="0"/>
              <a:t>Fit and proper person</a:t>
            </a:r>
          </a:p>
          <a:p>
            <a:pPr lvl="1"/>
            <a:r>
              <a:rPr lang="en-US" dirty="0"/>
              <a:t>Continuing Professional Development (</a:t>
            </a:r>
            <a:r>
              <a:rPr lang="en-US" dirty="0" err="1"/>
              <a:t>CPD</a:t>
            </a:r>
            <a:r>
              <a:rPr lang="en-US" dirty="0"/>
              <a:t>)</a:t>
            </a:r>
          </a:p>
          <a:p>
            <a:pPr lvl="1"/>
            <a:r>
              <a:rPr lang="en-US" dirty="0"/>
              <a:t>Insurance</a:t>
            </a:r>
            <a:endParaRPr lang="en-AU" dirty="0"/>
          </a:p>
          <a:p>
            <a:pPr lvl="1">
              <a:lnSpc>
                <a:spcPct val="100000"/>
              </a:lnSpc>
              <a:spcBef>
                <a:spcPts val="600"/>
              </a:spcBef>
              <a:spcAft>
                <a:spcPts val="600"/>
              </a:spcAft>
            </a:pPr>
            <a:endParaRPr lang="en-US" sz="2000" dirty="0"/>
          </a:p>
        </p:txBody>
      </p:sp>
      <p:sp>
        <p:nvSpPr>
          <p:cNvPr id="3" name="Title 2"/>
          <p:cNvSpPr>
            <a:spLocks noGrp="1"/>
          </p:cNvSpPr>
          <p:nvPr>
            <p:ph type="title"/>
          </p:nvPr>
        </p:nvSpPr>
        <p:spPr>
          <a:xfrm>
            <a:off x="628650" y="471943"/>
            <a:ext cx="5978627" cy="835742"/>
          </a:xfrm>
        </p:spPr>
        <p:txBody>
          <a:bodyPr/>
          <a:lstStyle/>
          <a:p>
            <a:r>
              <a:rPr lang="en-AU" dirty="0"/>
              <a:t>5. Occupational regulation </a:t>
            </a:r>
          </a:p>
        </p:txBody>
      </p:sp>
      <p:sp>
        <p:nvSpPr>
          <p:cNvPr id="6" name="Title 1"/>
          <p:cNvSpPr txBox="1">
            <a:spLocks/>
          </p:cNvSpPr>
          <p:nvPr/>
        </p:nvSpPr>
        <p:spPr>
          <a:xfrm>
            <a:off x="8483366" y="471942"/>
            <a:ext cx="660635"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13</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7417" y="2779233"/>
            <a:ext cx="1077174" cy="10771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2899" y="1805058"/>
            <a:ext cx="1430784" cy="389307"/>
          </a:xfrm>
          <a:prstGeom prst="rect">
            <a:avLst/>
          </a:prstGeom>
        </p:spPr>
      </p:pic>
      <p:sp>
        <p:nvSpPr>
          <p:cNvPr id="12"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53170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293" y="1652451"/>
            <a:ext cx="8220382" cy="4506325"/>
          </a:xfrm>
        </p:spPr>
        <p:txBody>
          <a:bodyPr/>
          <a:lstStyle/>
          <a:p>
            <a:pPr marL="0" indent="0">
              <a:lnSpc>
                <a:spcPct val="100000"/>
              </a:lnSpc>
              <a:spcBef>
                <a:spcPts val="0"/>
              </a:spcBef>
              <a:buNone/>
            </a:pPr>
            <a:r>
              <a:rPr lang="en-AU" sz="2600" b="1" dirty="0">
                <a:solidFill>
                  <a:schemeClr val="accent4"/>
                </a:solidFill>
              </a:rPr>
              <a:t>Powers to monitor compliance:</a:t>
            </a:r>
            <a:endParaRPr lang="en-AU" sz="2600" b="1" dirty="0"/>
          </a:p>
          <a:p>
            <a:pPr lvl="1">
              <a:lnSpc>
                <a:spcPct val="100000"/>
              </a:lnSpc>
              <a:spcBef>
                <a:spcPts val="0"/>
              </a:spcBef>
            </a:pPr>
            <a:endParaRPr lang="en-AU" sz="2000" dirty="0"/>
          </a:p>
          <a:p>
            <a:pPr lvl="1">
              <a:lnSpc>
                <a:spcPct val="100000"/>
              </a:lnSpc>
              <a:spcBef>
                <a:spcPts val="600"/>
              </a:spcBef>
              <a:spcAft>
                <a:spcPts val="600"/>
              </a:spcAft>
            </a:pPr>
            <a:r>
              <a:rPr lang="en-AU" dirty="0"/>
              <a:t>Appoint officers/inspectors </a:t>
            </a:r>
          </a:p>
          <a:p>
            <a:pPr lvl="1">
              <a:lnSpc>
                <a:spcPct val="100000"/>
              </a:lnSpc>
              <a:spcBef>
                <a:spcPts val="600"/>
              </a:spcBef>
              <a:spcAft>
                <a:spcPts val="600"/>
              </a:spcAft>
            </a:pPr>
            <a:r>
              <a:rPr lang="en-AU" dirty="0"/>
              <a:t>Audit</a:t>
            </a:r>
          </a:p>
          <a:p>
            <a:pPr lvl="1">
              <a:lnSpc>
                <a:spcPct val="100000"/>
              </a:lnSpc>
              <a:spcBef>
                <a:spcPts val="600"/>
              </a:spcBef>
              <a:spcAft>
                <a:spcPts val="600"/>
              </a:spcAft>
            </a:pPr>
            <a:r>
              <a:rPr lang="en-AU" dirty="0"/>
              <a:t>Investigate complaints/incidents</a:t>
            </a:r>
          </a:p>
          <a:p>
            <a:pPr lvl="1">
              <a:lnSpc>
                <a:spcPct val="100000"/>
              </a:lnSpc>
              <a:spcBef>
                <a:spcPts val="600"/>
              </a:spcBef>
              <a:spcAft>
                <a:spcPts val="600"/>
              </a:spcAft>
            </a:pPr>
            <a:r>
              <a:rPr lang="en-AU" dirty="0"/>
              <a:t>Require the provision of information/documents</a:t>
            </a:r>
          </a:p>
          <a:p>
            <a:pPr lvl="1">
              <a:lnSpc>
                <a:spcPct val="100000"/>
              </a:lnSpc>
              <a:spcBef>
                <a:spcPts val="600"/>
              </a:spcBef>
              <a:spcAft>
                <a:spcPts val="600"/>
              </a:spcAft>
            </a:pPr>
            <a:r>
              <a:rPr lang="en-AU" dirty="0"/>
              <a:t>Powers of entry </a:t>
            </a:r>
          </a:p>
          <a:p>
            <a:pPr lvl="1">
              <a:lnSpc>
                <a:spcPct val="100000"/>
              </a:lnSpc>
              <a:spcBef>
                <a:spcPts val="600"/>
              </a:spcBef>
              <a:spcAft>
                <a:spcPts val="600"/>
              </a:spcAft>
            </a:pPr>
            <a:r>
              <a:rPr lang="en-AU" dirty="0"/>
              <a:t>Apply for search warrant and seize</a:t>
            </a:r>
          </a:p>
          <a:p>
            <a:pPr marL="0" indent="0">
              <a:spcBef>
                <a:spcPts val="600"/>
              </a:spcBef>
              <a:spcAft>
                <a:spcPts val="600"/>
              </a:spcAft>
              <a:buNone/>
            </a:pPr>
            <a:endParaRPr lang="en-AU" sz="2400" dirty="0"/>
          </a:p>
          <a:p>
            <a:pPr>
              <a:spcBef>
                <a:spcPts val="400"/>
              </a:spcBef>
            </a:pPr>
            <a:endParaRPr lang="en-AU" dirty="0"/>
          </a:p>
          <a:p>
            <a:endParaRPr lang="en-AU" dirty="0"/>
          </a:p>
        </p:txBody>
      </p:sp>
      <p:sp>
        <p:nvSpPr>
          <p:cNvPr id="3" name="Title 2"/>
          <p:cNvSpPr>
            <a:spLocks noGrp="1"/>
          </p:cNvSpPr>
          <p:nvPr>
            <p:ph type="title"/>
          </p:nvPr>
        </p:nvSpPr>
        <p:spPr>
          <a:xfrm>
            <a:off x="628650" y="471943"/>
            <a:ext cx="6086782" cy="835742"/>
          </a:xfrm>
        </p:spPr>
        <p:txBody>
          <a:bodyPr/>
          <a:lstStyle/>
          <a:p>
            <a:r>
              <a:rPr lang="en-AU" dirty="0"/>
              <a:t>6. Compliance &amp; enforcement</a:t>
            </a:r>
          </a:p>
        </p:txBody>
      </p:sp>
      <p:sp>
        <p:nvSpPr>
          <p:cNvPr id="6"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14</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52028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Enforcement</a:t>
            </a:r>
          </a:p>
        </p:txBody>
      </p:sp>
      <p:sp>
        <p:nvSpPr>
          <p:cNvPr id="6"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15</a:t>
            </a:r>
          </a:p>
        </p:txBody>
      </p:sp>
      <p:pic>
        <p:nvPicPr>
          <p:cNvPr id="7" name="Content Placeholder 3"/>
          <p:cNvPicPr>
            <a:picLocks noGrp="1" noChangeAspect="1"/>
          </p:cNvPicPr>
          <p:nvPr>
            <p:ph idx="1"/>
          </p:nvPr>
        </p:nvPicPr>
        <p:blipFill>
          <a:blip r:embed="rId3"/>
          <a:stretch>
            <a:fillRect/>
          </a:stretch>
        </p:blipFill>
        <p:spPr>
          <a:xfrm>
            <a:off x="4841928" y="2316480"/>
            <a:ext cx="4016322" cy="3174436"/>
          </a:xfrm>
          <a:prstGeom prst="rect">
            <a:avLst/>
          </a:prstGeom>
        </p:spPr>
      </p:pic>
      <p:sp>
        <p:nvSpPr>
          <p:cNvPr id="10"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2" name="Rectangle 1"/>
          <p:cNvSpPr/>
          <p:nvPr/>
        </p:nvSpPr>
        <p:spPr>
          <a:xfrm>
            <a:off x="106680" y="2164081"/>
            <a:ext cx="4480560" cy="3539430"/>
          </a:xfrm>
          <a:prstGeom prst="rect">
            <a:avLst/>
          </a:prstGeom>
        </p:spPr>
        <p:txBody>
          <a:bodyPr wrap="square">
            <a:spAutoFit/>
          </a:bodyPr>
          <a:lstStyle/>
          <a:p>
            <a:pPr marL="914400" lvl="1" indent="-457200">
              <a:buFont typeface="Arial" panose="020B0604020202020204" pitchFamily="34" charset="0"/>
              <a:buChar char="•"/>
            </a:pPr>
            <a:r>
              <a:rPr lang="en-AU" sz="2800" dirty="0">
                <a:latin typeface="Segoe UI Light" panose="020B0502040204020203" pitchFamily="34" charset="0"/>
                <a:cs typeface="Segoe UI Light" panose="020B0502040204020203" pitchFamily="34" charset="0"/>
              </a:rPr>
              <a:t>Warning/caution</a:t>
            </a:r>
          </a:p>
          <a:p>
            <a:pPr marL="914400" lvl="1" indent="-457200">
              <a:buFont typeface="Arial" panose="020B0604020202020204" pitchFamily="34" charset="0"/>
              <a:buChar char="•"/>
            </a:pPr>
            <a:r>
              <a:rPr lang="en-AU" sz="2800" dirty="0">
                <a:latin typeface="Segoe UI Light" panose="020B0502040204020203" pitchFamily="34" charset="0"/>
                <a:cs typeface="Segoe UI Light" panose="020B0502040204020203" pitchFamily="34" charset="0"/>
              </a:rPr>
              <a:t>Infringement notice</a:t>
            </a:r>
          </a:p>
          <a:p>
            <a:pPr marL="914400" lvl="1" indent="-457200">
              <a:buFont typeface="Arial" panose="020B0604020202020204" pitchFamily="34" charset="0"/>
              <a:buChar char="•"/>
            </a:pPr>
            <a:r>
              <a:rPr lang="en-AU" sz="2800" dirty="0">
                <a:latin typeface="Segoe UI Light" panose="020B0502040204020203" pitchFamily="34" charset="0"/>
                <a:cs typeface="Segoe UI Light" panose="020B0502040204020203" pitchFamily="34" charset="0"/>
              </a:rPr>
              <a:t>Enforceable undertaking</a:t>
            </a:r>
          </a:p>
          <a:p>
            <a:pPr marL="914400" lvl="1" indent="-457200">
              <a:buFont typeface="Arial" panose="020B0604020202020204" pitchFamily="34" charset="0"/>
              <a:buChar char="•"/>
            </a:pPr>
            <a:r>
              <a:rPr lang="en-AU" sz="2800" dirty="0">
                <a:latin typeface="Segoe UI Light" panose="020B0502040204020203" pitchFamily="34" charset="0"/>
                <a:cs typeface="Segoe UI Light" panose="020B0502040204020203" pitchFamily="34" charset="0"/>
              </a:rPr>
              <a:t>Disciplinary for regulatory breaches</a:t>
            </a:r>
          </a:p>
          <a:p>
            <a:pPr marL="914400" lvl="1" indent="-457200">
              <a:buFont typeface="Arial" panose="020B0604020202020204" pitchFamily="34" charset="0"/>
              <a:buChar char="•"/>
            </a:pPr>
            <a:r>
              <a:rPr lang="en-AU" sz="2800" dirty="0">
                <a:latin typeface="Segoe UI Light" panose="020B0502040204020203" pitchFamily="34" charset="0"/>
                <a:cs typeface="Segoe UI Light" panose="020B0502040204020203" pitchFamily="34" charset="0"/>
              </a:rPr>
              <a:t>Prosecution for criminal offences</a:t>
            </a:r>
          </a:p>
        </p:txBody>
      </p:sp>
    </p:spTree>
    <p:extLst>
      <p:ext uri="{BB962C8B-B14F-4D97-AF65-F5344CB8AC3E}">
        <p14:creationId xmlns:p14="http://schemas.microsoft.com/office/powerpoint/2010/main" val="58646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145" y="1574613"/>
            <a:ext cx="7717492" cy="4351338"/>
          </a:xfrm>
        </p:spPr>
        <p:txBody>
          <a:bodyPr/>
          <a:lstStyle/>
          <a:p>
            <a:pPr marL="0" indent="0">
              <a:buNone/>
            </a:pPr>
            <a:r>
              <a:rPr lang="en-AU" b="1" dirty="0"/>
              <a:t>Legislation may provide enforcement tools</a:t>
            </a:r>
          </a:p>
          <a:p>
            <a:pPr marL="0" indent="0">
              <a:buNone/>
            </a:pPr>
            <a:endParaRPr lang="en-AU" b="1" dirty="0"/>
          </a:p>
          <a:p>
            <a:pPr marL="0" indent="0">
              <a:buNone/>
            </a:pPr>
            <a:r>
              <a:rPr lang="en-AU" dirty="0"/>
              <a:t>Example of disciplinary proceedings</a:t>
            </a:r>
            <a:br>
              <a:rPr lang="en-AU" dirty="0"/>
            </a:br>
            <a:endParaRPr lang="en-AU" dirty="0"/>
          </a:p>
          <a:p>
            <a:pPr lvl="2"/>
            <a:r>
              <a:rPr lang="en-AU" sz="2400" dirty="0"/>
              <a:t>Investigation </a:t>
            </a:r>
          </a:p>
          <a:p>
            <a:pPr lvl="2"/>
            <a:r>
              <a:rPr lang="en-AU" sz="2400" dirty="0"/>
              <a:t>Notice of allegations</a:t>
            </a:r>
          </a:p>
          <a:p>
            <a:pPr lvl="2"/>
            <a:r>
              <a:rPr lang="en-AU" sz="2400" dirty="0"/>
              <a:t>Opportunity for person/entity to respond </a:t>
            </a:r>
          </a:p>
          <a:p>
            <a:pPr lvl="2"/>
            <a:r>
              <a:rPr lang="en-AU" sz="2400" dirty="0"/>
              <a:t>Finding</a:t>
            </a:r>
          </a:p>
          <a:p>
            <a:pPr lvl="2"/>
            <a:r>
              <a:rPr lang="en-AU" sz="2400" dirty="0"/>
              <a:t>Determination </a:t>
            </a:r>
          </a:p>
        </p:txBody>
      </p:sp>
      <p:sp>
        <p:nvSpPr>
          <p:cNvPr id="3" name="Title 2"/>
          <p:cNvSpPr>
            <a:spLocks noGrp="1"/>
          </p:cNvSpPr>
          <p:nvPr>
            <p:ph type="title"/>
          </p:nvPr>
        </p:nvSpPr>
        <p:spPr/>
        <p:txBody>
          <a:bodyPr/>
          <a:lstStyle/>
          <a:p>
            <a:r>
              <a:rPr lang="en-AU" dirty="0"/>
              <a:t>Administrative tools</a:t>
            </a:r>
          </a:p>
        </p:txBody>
      </p:sp>
      <p:sp>
        <p:nvSpPr>
          <p:cNvPr id="4" name="Title 1"/>
          <p:cNvSpPr txBox="1">
            <a:spLocks/>
          </p:cNvSpPr>
          <p:nvPr/>
        </p:nvSpPr>
        <p:spPr>
          <a:xfrm>
            <a:off x="8532440" y="471942"/>
            <a:ext cx="611561"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16</a:t>
            </a:r>
          </a:p>
        </p:txBody>
      </p:sp>
      <p:sp>
        <p:nvSpPr>
          <p:cNvPr id="6"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75373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78924"/>
            <a:ext cx="7886700" cy="4191569"/>
          </a:xfrm>
        </p:spPr>
        <p:txBody>
          <a:bodyPr/>
          <a:lstStyle/>
          <a:p>
            <a:r>
              <a:rPr lang="en-AU" b="1" dirty="0"/>
              <a:t>VCAT has jurisdiction to consider disciplinary action and consider refusals</a:t>
            </a:r>
          </a:p>
          <a:p>
            <a:pPr>
              <a:spcBef>
                <a:spcPts val="0"/>
              </a:spcBef>
            </a:pPr>
            <a:endParaRPr lang="en-AU" dirty="0"/>
          </a:p>
          <a:p>
            <a:pPr>
              <a:spcBef>
                <a:spcPts val="0"/>
              </a:spcBef>
            </a:pPr>
            <a:r>
              <a:rPr lang="en-AU" b="1" dirty="0"/>
              <a:t>Examples:</a:t>
            </a:r>
          </a:p>
          <a:p>
            <a:pPr lvl="1">
              <a:spcBef>
                <a:spcPts val="1200"/>
              </a:spcBef>
            </a:pPr>
            <a:r>
              <a:rPr lang="en-AU" sz="2800" i="1" dirty="0"/>
              <a:t>Ahmad v Medical Board of Australia </a:t>
            </a:r>
            <a:r>
              <a:rPr lang="en-AU" sz="2800" dirty="0"/>
              <a:t>[2017] VCAT 1646</a:t>
            </a:r>
          </a:p>
          <a:p>
            <a:pPr lvl="1">
              <a:spcBef>
                <a:spcPts val="1200"/>
              </a:spcBef>
            </a:pPr>
            <a:r>
              <a:rPr lang="en-AU" sz="2800" i="1" dirty="0"/>
              <a:t>Victorian Legal Services Commissioner v Logan </a:t>
            </a:r>
            <a:r>
              <a:rPr lang="en-AU" sz="2800" dirty="0"/>
              <a:t>[2018] VCAT 375 (penalty hearing)</a:t>
            </a:r>
          </a:p>
        </p:txBody>
      </p:sp>
      <p:sp>
        <p:nvSpPr>
          <p:cNvPr id="3" name="Title 2"/>
          <p:cNvSpPr>
            <a:spLocks noGrp="1"/>
          </p:cNvSpPr>
          <p:nvPr>
            <p:ph type="title"/>
          </p:nvPr>
        </p:nvSpPr>
        <p:spPr/>
        <p:txBody>
          <a:bodyPr/>
          <a:lstStyle/>
          <a:p>
            <a:r>
              <a:rPr lang="en-AU" dirty="0"/>
              <a:t>Disciplinary action</a:t>
            </a:r>
          </a:p>
        </p:txBody>
      </p:sp>
      <p:sp>
        <p:nvSpPr>
          <p:cNvPr id="4" name="Title 1"/>
          <p:cNvSpPr txBox="1">
            <a:spLocks/>
          </p:cNvSpPr>
          <p:nvPr/>
        </p:nvSpPr>
        <p:spPr>
          <a:xfrm>
            <a:off x="8515350" y="471942"/>
            <a:ext cx="628651"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17</a:t>
            </a:r>
          </a:p>
        </p:txBody>
      </p:sp>
      <p:sp>
        <p:nvSpPr>
          <p:cNvPr id="6"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401437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7. Prosecution</a:t>
            </a:r>
          </a:p>
        </p:txBody>
      </p:sp>
      <p:pic>
        <p:nvPicPr>
          <p:cNvPr id="5" name="Picture 4"/>
          <p:cNvPicPr>
            <a:picLocks noChangeAspect="1"/>
          </p:cNvPicPr>
          <p:nvPr/>
        </p:nvPicPr>
        <p:blipFill rotWithShape="1">
          <a:blip r:embed="rId3"/>
          <a:srcRect t="21587"/>
          <a:stretch/>
        </p:blipFill>
        <p:spPr>
          <a:xfrm>
            <a:off x="5029200" y="2124669"/>
            <a:ext cx="3831855" cy="3651291"/>
          </a:xfrm>
          <a:prstGeom prst="rect">
            <a:avLst/>
          </a:prstGeom>
        </p:spPr>
      </p:pic>
      <p:sp>
        <p:nvSpPr>
          <p:cNvPr id="7"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18</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6"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2" name="Rectangle 1"/>
          <p:cNvSpPr/>
          <p:nvPr/>
        </p:nvSpPr>
        <p:spPr>
          <a:xfrm>
            <a:off x="628650" y="2413338"/>
            <a:ext cx="3775710" cy="3319883"/>
          </a:xfrm>
          <a:prstGeom prst="rect">
            <a:avLst/>
          </a:prstGeom>
        </p:spPr>
        <p:txBody>
          <a:bodyPr wrap="square">
            <a:spAutoFit/>
          </a:bodyPr>
          <a:lstStyle/>
          <a:p>
            <a:pPr lvl="0" defTabSz="914400">
              <a:lnSpc>
                <a:spcPct val="90000"/>
              </a:lnSpc>
              <a:spcBef>
                <a:spcPts val="1000"/>
              </a:spcBef>
            </a:pPr>
            <a:r>
              <a:rPr lang="en-AU" sz="2800" b="1" dirty="0">
                <a:solidFill>
                  <a:prstClr val="black"/>
                </a:solidFill>
                <a:latin typeface="Segoe UI Light" panose="020B0502040204020203" pitchFamily="34" charset="0"/>
              </a:rPr>
              <a:t>Last resort</a:t>
            </a:r>
          </a:p>
          <a:p>
            <a:pPr marL="228600" lvl="0" indent="-228600" defTabSz="914400">
              <a:lnSpc>
                <a:spcPct val="90000"/>
              </a:lnSpc>
              <a:spcBef>
                <a:spcPts val="1000"/>
              </a:spcBef>
              <a:buFont typeface="Arial" panose="020B0604020202020204" pitchFamily="34" charset="0"/>
              <a:buChar char="•"/>
            </a:pPr>
            <a:r>
              <a:rPr lang="en-AU" sz="2800" dirty="0">
                <a:solidFill>
                  <a:prstClr val="black"/>
                </a:solidFill>
                <a:latin typeface="Segoe UI Light" panose="020B0502040204020203" pitchFamily="34" charset="0"/>
              </a:rPr>
              <a:t>Resource intensive</a:t>
            </a:r>
          </a:p>
          <a:p>
            <a:pPr marL="228600" lvl="0" indent="-228600" defTabSz="914400">
              <a:lnSpc>
                <a:spcPct val="90000"/>
              </a:lnSpc>
              <a:spcBef>
                <a:spcPts val="1000"/>
              </a:spcBef>
              <a:buFont typeface="Arial" panose="020B0604020202020204" pitchFamily="34" charset="0"/>
              <a:buChar char="•"/>
            </a:pPr>
            <a:r>
              <a:rPr lang="en-AU" sz="2800" dirty="0">
                <a:solidFill>
                  <a:prstClr val="black"/>
                </a:solidFill>
                <a:latin typeface="Segoe UI Light" panose="020B0502040204020203" pitchFamily="34" charset="0"/>
              </a:rPr>
              <a:t>High standard of proof </a:t>
            </a:r>
          </a:p>
          <a:p>
            <a:pPr marL="228600" lvl="0" indent="-228600" defTabSz="914400">
              <a:lnSpc>
                <a:spcPct val="90000"/>
              </a:lnSpc>
              <a:spcBef>
                <a:spcPts val="1000"/>
              </a:spcBef>
              <a:buFont typeface="Arial" panose="020B0604020202020204" pitchFamily="34" charset="0"/>
              <a:buChar char="•"/>
            </a:pPr>
            <a:r>
              <a:rPr lang="en-AU" sz="2800" dirty="0">
                <a:solidFill>
                  <a:prstClr val="black"/>
                </a:solidFill>
                <a:latin typeface="Segoe UI Light" panose="020B0502040204020203" pitchFamily="34" charset="0"/>
              </a:rPr>
              <a:t>Serious effects</a:t>
            </a:r>
          </a:p>
          <a:p>
            <a:pPr marL="228600" lvl="0" indent="-228600" defTabSz="914400">
              <a:lnSpc>
                <a:spcPct val="90000"/>
              </a:lnSpc>
              <a:spcBef>
                <a:spcPts val="1000"/>
              </a:spcBef>
              <a:buFont typeface="Arial" panose="020B0604020202020204" pitchFamily="34" charset="0"/>
              <a:buChar char="•"/>
            </a:pPr>
            <a:r>
              <a:rPr lang="en-AU" sz="2800" dirty="0">
                <a:solidFill>
                  <a:prstClr val="black"/>
                </a:solidFill>
                <a:latin typeface="Segoe UI Light" panose="020B0502040204020203" pitchFamily="34" charset="0"/>
              </a:rPr>
              <a:t>Model litigant constraints</a:t>
            </a:r>
          </a:p>
        </p:txBody>
      </p:sp>
    </p:spTree>
    <p:extLst>
      <p:ext uri="{BB962C8B-B14F-4D97-AF65-F5344CB8AC3E}">
        <p14:creationId xmlns:p14="http://schemas.microsoft.com/office/powerpoint/2010/main" val="355500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7333" y="2283008"/>
            <a:ext cx="7886700" cy="2589059"/>
          </a:xfrm>
        </p:spPr>
        <p:txBody>
          <a:bodyPr/>
          <a:lstStyle/>
          <a:p>
            <a:r>
              <a:rPr lang="en-AU" dirty="0"/>
              <a:t>Policy of the Director or Public Prosecutions Victoria</a:t>
            </a:r>
          </a:p>
          <a:p>
            <a:pPr>
              <a:spcBef>
                <a:spcPts val="0"/>
              </a:spcBef>
            </a:pPr>
            <a:endParaRPr lang="en-AU" dirty="0"/>
          </a:p>
          <a:p>
            <a:pPr>
              <a:spcBef>
                <a:spcPts val="0"/>
              </a:spcBef>
            </a:pPr>
            <a:r>
              <a:rPr lang="en-AU" dirty="0">
                <a:solidFill>
                  <a:schemeClr val="accent1">
                    <a:lumMod val="50000"/>
                  </a:schemeClr>
                </a:solidFill>
              </a:rPr>
              <a:t>Decision to prosecute:</a:t>
            </a:r>
          </a:p>
          <a:p>
            <a:pPr marL="971550" lvl="1" indent="-514350">
              <a:buFont typeface="+mj-lt"/>
              <a:buAutoNum type="arabicPeriod"/>
            </a:pPr>
            <a:r>
              <a:rPr lang="en-AU" sz="2800" dirty="0">
                <a:solidFill>
                  <a:schemeClr val="accent1">
                    <a:lumMod val="50000"/>
                  </a:schemeClr>
                </a:solidFill>
              </a:rPr>
              <a:t>A</a:t>
            </a:r>
            <a:r>
              <a:rPr lang="en-AU" sz="2800" dirty="0"/>
              <a:t> reasonable prospect of a conviction </a:t>
            </a:r>
          </a:p>
          <a:p>
            <a:pPr marL="971550" lvl="1" indent="-514350">
              <a:buFont typeface="+mj-lt"/>
              <a:buAutoNum type="arabicPeriod"/>
            </a:pPr>
            <a:r>
              <a:rPr lang="en-AU" sz="2800" dirty="0"/>
              <a:t>Public interest factors:</a:t>
            </a:r>
          </a:p>
          <a:p>
            <a:pPr lvl="2">
              <a:buFontTx/>
              <a:buChar char="-"/>
            </a:pPr>
            <a:r>
              <a:rPr lang="en-AU" sz="2400" dirty="0"/>
              <a:t>Offence related factors</a:t>
            </a:r>
          </a:p>
          <a:p>
            <a:pPr lvl="2">
              <a:buFontTx/>
              <a:buChar char="-"/>
            </a:pPr>
            <a:r>
              <a:rPr lang="en-AU" sz="2400" dirty="0"/>
              <a:t>Offender related factors</a:t>
            </a:r>
          </a:p>
          <a:p>
            <a:pPr lvl="2">
              <a:buFontTx/>
              <a:buChar char="-"/>
            </a:pPr>
            <a:r>
              <a:rPr lang="en-AU" sz="2400" dirty="0"/>
              <a:t>Victim related factors</a:t>
            </a:r>
          </a:p>
          <a:p>
            <a:pPr lvl="2">
              <a:buFontTx/>
              <a:buChar char="-"/>
            </a:pPr>
            <a:r>
              <a:rPr lang="en-AU" sz="2400" dirty="0"/>
              <a:t>Other factors</a:t>
            </a:r>
          </a:p>
          <a:p>
            <a:pPr marL="914400" lvl="2" indent="0">
              <a:buNone/>
            </a:pPr>
            <a:endParaRPr lang="en-AU" sz="2400" dirty="0">
              <a:solidFill>
                <a:schemeClr val="accent1">
                  <a:lumMod val="50000"/>
                </a:schemeClr>
              </a:solidFill>
            </a:endParaRPr>
          </a:p>
          <a:p>
            <a:pPr lvl="2">
              <a:buFontTx/>
              <a:buChar char="-"/>
            </a:pPr>
            <a:endParaRPr lang="en-AU" sz="2400" dirty="0"/>
          </a:p>
          <a:p>
            <a:pPr lvl="1"/>
            <a:endParaRPr lang="en-AU" dirty="0"/>
          </a:p>
          <a:p>
            <a:pPr lvl="1"/>
            <a:endParaRPr lang="en-AU" dirty="0"/>
          </a:p>
          <a:p>
            <a:endParaRPr lang="en-AU" dirty="0"/>
          </a:p>
        </p:txBody>
      </p:sp>
      <p:sp>
        <p:nvSpPr>
          <p:cNvPr id="3" name="Title 2"/>
          <p:cNvSpPr>
            <a:spLocks noGrp="1"/>
          </p:cNvSpPr>
          <p:nvPr>
            <p:ph type="title"/>
          </p:nvPr>
        </p:nvSpPr>
        <p:spPr/>
        <p:txBody>
          <a:bodyPr/>
          <a:lstStyle/>
          <a:p>
            <a:r>
              <a:rPr lang="en-AU" dirty="0"/>
              <a:t>Decision to prosecute</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19</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97180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886989"/>
            <a:ext cx="7886700" cy="3980411"/>
          </a:xfrm>
        </p:spPr>
        <p:txBody>
          <a:bodyPr/>
          <a:lstStyle/>
          <a:p>
            <a:pPr marL="514350" indent="-514350">
              <a:buFont typeface="+mj-lt"/>
              <a:buAutoNum type="arabicPeriod"/>
            </a:pPr>
            <a:r>
              <a:rPr lang="en-US" sz="3200" dirty="0"/>
              <a:t>What is regulation?</a:t>
            </a:r>
          </a:p>
          <a:p>
            <a:pPr marL="514350" indent="-514350">
              <a:buFont typeface="+mj-lt"/>
              <a:buAutoNum type="arabicPeriod"/>
            </a:pPr>
            <a:r>
              <a:rPr lang="en-US" sz="3200" dirty="0"/>
              <a:t>Areas of regulation</a:t>
            </a:r>
          </a:p>
          <a:p>
            <a:pPr marL="514350" indent="-514350">
              <a:buFont typeface="+mj-lt"/>
              <a:buAutoNum type="arabicPeriod"/>
            </a:pPr>
            <a:r>
              <a:rPr lang="en-US" sz="3200" dirty="0"/>
              <a:t>Approaches to regulation</a:t>
            </a:r>
          </a:p>
          <a:p>
            <a:pPr marL="514350" indent="-514350">
              <a:buFont typeface="+mj-lt"/>
              <a:buAutoNum type="arabicPeriod"/>
            </a:pPr>
            <a:r>
              <a:rPr lang="en-US" sz="3200" dirty="0"/>
              <a:t>Industry regulation</a:t>
            </a:r>
          </a:p>
          <a:p>
            <a:pPr marL="514350" indent="-514350">
              <a:buFont typeface="+mj-lt"/>
              <a:buAutoNum type="arabicPeriod"/>
            </a:pPr>
            <a:r>
              <a:rPr lang="en-US" sz="3200" dirty="0"/>
              <a:t>Occupational regulation</a:t>
            </a:r>
          </a:p>
          <a:p>
            <a:pPr marL="514350" indent="-514350">
              <a:buFont typeface="+mj-lt"/>
              <a:buAutoNum type="arabicPeriod"/>
            </a:pPr>
            <a:r>
              <a:rPr lang="en-US" sz="3200" dirty="0"/>
              <a:t>Compliance and enforcement</a:t>
            </a:r>
          </a:p>
          <a:p>
            <a:pPr marL="514350" indent="-514350">
              <a:buFont typeface="+mj-lt"/>
              <a:buAutoNum type="arabicPeriod"/>
            </a:pPr>
            <a:r>
              <a:rPr lang="en-US" sz="3200" dirty="0"/>
              <a:t>Prosecutions</a:t>
            </a:r>
          </a:p>
          <a:p>
            <a:endParaRPr lang="en-US" dirty="0"/>
          </a:p>
          <a:p>
            <a:endParaRPr lang="en-AU" dirty="0"/>
          </a:p>
        </p:txBody>
      </p:sp>
      <p:sp>
        <p:nvSpPr>
          <p:cNvPr id="3" name="Title 2"/>
          <p:cNvSpPr>
            <a:spLocks noGrp="1"/>
          </p:cNvSpPr>
          <p:nvPr>
            <p:ph type="title"/>
          </p:nvPr>
        </p:nvSpPr>
        <p:spPr/>
        <p:txBody>
          <a:bodyPr/>
          <a:lstStyle/>
          <a:p>
            <a:r>
              <a:rPr lang="en-AU" dirty="0"/>
              <a:t>Presentation overview</a:t>
            </a:r>
          </a:p>
        </p:txBody>
      </p:sp>
      <p:sp>
        <p:nvSpPr>
          <p:cNvPr id="5"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2</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Tree>
    <p:extLst>
      <p:ext uri="{BB962C8B-B14F-4D97-AF65-F5344CB8AC3E}">
        <p14:creationId xmlns:p14="http://schemas.microsoft.com/office/powerpoint/2010/main" val="186308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7333" y="2283008"/>
            <a:ext cx="7886700" cy="2589059"/>
          </a:xfrm>
        </p:spPr>
        <p:txBody>
          <a:bodyPr/>
          <a:lstStyle/>
          <a:p>
            <a:pPr lvl="1"/>
            <a:endParaRPr lang="en-AU" dirty="0"/>
          </a:p>
          <a:p>
            <a:pPr lvl="1"/>
            <a:endParaRPr lang="en-AU" dirty="0"/>
          </a:p>
          <a:p>
            <a:endParaRPr lang="en-AU" dirty="0"/>
          </a:p>
        </p:txBody>
      </p:sp>
      <p:sp>
        <p:nvSpPr>
          <p:cNvPr id="3" name="Title 2"/>
          <p:cNvSpPr>
            <a:spLocks noGrp="1"/>
          </p:cNvSpPr>
          <p:nvPr>
            <p:ph type="title"/>
          </p:nvPr>
        </p:nvSpPr>
        <p:spPr>
          <a:xfrm>
            <a:off x="628650" y="471943"/>
            <a:ext cx="5684601" cy="835741"/>
          </a:xfrm>
        </p:spPr>
        <p:txBody>
          <a:bodyPr/>
          <a:lstStyle/>
          <a:p>
            <a:r>
              <a:rPr lang="en-AU" dirty="0"/>
              <a:t>Decision to prosecute</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20</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7" name="Rectangle 6"/>
          <p:cNvSpPr/>
          <p:nvPr/>
        </p:nvSpPr>
        <p:spPr>
          <a:xfrm>
            <a:off x="929640" y="2607237"/>
            <a:ext cx="5928360" cy="1494768"/>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AU" sz="3200" dirty="0">
                <a:solidFill>
                  <a:prstClr val="black"/>
                </a:solidFill>
                <a:latin typeface="Segoe UI Light" panose="020B0502040204020203" pitchFamily="34" charset="0"/>
              </a:rPr>
              <a:t>Improper considerations?</a:t>
            </a:r>
          </a:p>
          <a:p>
            <a:pPr lvl="0" defTabSz="914400">
              <a:lnSpc>
                <a:spcPct val="90000"/>
              </a:lnSpc>
              <a:spcBef>
                <a:spcPts val="1000"/>
              </a:spcBef>
            </a:pPr>
            <a:endParaRPr lang="en-AU" sz="3200" dirty="0">
              <a:solidFill>
                <a:prstClr val="black"/>
              </a:solidFill>
              <a:latin typeface="Segoe UI Light" panose="020B0502040204020203" pitchFamily="34" charset="0"/>
            </a:endParaRPr>
          </a:p>
          <a:p>
            <a:pPr lvl="0" defTabSz="914400">
              <a:lnSpc>
                <a:spcPct val="90000"/>
              </a:lnSpc>
            </a:pPr>
            <a:endParaRPr lang="en-AU" sz="2800" dirty="0">
              <a:solidFill>
                <a:prstClr val="black"/>
              </a:solidFill>
              <a:latin typeface="Segoe UI Light" panose="020B0502040204020203" pitchFamily="34" charset="0"/>
            </a:endParaRPr>
          </a:p>
        </p:txBody>
      </p:sp>
    </p:spTree>
    <p:extLst>
      <p:ext uri="{BB962C8B-B14F-4D97-AF65-F5344CB8AC3E}">
        <p14:creationId xmlns:p14="http://schemas.microsoft.com/office/powerpoint/2010/main" val="231058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89628" y="1660348"/>
            <a:ext cx="8240047" cy="4351338"/>
          </a:xfrm>
        </p:spPr>
        <p:txBody>
          <a:bodyPr/>
          <a:lstStyle/>
          <a:p>
            <a:pPr marL="0" indent="0">
              <a:buNone/>
            </a:pPr>
            <a:r>
              <a:rPr lang="en-AU" b="1" dirty="0"/>
              <a:t>Section 112 </a:t>
            </a:r>
            <a:r>
              <a:rPr lang="en-AU" b="1" i="1" dirty="0"/>
              <a:t>Sentencing Act 1991</a:t>
            </a:r>
          </a:p>
          <a:p>
            <a:pPr marL="0" indent="0">
              <a:buNone/>
            </a:pPr>
            <a:endParaRPr lang="en-AU" b="1" dirty="0"/>
          </a:p>
          <a:p>
            <a:pPr marL="0" indent="0">
              <a:buNone/>
            </a:pPr>
            <a:r>
              <a:rPr lang="en-AU" b="1" dirty="0"/>
              <a:t>1. Summary offences </a:t>
            </a:r>
          </a:p>
          <a:p>
            <a:pPr lvl="1">
              <a:spcBef>
                <a:spcPts val="1200"/>
              </a:spcBef>
            </a:pPr>
            <a:r>
              <a:rPr lang="en-AU" dirty="0"/>
              <a:t>Jurisdiction: Magistrates’ Court </a:t>
            </a:r>
          </a:p>
          <a:p>
            <a:pPr lvl="1">
              <a:spcBef>
                <a:spcPts val="1200"/>
              </a:spcBef>
            </a:pPr>
            <a:r>
              <a:rPr lang="en-AU" dirty="0"/>
              <a:t>Prosecuting agency (Victoria Police or regulator/VGSO on its behalf) and who may file charge</a:t>
            </a:r>
          </a:p>
          <a:p>
            <a:pPr lvl="1">
              <a:spcBef>
                <a:spcPts val="1200"/>
              </a:spcBef>
            </a:pPr>
            <a:r>
              <a:rPr lang="en-AU" dirty="0"/>
              <a:t>Usually strict liability offences</a:t>
            </a:r>
          </a:p>
          <a:p>
            <a:pPr lvl="1">
              <a:spcBef>
                <a:spcPts val="1200"/>
              </a:spcBef>
            </a:pPr>
            <a:r>
              <a:rPr lang="en-AU" dirty="0"/>
              <a:t>Max penalties - s 109 </a:t>
            </a:r>
            <a:r>
              <a:rPr lang="en-AU" i="1" dirty="0"/>
              <a:t>Sentencing Act 1991</a:t>
            </a:r>
            <a:endParaRPr lang="en-AU" dirty="0"/>
          </a:p>
          <a:p>
            <a:pPr lvl="1">
              <a:spcBef>
                <a:spcPts val="1200"/>
              </a:spcBef>
            </a:pPr>
            <a:r>
              <a:rPr lang="en-AU" u="sng" dirty="0"/>
              <a:t>Statutory limitation period</a:t>
            </a:r>
          </a:p>
          <a:p>
            <a:pPr marL="457200" lvl="1" indent="0">
              <a:buNone/>
            </a:pPr>
            <a:endParaRPr lang="en-AU" sz="2000" u="sng" dirty="0"/>
          </a:p>
          <a:p>
            <a:pPr lvl="1"/>
            <a:endParaRPr lang="en-AU" i="1" dirty="0"/>
          </a:p>
          <a:p>
            <a:endParaRPr lang="en-AU" dirty="0"/>
          </a:p>
        </p:txBody>
      </p:sp>
      <p:sp>
        <p:nvSpPr>
          <p:cNvPr id="3" name="Title 2"/>
          <p:cNvSpPr>
            <a:spLocks noGrp="1"/>
          </p:cNvSpPr>
          <p:nvPr>
            <p:ph type="title"/>
          </p:nvPr>
        </p:nvSpPr>
        <p:spPr/>
        <p:txBody>
          <a:bodyPr/>
          <a:lstStyle/>
          <a:p>
            <a:r>
              <a:rPr lang="en-AU" dirty="0"/>
              <a:t>Prosecution - categorisation</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21</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108626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32857"/>
            <a:ext cx="7886700" cy="4140926"/>
          </a:xfrm>
        </p:spPr>
        <p:txBody>
          <a:bodyPr/>
          <a:lstStyle/>
          <a:p>
            <a:pPr marL="0" indent="0">
              <a:buNone/>
            </a:pPr>
            <a:r>
              <a:rPr lang="en-AU" b="1" dirty="0"/>
              <a:t>Examples of summary offences:</a:t>
            </a:r>
          </a:p>
          <a:p>
            <a:r>
              <a:rPr lang="en-AU" sz="2400" dirty="0"/>
              <a:t>‘Holding out’ offences</a:t>
            </a:r>
          </a:p>
          <a:p>
            <a:r>
              <a:rPr lang="en-AU" sz="2400" dirty="0"/>
              <a:t>Breach of licence conditions</a:t>
            </a:r>
          </a:p>
          <a:p>
            <a:r>
              <a:rPr lang="en-AU" sz="2400" dirty="0"/>
              <a:t>Operating a business without a licence</a:t>
            </a:r>
          </a:p>
          <a:p>
            <a:r>
              <a:rPr lang="en-AU" sz="2400" dirty="0"/>
              <a:t>Misuse of position as a councillor</a:t>
            </a:r>
          </a:p>
          <a:p>
            <a:r>
              <a:rPr lang="en-AU" sz="2400" dirty="0"/>
              <a:t>Failing to vote State and Local Council elections</a:t>
            </a:r>
          </a:p>
          <a:p>
            <a:endParaRPr lang="en-AU" dirty="0"/>
          </a:p>
        </p:txBody>
      </p:sp>
      <p:sp>
        <p:nvSpPr>
          <p:cNvPr id="3" name="Title 2"/>
          <p:cNvSpPr>
            <a:spLocks noGrp="1"/>
          </p:cNvSpPr>
          <p:nvPr>
            <p:ph type="title"/>
          </p:nvPr>
        </p:nvSpPr>
        <p:spPr/>
        <p:txBody>
          <a:bodyPr/>
          <a:lstStyle/>
          <a:p>
            <a:r>
              <a:rPr lang="en-AU" dirty="0"/>
              <a:t>Prosecution - categorisation</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22</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78030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33854"/>
            <a:ext cx="7886700" cy="4351338"/>
          </a:xfrm>
        </p:spPr>
        <p:txBody>
          <a:bodyPr/>
          <a:lstStyle/>
          <a:p>
            <a:pPr marL="0" lvl="1" indent="0">
              <a:buNone/>
            </a:pPr>
            <a:r>
              <a:rPr lang="en-AU" sz="2600" b="1" dirty="0"/>
              <a:t>2. Indictable Offences</a:t>
            </a:r>
          </a:p>
          <a:p>
            <a:pPr marL="228600" lvl="1"/>
            <a:r>
              <a:rPr lang="en-AU" dirty="0"/>
              <a:t>Jurisdiction:  committal in Magistrates’ Court, then trial in a Superior Court</a:t>
            </a:r>
          </a:p>
          <a:p>
            <a:pPr marL="228600" lvl="1">
              <a:spcBef>
                <a:spcPts val="1200"/>
              </a:spcBef>
            </a:pPr>
            <a:r>
              <a:rPr lang="en-AU" dirty="0"/>
              <a:t>Classification of offences: s 112 </a:t>
            </a:r>
            <a:r>
              <a:rPr lang="en-AU" i="1" dirty="0"/>
              <a:t>Sentencing Act 1991 </a:t>
            </a:r>
            <a:r>
              <a:rPr lang="en-AU" dirty="0"/>
              <a:t>(other than the </a:t>
            </a:r>
            <a:r>
              <a:rPr lang="en-AU" i="1" dirty="0"/>
              <a:t>Crimes Act 1958 </a:t>
            </a:r>
            <a:r>
              <a:rPr lang="en-AU" dirty="0"/>
              <a:t>and </a:t>
            </a:r>
            <a:r>
              <a:rPr lang="en-AU" i="1" dirty="0"/>
              <a:t>Wrongs Act 1959)</a:t>
            </a:r>
            <a:r>
              <a:rPr lang="en-AU" dirty="0"/>
              <a:t>:</a:t>
            </a:r>
          </a:p>
          <a:p>
            <a:pPr lvl="1">
              <a:spcBef>
                <a:spcPts val="1200"/>
              </a:spcBef>
            </a:pPr>
            <a:r>
              <a:rPr lang="en-AU" b="1" u="sng" dirty="0"/>
              <a:t>Level 1</a:t>
            </a:r>
            <a:r>
              <a:rPr lang="en-AU" b="1" dirty="0"/>
              <a:t> </a:t>
            </a:r>
            <a:r>
              <a:rPr lang="en-AU" dirty="0"/>
              <a:t>(Life imprisonment/3000 penalty units) to </a:t>
            </a:r>
            <a:r>
              <a:rPr lang="en-AU" b="1" u="sng" dirty="0"/>
              <a:t>Level 6</a:t>
            </a:r>
            <a:r>
              <a:rPr lang="en-AU" b="1" dirty="0"/>
              <a:t> </a:t>
            </a:r>
            <a:r>
              <a:rPr lang="en-AU" dirty="0"/>
              <a:t>(5 years imprisonment/600 penalty units)</a:t>
            </a:r>
          </a:p>
          <a:p>
            <a:pPr lvl="1"/>
            <a:r>
              <a:rPr lang="en-AU" dirty="0"/>
              <a:t>Unless the contrary intention appears</a:t>
            </a:r>
          </a:p>
          <a:p>
            <a:pPr>
              <a:spcBef>
                <a:spcPts val="1200"/>
              </a:spcBef>
            </a:pPr>
            <a:r>
              <a:rPr lang="en-AU" sz="2400" dirty="0"/>
              <a:t>Application to determine some indictable charges summarily</a:t>
            </a:r>
          </a:p>
          <a:p>
            <a:pPr>
              <a:spcBef>
                <a:spcPts val="1200"/>
              </a:spcBef>
            </a:pPr>
            <a:r>
              <a:rPr lang="en-AU" sz="2400" u="sng" dirty="0"/>
              <a:t>No limitation period</a:t>
            </a:r>
          </a:p>
          <a:p>
            <a:endParaRPr lang="en-AU" dirty="0"/>
          </a:p>
        </p:txBody>
      </p:sp>
      <p:sp>
        <p:nvSpPr>
          <p:cNvPr id="3" name="Title 2"/>
          <p:cNvSpPr>
            <a:spLocks noGrp="1"/>
          </p:cNvSpPr>
          <p:nvPr>
            <p:ph type="title"/>
          </p:nvPr>
        </p:nvSpPr>
        <p:spPr/>
        <p:txBody>
          <a:bodyPr/>
          <a:lstStyle/>
          <a:p>
            <a:r>
              <a:rPr lang="en-AU" dirty="0"/>
              <a:t>Prosecution - categorisation</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23</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01331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Case: Di Paolo</a:t>
            </a:r>
          </a:p>
        </p:txBody>
      </p:sp>
      <p:pic>
        <p:nvPicPr>
          <p:cNvPr id="6" name="Content Placeholder 3"/>
          <p:cNvPicPr>
            <a:picLocks noGrp="1" noChangeAspect="1"/>
          </p:cNvPicPr>
          <p:nvPr>
            <p:ph idx="1"/>
          </p:nvPr>
        </p:nvPicPr>
        <p:blipFill>
          <a:blip r:embed="rId3"/>
          <a:stretch>
            <a:fillRect/>
          </a:stretch>
        </p:blipFill>
        <p:spPr>
          <a:xfrm>
            <a:off x="628650" y="1625332"/>
            <a:ext cx="5616624" cy="4500942"/>
          </a:xfrm>
          <a:prstGeom prst="rect">
            <a:avLst/>
          </a:prstGeom>
        </p:spPr>
      </p:pic>
      <p:sp>
        <p:nvSpPr>
          <p:cNvPr id="8"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24</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7"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874919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The role of the prosecutor</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25</a:t>
            </a:r>
          </a:p>
        </p:txBody>
      </p:sp>
      <p:pic>
        <p:nvPicPr>
          <p:cNvPr id="7" name="Content Placeholder 3"/>
          <p:cNvPicPr>
            <a:picLocks noGrp="1" noChangeAspect="1"/>
          </p:cNvPicPr>
          <p:nvPr>
            <p:ph idx="1"/>
          </p:nvPr>
        </p:nvPicPr>
        <p:blipFill>
          <a:blip r:embed="rId3"/>
          <a:stretch>
            <a:fillRect/>
          </a:stretch>
        </p:blipFill>
        <p:spPr>
          <a:xfrm>
            <a:off x="1781849" y="1817065"/>
            <a:ext cx="5422155" cy="3897935"/>
          </a:xfrm>
          <a:prstGeom prst="rect">
            <a:avLst/>
          </a:prstGeom>
        </p:spPr>
      </p:pic>
      <p:sp>
        <p:nvSpPr>
          <p:cNvPr id="9"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116718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2039036"/>
            <a:ext cx="7886700" cy="3868705"/>
          </a:xfrm>
        </p:spPr>
        <p:txBody>
          <a:bodyPr/>
          <a:lstStyle/>
          <a:p>
            <a:r>
              <a:rPr lang="en-AU" sz="2400" dirty="0"/>
              <a:t>Duty to assist Court arrive at the truth</a:t>
            </a:r>
          </a:p>
          <a:p>
            <a:pPr>
              <a:spcBef>
                <a:spcPts val="1200"/>
              </a:spcBef>
            </a:pPr>
            <a:r>
              <a:rPr lang="en-AU" sz="2400" dirty="0"/>
              <a:t>Duty to the community </a:t>
            </a:r>
          </a:p>
          <a:p>
            <a:pPr>
              <a:spcBef>
                <a:spcPts val="1200"/>
              </a:spcBef>
            </a:pPr>
            <a:r>
              <a:rPr lang="en-AU" sz="2400" dirty="0"/>
              <a:t>Duty to act impartially, independently and fairly</a:t>
            </a:r>
          </a:p>
          <a:p>
            <a:pPr>
              <a:spcBef>
                <a:spcPts val="1200"/>
              </a:spcBef>
            </a:pPr>
            <a:r>
              <a:rPr lang="en-AU" sz="2400" dirty="0"/>
              <a:t>Duty to test, and if necessary attack, inaccurate assertions advanced on behalf of an accused</a:t>
            </a:r>
          </a:p>
          <a:p>
            <a:pPr>
              <a:spcBef>
                <a:spcPts val="1200"/>
              </a:spcBef>
            </a:pPr>
            <a:r>
              <a:rPr lang="en-AU" sz="2400" dirty="0"/>
              <a:t>Sentencing obligations</a:t>
            </a:r>
          </a:p>
        </p:txBody>
      </p:sp>
      <p:sp>
        <p:nvSpPr>
          <p:cNvPr id="3" name="Title 2"/>
          <p:cNvSpPr>
            <a:spLocks noGrp="1"/>
          </p:cNvSpPr>
          <p:nvPr>
            <p:ph type="title"/>
          </p:nvPr>
        </p:nvSpPr>
        <p:spPr/>
        <p:txBody>
          <a:bodyPr/>
          <a:lstStyle/>
          <a:p>
            <a:r>
              <a:rPr lang="en-AU" dirty="0"/>
              <a:t>Prosecutor’s duties</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26</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866319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6227" y="1745674"/>
            <a:ext cx="7886700" cy="3695904"/>
          </a:xfrm>
        </p:spPr>
        <p:txBody>
          <a:bodyPr/>
          <a:lstStyle/>
          <a:p>
            <a:pPr marL="0" indent="0">
              <a:buNone/>
            </a:pPr>
            <a:r>
              <a:rPr lang="en-AU" sz="2400" dirty="0">
                <a:latin typeface="Segoe UI Semibold" panose="020B0702040204020203" pitchFamily="34" charset="0"/>
                <a:cs typeface="Segoe UI Semibold" panose="020B0702040204020203" pitchFamily="34" charset="0"/>
              </a:rPr>
              <a:t>Inquiries, Prosecutions &amp; Administrative Law Branch</a:t>
            </a:r>
          </a:p>
          <a:p>
            <a:pPr marL="0" indent="0">
              <a:buNone/>
            </a:pPr>
            <a:r>
              <a:rPr lang="en-AU" sz="2400" dirty="0">
                <a:latin typeface="Segoe UI Semibold" panose="020B0702040204020203" pitchFamily="34" charset="0"/>
                <a:cs typeface="Segoe UI Semibold" panose="020B0702040204020203" pitchFamily="34" charset="0"/>
              </a:rPr>
              <a:t>Victorian Government Solicitor’s Office</a:t>
            </a:r>
          </a:p>
          <a:p>
            <a:pPr marL="0" indent="0">
              <a:buNone/>
            </a:pPr>
            <a:endParaRPr lang="en-AU" sz="2400" dirty="0">
              <a:solidFill>
                <a:schemeClr val="accent4"/>
              </a:solidFill>
              <a:latin typeface="Segoe UI Semibold" panose="020B0702040204020203" pitchFamily="34" charset="0"/>
              <a:cs typeface="Segoe UI Semibold" panose="020B0702040204020203" pitchFamily="34" charset="0"/>
            </a:endParaRPr>
          </a:p>
          <a:p>
            <a:pPr marL="0" indent="0">
              <a:buNone/>
            </a:pPr>
            <a:r>
              <a:rPr lang="en-AU" sz="2400" dirty="0">
                <a:solidFill>
                  <a:schemeClr val="accent4"/>
                </a:solidFill>
                <a:latin typeface="Segoe UI Semibold" panose="020B0702040204020203" pitchFamily="34" charset="0"/>
                <a:cs typeface="Segoe UI Semibold" panose="020B0702040204020203" pitchFamily="34" charset="0"/>
              </a:rPr>
              <a:t>Jennifer Butler</a:t>
            </a:r>
          </a:p>
          <a:p>
            <a:pPr marL="0" indent="0">
              <a:buNone/>
            </a:pPr>
            <a:r>
              <a:rPr lang="en-AU" sz="2400" dirty="0">
                <a:latin typeface="Segoe UI Semibold" panose="020B0702040204020203" pitchFamily="34" charset="0"/>
                <a:cs typeface="Segoe UI Semibold" panose="020B0702040204020203" pitchFamily="34" charset="0"/>
              </a:rPr>
              <a:t>Acting Managing Principal Solicitor</a:t>
            </a:r>
          </a:p>
          <a:p>
            <a:pPr marL="0" indent="0">
              <a:buNone/>
            </a:pPr>
            <a:r>
              <a:rPr lang="en-AU" sz="2400">
                <a:solidFill>
                  <a:schemeClr val="accent4"/>
                </a:solidFill>
                <a:latin typeface="Segoe UI Semibold" panose="020B0702040204020203" pitchFamily="34" charset="0"/>
                <a:cs typeface="Segoe UI Semibold" panose="020B0702040204020203" pitchFamily="34" charset="0"/>
              </a:rPr>
              <a:t>e: </a:t>
            </a:r>
            <a:r>
              <a:rPr lang="en-AU" sz="2400">
                <a:hlinkClick r:id="rId2"/>
              </a:rPr>
              <a:t>jennifer.butler@vgso.vic.gov.au</a:t>
            </a:r>
            <a:endParaRPr lang="en-AU" sz="2400"/>
          </a:p>
          <a:p>
            <a:pPr marL="0" indent="0">
              <a:buNone/>
            </a:pPr>
            <a:endParaRPr lang="en-AU" sz="2400" dirty="0">
              <a:solidFill>
                <a:schemeClr val="accent4"/>
              </a:solidFill>
              <a:latin typeface="Segoe UI Semibold" panose="020B0702040204020203" pitchFamily="34" charset="0"/>
              <a:cs typeface="Segoe UI Semibold" panose="020B0702040204020203" pitchFamily="34" charset="0"/>
            </a:endParaRPr>
          </a:p>
          <a:p>
            <a:pPr marL="0" indent="0">
              <a:buNone/>
            </a:pPr>
            <a:r>
              <a:rPr lang="en-AU" sz="2400" dirty="0">
                <a:solidFill>
                  <a:schemeClr val="accent4"/>
                </a:solidFill>
                <a:latin typeface="Segoe UI Semibold" panose="020B0702040204020203" pitchFamily="34" charset="0"/>
                <a:cs typeface="Segoe UI Semibold" panose="020B0702040204020203" pitchFamily="34" charset="0"/>
              </a:rPr>
              <a:t>Will Yates</a:t>
            </a:r>
          </a:p>
          <a:p>
            <a:pPr marL="0" indent="0">
              <a:buNone/>
            </a:pPr>
            <a:r>
              <a:rPr lang="en-AU" sz="2400" dirty="0">
                <a:latin typeface="Segoe UI Semibold" panose="020B0702040204020203" pitchFamily="34" charset="0"/>
                <a:cs typeface="Segoe UI Semibold" panose="020B0702040204020203" pitchFamily="34" charset="0"/>
              </a:rPr>
              <a:t>Assistant Victorian Government Solicitor</a:t>
            </a:r>
          </a:p>
          <a:p>
            <a:pPr marL="0" indent="0">
              <a:buNone/>
            </a:pPr>
            <a:r>
              <a:rPr lang="en-AU" sz="2400" dirty="0">
                <a:solidFill>
                  <a:schemeClr val="accent4"/>
                </a:solidFill>
                <a:latin typeface="Segoe UI Semibold" panose="020B0702040204020203" pitchFamily="34" charset="0"/>
                <a:cs typeface="Segoe UI Semibold" panose="020B0702040204020203" pitchFamily="34" charset="0"/>
              </a:rPr>
              <a:t>e: </a:t>
            </a:r>
            <a:r>
              <a:rPr lang="en-AU" sz="2400" dirty="0">
                <a:hlinkClick r:id="rId3"/>
              </a:rPr>
              <a:t>will.yates@vgso.vic.gov.au</a:t>
            </a:r>
            <a:r>
              <a:rPr lang="en-AU" sz="2400" dirty="0"/>
              <a:t>  </a:t>
            </a:r>
          </a:p>
          <a:p>
            <a:pPr marL="0" indent="0">
              <a:buNone/>
            </a:pPr>
            <a:endParaRPr lang="en-AU" sz="2400" dirty="0">
              <a:latin typeface="Segoe UI Semibold" panose="020B0702040204020203" pitchFamily="34" charset="0"/>
              <a:cs typeface="Segoe UI Semibold" panose="020B0702040204020203" pitchFamily="34" charset="0"/>
            </a:endParaRPr>
          </a:p>
          <a:p>
            <a:pPr marL="0" indent="0">
              <a:buNone/>
            </a:pPr>
            <a:endParaRPr lang="en-AU" sz="2400" dirty="0"/>
          </a:p>
          <a:p>
            <a:pPr marL="0" indent="0">
              <a:buNone/>
            </a:pPr>
            <a:endParaRPr lang="en-AU" dirty="0"/>
          </a:p>
        </p:txBody>
      </p:sp>
      <p:sp>
        <p:nvSpPr>
          <p:cNvPr id="3" name="Title 2"/>
          <p:cNvSpPr>
            <a:spLocks noGrp="1"/>
          </p:cNvSpPr>
          <p:nvPr>
            <p:ph type="title"/>
          </p:nvPr>
        </p:nvSpPr>
        <p:spPr/>
        <p:txBody>
          <a:bodyPr/>
          <a:lstStyle/>
          <a:p>
            <a:r>
              <a:rPr lang="en-AU" dirty="0"/>
              <a:t>Questions?</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27</a:t>
            </a:r>
          </a:p>
        </p:txBody>
      </p:sp>
      <p:sp>
        <p:nvSpPr>
          <p:cNvPr id="7"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90701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307684"/>
            <a:ext cx="7886700" cy="4937840"/>
          </a:xfrm>
        </p:spPr>
        <p:txBody>
          <a:bodyPr/>
          <a:lstStyle/>
          <a:p>
            <a:pPr marL="457200" lvl="1" indent="0">
              <a:buNone/>
            </a:pPr>
            <a:endParaRPr lang="en-US" sz="2000" dirty="0"/>
          </a:p>
          <a:p>
            <a:pPr marL="457200" lvl="1" indent="0">
              <a:lnSpc>
                <a:spcPct val="100000"/>
              </a:lnSpc>
              <a:spcBef>
                <a:spcPts val="0"/>
              </a:spcBef>
              <a:buNone/>
            </a:pPr>
            <a:r>
              <a:rPr lang="en-US" sz="2800" dirty="0"/>
              <a:t>A law, rule or directive made and maintained by government or authority.</a:t>
            </a:r>
            <a:br>
              <a:rPr lang="en-US" sz="2800" dirty="0"/>
            </a:br>
            <a:endParaRPr lang="en-US" sz="2800" dirty="0"/>
          </a:p>
          <a:p>
            <a:pPr marL="457200" lvl="1" indent="0">
              <a:lnSpc>
                <a:spcPct val="100000"/>
              </a:lnSpc>
              <a:spcBef>
                <a:spcPts val="0"/>
              </a:spcBef>
              <a:buNone/>
            </a:pPr>
            <a:r>
              <a:rPr lang="en-US" sz="2400" b="1" dirty="0"/>
              <a:t>Purposes?</a:t>
            </a:r>
          </a:p>
          <a:p>
            <a:pPr marL="914400" lvl="1" indent="-457200">
              <a:lnSpc>
                <a:spcPct val="100000"/>
              </a:lnSpc>
              <a:spcBef>
                <a:spcPts val="0"/>
              </a:spcBef>
              <a:buFont typeface="+mj-lt"/>
              <a:buAutoNum type="alphaLcParenR"/>
            </a:pPr>
            <a:r>
              <a:rPr lang="en-US" dirty="0"/>
              <a:t>Manage risk and minimize harm</a:t>
            </a:r>
          </a:p>
          <a:p>
            <a:pPr marL="914400" lvl="1" indent="-457200">
              <a:lnSpc>
                <a:spcPct val="100000"/>
              </a:lnSpc>
              <a:spcBef>
                <a:spcPts val="0"/>
              </a:spcBef>
              <a:buFont typeface="+mj-lt"/>
              <a:buAutoNum type="alphaLcParenR"/>
            </a:pPr>
            <a:endParaRPr lang="en-US" dirty="0"/>
          </a:p>
          <a:p>
            <a:pPr marL="914400" lvl="1" indent="-457200">
              <a:lnSpc>
                <a:spcPct val="100000"/>
              </a:lnSpc>
              <a:spcBef>
                <a:spcPts val="0"/>
              </a:spcBef>
              <a:buFont typeface="+mj-lt"/>
              <a:buAutoNum type="alphaLcParenR"/>
            </a:pPr>
            <a:r>
              <a:rPr lang="en-US" dirty="0"/>
              <a:t>Control practices, to:</a:t>
            </a:r>
          </a:p>
          <a:p>
            <a:pPr lvl="2">
              <a:lnSpc>
                <a:spcPct val="100000"/>
              </a:lnSpc>
              <a:spcBef>
                <a:spcPts val="0"/>
              </a:spcBef>
              <a:buFont typeface="Wingdings" panose="05000000000000000000" pitchFamily="2" charset="2"/>
              <a:buChar char="Ø"/>
            </a:pPr>
            <a:r>
              <a:rPr lang="en-US" dirty="0"/>
              <a:t>ensure public safety</a:t>
            </a:r>
          </a:p>
          <a:p>
            <a:pPr lvl="2">
              <a:lnSpc>
                <a:spcPct val="100000"/>
              </a:lnSpc>
              <a:spcBef>
                <a:spcPts val="0"/>
              </a:spcBef>
              <a:buFont typeface="Wingdings" panose="05000000000000000000" pitchFamily="2" charset="2"/>
              <a:buChar char="Ø"/>
            </a:pPr>
            <a:r>
              <a:rPr lang="en-US" dirty="0"/>
              <a:t>maintain public health </a:t>
            </a:r>
          </a:p>
          <a:p>
            <a:pPr lvl="2">
              <a:lnSpc>
                <a:spcPct val="100000"/>
              </a:lnSpc>
              <a:spcBef>
                <a:spcPts val="0"/>
              </a:spcBef>
              <a:buFont typeface="Wingdings" panose="05000000000000000000" pitchFamily="2" charset="2"/>
              <a:buChar char="Ø"/>
            </a:pPr>
            <a:r>
              <a:rPr lang="en-US" dirty="0"/>
              <a:t>maintain standards in the provision of goods and services</a:t>
            </a:r>
            <a:br>
              <a:rPr lang="en-US" sz="2400" dirty="0"/>
            </a:br>
            <a:endParaRPr lang="en-US" sz="2400" dirty="0"/>
          </a:p>
          <a:p>
            <a:pPr marL="457200" lvl="3" indent="0">
              <a:lnSpc>
                <a:spcPct val="100000"/>
              </a:lnSpc>
              <a:spcBef>
                <a:spcPts val="0"/>
              </a:spcBef>
              <a:buNone/>
            </a:pPr>
            <a:r>
              <a:rPr lang="en-US" sz="2400" dirty="0"/>
              <a:t>c)    Control the way people behave, to :</a:t>
            </a:r>
          </a:p>
          <a:p>
            <a:pPr marL="1230313" lvl="3" indent="-285750">
              <a:lnSpc>
                <a:spcPct val="100000"/>
              </a:lnSpc>
              <a:spcBef>
                <a:spcPts val="0"/>
              </a:spcBef>
              <a:buFont typeface="Wingdings" panose="05000000000000000000" pitchFamily="2" charset="2"/>
              <a:buChar char="Ø"/>
            </a:pPr>
            <a:r>
              <a:rPr lang="en-US" sz="2000" dirty="0"/>
              <a:t>maintain social order</a:t>
            </a:r>
          </a:p>
          <a:p>
            <a:pPr marL="1230313" lvl="3" indent="-285750">
              <a:lnSpc>
                <a:spcPct val="100000"/>
              </a:lnSpc>
              <a:spcBef>
                <a:spcPts val="0"/>
              </a:spcBef>
              <a:buFont typeface="Wingdings" panose="05000000000000000000" pitchFamily="2" charset="2"/>
              <a:buChar char="Ø"/>
            </a:pPr>
            <a:r>
              <a:rPr lang="en-US" sz="2000" dirty="0"/>
              <a:t>protect public interests</a:t>
            </a:r>
            <a:endParaRPr lang="en-AU" sz="2000" dirty="0"/>
          </a:p>
        </p:txBody>
      </p:sp>
      <p:sp>
        <p:nvSpPr>
          <p:cNvPr id="3" name="Title 2"/>
          <p:cNvSpPr>
            <a:spLocks noGrp="1"/>
          </p:cNvSpPr>
          <p:nvPr>
            <p:ph type="title"/>
          </p:nvPr>
        </p:nvSpPr>
        <p:spPr/>
        <p:txBody>
          <a:bodyPr/>
          <a:lstStyle/>
          <a:p>
            <a:r>
              <a:rPr lang="en-AU" dirty="0"/>
              <a:t>1. What is Regulation?</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3</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80389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Case study - Regulation</a:t>
            </a:r>
          </a:p>
        </p:txBody>
      </p:sp>
      <p:sp>
        <p:nvSpPr>
          <p:cNvPr id="7"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4</a:t>
            </a:r>
          </a:p>
        </p:txBody>
      </p:sp>
      <p:pic>
        <p:nvPicPr>
          <p:cNvPr id="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94" y="1785998"/>
            <a:ext cx="2708875" cy="387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125586" y="1785999"/>
            <a:ext cx="3009207" cy="3875510"/>
          </a:xfrm>
          <a:prstGeom prst="rect">
            <a:avLst/>
          </a:prstGeom>
        </p:spPr>
      </p:pic>
      <p:pic>
        <p:nvPicPr>
          <p:cNvPr id="5" name="Picture 4"/>
          <p:cNvPicPr>
            <a:picLocks noChangeAspect="1"/>
          </p:cNvPicPr>
          <p:nvPr/>
        </p:nvPicPr>
        <p:blipFill>
          <a:blip r:embed="rId5"/>
          <a:stretch>
            <a:fillRect/>
          </a:stretch>
        </p:blipFill>
        <p:spPr>
          <a:xfrm>
            <a:off x="6276110" y="1812499"/>
            <a:ext cx="2751512" cy="3849011"/>
          </a:xfrm>
          <a:prstGeom prst="rect">
            <a:avLst/>
          </a:prstGeom>
        </p:spPr>
      </p:pic>
      <p:sp>
        <p:nvSpPr>
          <p:cNvPr id="10"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460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7030" y="2916226"/>
            <a:ext cx="7886700" cy="973849"/>
          </a:xfrm>
        </p:spPr>
        <p:txBody>
          <a:bodyPr/>
          <a:lstStyle/>
          <a:p>
            <a:pPr marL="0" indent="0" algn="ctr">
              <a:buNone/>
            </a:pPr>
            <a:r>
              <a:rPr lang="en-AU" sz="4000" b="1" dirty="0">
                <a:solidFill>
                  <a:srgbClr val="002060"/>
                </a:solidFill>
              </a:rPr>
              <a:t>What industries, occupations or other areas of activity are regulated in the State of Victoria?</a:t>
            </a:r>
            <a:endParaRPr lang="en-AU" sz="4800" dirty="0">
              <a:solidFill>
                <a:srgbClr val="002060"/>
              </a:solidFill>
            </a:endParaRP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5</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2" name="Title 1"/>
          <p:cNvSpPr>
            <a:spLocks noGrp="1"/>
          </p:cNvSpPr>
          <p:nvPr>
            <p:ph type="title"/>
          </p:nvPr>
        </p:nvSpPr>
        <p:spPr/>
        <p:txBody>
          <a:bodyPr/>
          <a:lstStyle/>
          <a:p>
            <a:r>
              <a:rPr lang="en-AU" dirty="0"/>
              <a:t>2. Areas of Regulation</a:t>
            </a:r>
          </a:p>
        </p:txBody>
      </p:sp>
    </p:spTree>
    <p:extLst>
      <p:ext uri="{BB962C8B-B14F-4D97-AF65-F5344CB8AC3E}">
        <p14:creationId xmlns:p14="http://schemas.microsoft.com/office/powerpoint/2010/main" val="164011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Some Victorian regulators…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122" b="41509"/>
          <a:stretch/>
        </p:blipFill>
        <p:spPr>
          <a:xfrm>
            <a:off x="424647" y="5228176"/>
            <a:ext cx="2513594" cy="98322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3290" y="3689839"/>
            <a:ext cx="2789961" cy="134642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4154" y="2467854"/>
            <a:ext cx="2159983" cy="123343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6569" y="5074681"/>
            <a:ext cx="2150452" cy="137787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006" y="2967945"/>
            <a:ext cx="2548453" cy="823455"/>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6" y="4130452"/>
            <a:ext cx="2433233" cy="1075150"/>
          </a:xfrm>
          <a:prstGeom prst="rect">
            <a:avLst/>
          </a:prstGeom>
        </p:spPr>
      </p:pic>
      <p:sp>
        <p:nvSpPr>
          <p:cNvPr id="18"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noProof="0" dirty="0">
                <a:solidFill>
                  <a:prstClr val="white"/>
                </a:solidFill>
                <a:latin typeface="Segoe UI Light" panose="020B0502040204020203" pitchFamily="34" charset="0"/>
              </a:rPr>
              <a:t>6</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8930" y="2959320"/>
            <a:ext cx="1077174" cy="1077174"/>
          </a:xfrm>
          <a:prstGeom prst="rect">
            <a:avLst/>
          </a:prstGeom>
        </p:spPr>
      </p:pic>
      <p:sp>
        <p:nvSpPr>
          <p:cNvPr id="21"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pic>
        <p:nvPicPr>
          <p:cNvPr id="4" name="Picture 3"/>
          <p:cNvPicPr>
            <a:picLocks noChangeAspect="1"/>
          </p:cNvPicPr>
          <p:nvPr/>
        </p:nvPicPr>
        <p:blipFill>
          <a:blip r:embed="rId10"/>
          <a:stretch>
            <a:fillRect/>
          </a:stretch>
        </p:blipFill>
        <p:spPr>
          <a:xfrm>
            <a:off x="6822370" y="4363053"/>
            <a:ext cx="2292136" cy="819150"/>
          </a:xfrm>
          <a:prstGeom prst="rect">
            <a:avLst/>
          </a:prstGeom>
        </p:spPr>
      </p:pic>
      <p:pic>
        <p:nvPicPr>
          <p:cNvPr id="5" name="Picture 4"/>
          <p:cNvPicPr>
            <a:picLocks noChangeAspect="1"/>
          </p:cNvPicPr>
          <p:nvPr/>
        </p:nvPicPr>
        <p:blipFill>
          <a:blip r:embed="rId11"/>
          <a:stretch>
            <a:fillRect/>
          </a:stretch>
        </p:blipFill>
        <p:spPr>
          <a:xfrm>
            <a:off x="6256342" y="5195513"/>
            <a:ext cx="2627412" cy="1467256"/>
          </a:xfrm>
          <a:prstGeom prst="rect">
            <a:avLst/>
          </a:prstGeom>
        </p:spPr>
      </p:pic>
      <p:pic>
        <p:nvPicPr>
          <p:cNvPr id="2" name="Picture 1">
            <a:extLst>
              <a:ext uri="{FF2B5EF4-FFF2-40B4-BE49-F238E27FC236}">
                <a16:creationId xmlns:a16="http://schemas.microsoft.com/office/drawing/2014/main" id="{B9F8B4B4-1026-5433-6811-A7F04EDDE505}"/>
              </a:ext>
            </a:extLst>
          </p:cNvPr>
          <p:cNvPicPr>
            <a:picLocks noChangeAspect="1"/>
          </p:cNvPicPr>
          <p:nvPr/>
        </p:nvPicPr>
        <p:blipFill>
          <a:blip r:embed="rId12"/>
          <a:stretch>
            <a:fillRect/>
          </a:stretch>
        </p:blipFill>
        <p:spPr>
          <a:xfrm>
            <a:off x="156233" y="1405546"/>
            <a:ext cx="3400335" cy="890748"/>
          </a:xfrm>
          <a:prstGeom prst="rect">
            <a:avLst/>
          </a:prstGeom>
        </p:spPr>
      </p:pic>
      <p:pic>
        <p:nvPicPr>
          <p:cNvPr id="6" name="Picture 5">
            <a:extLst>
              <a:ext uri="{FF2B5EF4-FFF2-40B4-BE49-F238E27FC236}">
                <a16:creationId xmlns:a16="http://schemas.microsoft.com/office/drawing/2014/main" id="{8F296C18-C565-57E2-19FA-84F9E0361400}"/>
              </a:ext>
            </a:extLst>
          </p:cNvPr>
          <p:cNvPicPr>
            <a:picLocks noChangeAspect="1"/>
          </p:cNvPicPr>
          <p:nvPr/>
        </p:nvPicPr>
        <p:blipFill>
          <a:blip r:embed="rId13"/>
          <a:stretch>
            <a:fillRect/>
          </a:stretch>
        </p:blipFill>
        <p:spPr>
          <a:xfrm>
            <a:off x="3698913" y="1536748"/>
            <a:ext cx="5288854" cy="819150"/>
          </a:xfrm>
          <a:prstGeom prst="rect">
            <a:avLst/>
          </a:prstGeom>
        </p:spPr>
      </p:pic>
    </p:spTree>
    <p:extLst>
      <p:ext uri="{BB962C8B-B14F-4D97-AF65-F5344CB8AC3E}">
        <p14:creationId xmlns:p14="http://schemas.microsoft.com/office/powerpoint/2010/main" val="38078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45920"/>
            <a:ext cx="8392160" cy="4279296"/>
          </a:xfrm>
        </p:spPr>
        <p:txBody>
          <a:bodyPr/>
          <a:lstStyle/>
          <a:p>
            <a:pPr marL="457200" lvl="1" indent="0">
              <a:lnSpc>
                <a:spcPct val="100000"/>
              </a:lnSpc>
              <a:spcBef>
                <a:spcPts val="0"/>
              </a:spcBef>
              <a:buNone/>
            </a:pPr>
            <a:r>
              <a:rPr lang="en-US" sz="3200" dirty="0"/>
              <a:t>Objective: highest bus safety and marine safety standards</a:t>
            </a:r>
          </a:p>
          <a:p>
            <a:pPr marL="457200" lvl="1" indent="0">
              <a:lnSpc>
                <a:spcPct val="100000"/>
              </a:lnSpc>
              <a:spcBef>
                <a:spcPts val="0"/>
              </a:spcBef>
              <a:buNone/>
            </a:pPr>
            <a:endParaRPr lang="en-US" sz="3200" dirty="0"/>
          </a:p>
          <a:p>
            <a:pPr marL="457200" lvl="1" indent="0">
              <a:lnSpc>
                <a:spcPct val="100000"/>
              </a:lnSpc>
              <a:spcBef>
                <a:spcPts val="0"/>
              </a:spcBef>
              <a:buNone/>
            </a:pPr>
            <a:r>
              <a:rPr lang="en-US" sz="3200" dirty="0"/>
              <a:t>How can they achieve that objective?</a:t>
            </a:r>
          </a:p>
          <a:p>
            <a:pPr marL="457200" lvl="1" indent="0">
              <a:lnSpc>
                <a:spcPct val="100000"/>
              </a:lnSpc>
              <a:spcBef>
                <a:spcPts val="0"/>
              </a:spcBef>
              <a:buNone/>
            </a:pPr>
            <a:endParaRPr lang="en-US" sz="3200" dirty="0"/>
          </a:p>
          <a:p>
            <a:pPr marL="457200" lvl="1" indent="0">
              <a:lnSpc>
                <a:spcPct val="100000"/>
              </a:lnSpc>
              <a:spcBef>
                <a:spcPts val="0"/>
              </a:spcBef>
              <a:buNone/>
            </a:pPr>
            <a:r>
              <a:rPr lang="en-US" sz="3200" dirty="0"/>
              <a:t>What other actions do they carry out?</a:t>
            </a:r>
          </a:p>
        </p:txBody>
      </p:sp>
      <p:sp>
        <p:nvSpPr>
          <p:cNvPr id="3" name="Title 2"/>
          <p:cNvSpPr>
            <a:spLocks noGrp="1"/>
          </p:cNvSpPr>
          <p:nvPr>
            <p:ph type="title"/>
          </p:nvPr>
        </p:nvSpPr>
        <p:spPr/>
        <p:txBody>
          <a:bodyPr/>
          <a:lstStyle/>
          <a:p>
            <a:r>
              <a:rPr lang="en-AU" dirty="0"/>
              <a:t>Safe Transport Victoria</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7</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03139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45920"/>
            <a:ext cx="8392160" cy="4279296"/>
          </a:xfrm>
        </p:spPr>
        <p:txBody>
          <a:bodyPr/>
          <a:lstStyle/>
          <a:p>
            <a:r>
              <a:rPr lang="en-US" dirty="0"/>
              <a:t>Documented and published</a:t>
            </a:r>
          </a:p>
          <a:p>
            <a:r>
              <a:rPr lang="en-US" dirty="0"/>
              <a:t>Generally, is risk based</a:t>
            </a:r>
          </a:p>
          <a:p>
            <a:r>
              <a:rPr lang="en-US" dirty="0"/>
              <a:t>Incudes concepts of being:</a:t>
            </a:r>
          </a:p>
          <a:p>
            <a:pPr lvl="1">
              <a:lnSpc>
                <a:spcPct val="100000"/>
              </a:lnSpc>
              <a:spcBef>
                <a:spcPts val="0"/>
              </a:spcBef>
            </a:pPr>
            <a:r>
              <a:rPr lang="en-US" dirty="0"/>
              <a:t>Responsive</a:t>
            </a:r>
          </a:p>
          <a:p>
            <a:pPr lvl="1">
              <a:lnSpc>
                <a:spcPct val="100000"/>
              </a:lnSpc>
              <a:spcBef>
                <a:spcPts val="0"/>
              </a:spcBef>
            </a:pPr>
            <a:r>
              <a:rPr lang="en-US" dirty="0"/>
              <a:t>Effective</a:t>
            </a:r>
          </a:p>
          <a:p>
            <a:pPr lvl="1">
              <a:lnSpc>
                <a:spcPct val="100000"/>
              </a:lnSpc>
              <a:spcBef>
                <a:spcPts val="0"/>
              </a:spcBef>
            </a:pPr>
            <a:r>
              <a:rPr lang="en-US" dirty="0"/>
              <a:t>Targeted </a:t>
            </a:r>
          </a:p>
          <a:p>
            <a:pPr lvl="1">
              <a:lnSpc>
                <a:spcPct val="100000"/>
              </a:lnSpc>
              <a:spcBef>
                <a:spcPts val="0"/>
              </a:spcBef>
            </a:pPr>
            <a:r>
              <a:rPr lang="en-US" dirty="0"/>
              <a:t>Proportional</a:t>
            </a:r>
          </a:p>
          <a:p>
            <a:pPr lvl="1">
              <a:lnSpc>
                <a:spcPct val="100000"/>
              </a:lnSpc>
              <a:spcBef>
                <a:spcPts val="0"/>
              </a:spcBef>
            </a:pPr>
            <a:r>
              <a:rPr lang="en-US" dirty="0"/>
              <a:t>Consistent </a:t>
            </a:r>
          </a:p>
          <a:p>
            <a:pPr lvl="1">
              <a:lnSpc>
                <a:spcPct val="100000"/>
              </a:lnSpc>
              <a:spcBef>
                <a:spcPts val="0"/>
              </a:spcBef>
            </a:pPr>
            <a:r>
              <a:rPr lang="en-US" dirty="0"/>
              <a:t>Accountable</a:t>
            </a:r>
          </a:p>
          <a:p>
            <a:pPr lvl="1">
              <a:lnSpc>
                <a:spcPct val="100000"/>
              </a:lnSpc>
              <a:spcBef>
                <a:spcPts val="0"/>
              </a:spcBef>
            </a:pPr>
            <a:r>
              <a:rPr lang="en-US" dirty="0"/>
              <a:t>Transparent</a:t>
            </a:r>
          </a:p>
          <a:p>
            <a:pPr lvl="1">
              <a:lnSpc>
                <a:spcPct val="100000"/>
              </a:lnSpc>
              <a:spcBef>
                <a:spcPts val="0"/>
              </a:spcBef>
            </a:pPr>
            <a:r>
              <a:rPr lang="en-US" dirty="0"/>
              <a:t>Inclusive/Collaborative</a:t>
            </a:r>
          </a:p>
        </p:txBody>
      </p:sp>
      <p:sp>
        <p:nvSpPr>
          <p:cNvPr id="3" name="Title 2"/>
          <p:cNvSpPr>
            <a:spLocks noGrp="1"/>
          </p:cNvSpPr>
          <p:nvPr>
            <p:ph type="title"/>
          </p:nvPr>
        </p:nvSpPr>
        <p:spPr/>
        <p:txBody>
          <a:bodyPr/>
          <a:lstStyle/>
          <a:p>
            <a:r>
              <a:rPr lang="en-AU" dirty="0"/>
              <a:t>3. Approaches to Regulation</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8</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55951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1489" y="1485761"/>
            <a:ext cx="8392160" cy="4694180"/>
          </a:xfrm>
        </p:spPr>
        <p:txBody>
          <a:bodyPr/>
          <a:lstStyle/>
          <a:p>
            <a:r>
              <a:rPr lang="en-AU" sz="2600" dirty="0"/>
              <a:t>Pyramid Structure</a:t>
            </a:r>
          </a:p>
          <a:p>
            <a:endParaRPr lang="en-AU" sz="2600" dirty="0"/>
          </a:p>
          <a:p>
            <a:endParaRPr lang="en-AU" sz="2600" dirty="0"/>
          </a:p>
          <a:p>
            <a:endParaRPr lang="en-AU" sz="2600" dirty="0"/>
          </a:p>
          <a:p>
            <a:endParaRPr lang="en-AU" sz="2600" dirty="0"/>
          </a:p>
          <a:p>
            <a:endParaRPr lang="en-AU" sz="2600" dirty="0"/>
          </a:p>
          <a:p>
            <a:endParaRPr lang="en-AU" sz="2600" dirty="0"/>
          </a:p>
          <a:p>
            <a:pPr marL="0" indent="0">
              <a:buNone/>
            </a:pPr>
            <a:endParaRPr lang="en-AU" sz="2600" dirty="0"/>
          </a:p>
        </p:txBody>
      </p:sp>
      <p:sp>
        <p:nvSpPr>
          <p:cNvPr id="3" name="Title 2"/>
          <p:cNvSpPr>
            <a:spLocks noGrp="1"/>
          </p:cNvSpPr>
          <p:nvPr>
            <p:ph type="title"/>
          </p:nvPr>
        </p:nvSpPr>
        <p:spPr/>
        <p:txBody>
          <a:bodyPr/>
          <a:lstStyle/>
          <a:p>
            <a:r>
              <a:rPr lang="en-AU" dirty="0"/>
              <a:t>Regulatory approaches</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9</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pic>
        <p:nvPicPr>
          <p:cNvPr id="2" name="Picture 1"/>
          <p:cNvPicPr>
            <a:picLocks noChangeAspect="1"/>
          </p:cNvPicPr>
          <p:nvPr/>
        </p:nvPicPr>
        <p:blipFill>
          <a:blip r:embed="rId3"/>
          <a:stretch>
            <a:fillRect/>
          </a:stretch>
        </p:blipFill>
        <p:spPr>
          <a:xfrm>
            <a:off x="1576864" y="1819727"/>
            <a:ext cx="6874920" cy="4360213"/>
          </a:xfrm>
          <a:prstGeom prst="rect">
            <a:avLst/>
          </a:prstGeom>
        </p:spPr>
      </p:pic>
    </p:spTree>
    <p:extLst>
      <p:ext uri="{BB962C8B-B14F-4D97-AF65-F5344CB8AC3E}">
        <p14:creationId xmlns:p14="http://schemas.microsoft.com/office/powerpoint/2010/main" val="1840623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069a6b83-8269-494f-bd2f-c2a7bf6b0691"/>
  <p:tag name="SLIDO_EVENT_SECTION_UUID" val="cb926aed-2c1d-4c3b-9861-6af958ad7d33"/>
</p:tagLst>
</file>

<file path=ppt/theme/theme1.xml><?xml version="1.0" encoding="utf-8"?>
<a:theme xmlns:a="http://schemas.openxmlformats.org/drawingml/2006/main" name="4_Office Theme">
  <a:themeElements>
    <a:clrScheme name="VGSO Colours">
      <a:dk1>
        <a:sysClr val="windowText" lastClr="000000"/>
      </a:dk1>
      <a:lt1>
        <a:sysClr val="window" lastClr="FFFFFF"/>
      </a:lt1>
      <a:dk2>
        <a:srgbClr val="757575"/>
      </a:dk2>
      <a:lt2>
        <a:srgbClr val="BDBDBD"/>
      </a:lt2>
      <a:accent1>
        <a:srgbClr val="172750"/>
      </a:accent1>
      <a:accent2>
        <a:srgbClr val="34436A"/>
      </a:accent2>
      <a:accent3>
        <a:srgbClr val="5B6784"/>
      </a:accent3>
      <a:accent4>
        <a:srgbClr val="810D70"/>
      </a:accent4>
      <a:accent5>
        <a:srgbClr val="A3218E"/>
      </a:accent5>
      <a:accent6>
        <a:srgbClr val="BC7EB1"/>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FD92129372B5488BC7B5B4244F3062" ma:contentTypeVersion="3" ma:contentTypeDescription="Create a new document." ma:contentTypeScope="" ma:versionID="df096cc5cc3cdecf0f282959ca00ba94">
  <xsd:schema xmlns:xsd="http://www.w3.org/2001/XMLSchema" xmlns:xs="http://www.w3.org/2001/XMLSchema" xmlns:p="http://schemas.microsoft.com/office/2006/metadata/properties" xmlns:ns2="28a3cecc-fe29-4d8c-9745-0f2a2e287d34" targetNamespace="http://schemas.microsoft.com/office/2006/metadata/properties" ma:root="true" ma:fieldsID="74348d56eabbf11df47ca8229b28fd8d" ns2:_="">
    <xsd:import namespace="28a3cecc-fe29-4d8c-9745-0f2a2e287d3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cecc-fe29-4d8c-9745-0f2a2e287d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4FCC11-81C3-4335-BB9A-78F0A2BAD3AE}"/>
</file>

<file path=customXml/itemProps2.xml><?xml version="1.0" encoding="utf-8"?>
<ds:datastoreItem xmlns:ds="http://schemas.openxmlformats.org/officeDocument/2006/customXml" ds:itemID="{201DB869-EC4C-4F66-A370-5AE23BC08C6F}"/>
</file>

<file path=customXml/itemProps3.xml><?xml version="1.0" encoding="utf-8"?>
<ds:datastoreItem xmlns:ds="http://schemas.openxmlformats.org/officeDocument/2006/customXml" ds:itemID="{05DCBB5B-0820-4FBF-BDF4-717B87B75779}"/>
</file>

<file path=docProps/app.xml><?xml version="1.0" encoding="utf-8"?>
<Properties xmlns="http://schemas.openxmlformats.org/officeDocument/2006/extended-properties" xmlns:vt="http://schemas.openxmlformats.org/officeDocument/2006/docPropsVTypes">
  <Template>Office Theme</Template>
  <TotalTime>989</TotalTime>
  <Words>5833</Words>
  <Application>Microsoft Office PowerPoint</Application>
  <PresentationFormat>On-screen Show (4:3)</PresentationFormat>
  <Paragraphs>595</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Segoe UI</vt:lpstr>
      <vt:lpstr>Segoe UI Light</vt:lpstr>
      <vt:lpstr>Segoe UI Semibold</vt:lpstr>
      <vt:lpstr>Symbol</vt:lpstr>
      <vt:lpstr>Wingdings</vt:lpstr>
      <vt:lpstr>4_Office Theme</vt:lpstr>
      <vt:lpstr>Regulation, Enforcement and Prosecutions: An overview</vt:lpstr>
      <vt:lpstr>Presentation overview</vt:lpstr>
      <vt:lpstr>1. What is Regulation?</vt:lpstr>
      <vt:lpstr>Case study - Regulation</vt:lpstr>
      <vt:lpstr>2. Areas of Regulation</vt:lpstr>
      <vt:lpstr>Some Victorian regulators…</vt:lpstr>
      <vt:lpstr>Safe Transport Victoria</vt:lpstr>
      <vt:lpstr>3. Approaches to Regulation</vt:lpstr>
      <vt:lpstr>Regulatory approaches</vt:lpstr>
      <vt:lpstr>Best regulatory approach?</vt:lpstr>
      <vt:lpstr>4. Industry regulation</vt:lpstr>
      <vt:lpstr>Additional regulation</vt:lpstr>
      <vt:lpstr>5. Occupational regulation </vt:lpstr>
      <vt:lpstr>6. Compliance &amp; enforcement</vt:lpstr>
      <vt:lpstr>Enforcement</vt:lpstr>
      <vt:lpstr>Administrative tools</vt:lpstr>
      <vt:lpstr>Disciplinary action</vt:lpstr>
      <vt:lpstr>7. Prosecution</vt:lpstr>
      <vt:lpstr>Decision to prosecute</vt:lpstr>
      <vt:lpstr>Decision to prosecute</vt:lpstr>
      <vt:lpstr>Prosecution - categorisation</vt:lpstr>
      <vt:lpstr>Prosecution - categorisation</vt:lpstr>
      <vt:lpstr>Prosecution - categorisation</vt:lpstr>
      <vt:lpstr>Case: Di Paolo</vt:lpstr>
      <vt:lpstr>The role of the prosecutor</vt:lpstr>
      <vt:lpstr>Prosecutor’s duties</vt:lpstr>
      <vt:lpstr>Questions?</vt:lpstr>
    </vt:vector>
  </TitlesOfParts>
  <Company>Victorian Government Solicitor's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Enforcement and Prosecutions: An overview</dc:title>
  <dc:creator>Victorian Government Solicitor's Office</dc:creator>
  <cp:lastModifiedBy>Victorian Government Solicitor's Office</cp:lastModifiedBy>
  <cp:revision>83</cp:revision>
  <dcterms:created xsi:type="dcterms:W3CDTF">2020-06-19T07:39:23Z</dcterms:created>
  <dcterms:modified xsi:type="dcterms:W3CDTF">2024-10-17T03:41:21Z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MSIP_Label_df410b72-0306-4147-9b30-d01b6962ff58_Enabled">
    <vt:lpwstr>true</vt:lpwstr>
  </property>
  <property fmtid="{D5CDD505-2E9C-101B-9397-08002B2CF9AE}" pid="4" name="MSIP_Label_df410b72-0306-4147-9b30-d01b6962ff58_SetDate">
    <vt:lpwstr>2024-10-14T00:55:31Z</vt:lpwstr>
  </property>
  <property fmtid="{D5CDD505-2E9C-101B-9397-08002B2CF9AE}" pid="5" name="MSIP_Label_df410b72-0306-4147-9b30-d01b6962ff58_Method">
    <vt:lpwstr>Privileged</vt:lpwstr>
  </property>
  <property fmtid="{D5CDD505-2E9C-101B-9397-08002B2CF9AE}" pid="6" name="MSIP_Label_df410b72-0306-4147-9b30-d01b6962ff58_Name">
    <vt:lpwstr>Unmarked - Official</vt:lpwstr>
  </property>
  <property fmtid="{D5CDD505-2E9C-101B-9397-08002B2CF9AE}" pid="7" name="MSIP_Label_df410b72-0306-4147-9b30-d01b6962ff58_SiteId">
    <vt:lpwstr>e6f02add-10c6-4f3c-b127-89b103eede5a</vt:lpwstr>
  </property>
  <property fmtid="{D5CDD505-2E9C-101B-9397-08002B2CF9AE}" pid="8" name="MSIP_Label_df410b72-0306-4147-9b30-d01b6962ff58_ActionId">
    <vt:lpwstr>d19f3aab-4ae2-41ee-a315-c3f49d3eadff</vt:lpwstr>
  </property>
  <property fmtid="{D5CDD505-2E9C-101B-9397-08002B2CF9AE}" pid="9" name="MSIP_Label_df410b72-0306-4147-9b30-d01b6962ff58_ContentBits">
    <vt:lpwstr>0</vt:lpwstr>
  </property>
  <property fmtid="{D5CDD505-2E9C-101B-9397-08002B2CF9AE}" pid="10" name="ContentTypeId">
    <vt:lpwstr>0x010100BFFD92129372B5488BC7B5B4244F3062</vt:lpwstr>
  </property>
</Properties>
</file>