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Lst>
  <p:notesMasterIdLst>
    <p:notesMasterId r:id="rId35"/>
  </p:notesMasterIdLst>
  <p:sldIdLst>
    <p:sldId id="322" r:id="rId6"/>
    <p:sldId id="257" r:id="rId7"/>
    <p:sldId id="299" r:id="rId8"/>
    <p:sldId id="300" r:id="rId9"/>
    <p:sldId id="305" r:id="rId10"/>
    <p:sldId id="263" r:id="rId11"/>
    <p:sldId id="258" r:id="rId12"/>
    <p:sldId id="259" r:id="rId13"/>
    <p:sldId id="301" r:id="rId14"/>
    <p:sldId id="302" r:id="rId15"/>
    <p:sldId id="260" r:id="rId16"/>
    <p:sldId id="261" r:id="rId17"/>
    <p:sldId id="328" r:id="rId18"/>
    <p:sldId id="327" r:id="rId19"/>
    <p:sldId id="262" r:id="rId20"/>
    <p:sldId id="304" r:id="rId21"/>
    <p:sldId id="264" r:id="rId22"/>
    <p:sldId id="281" r:id="rId23"/>
    <p:sldId id="282" r:id="rId24"/>
    <p:sldId id="265" r:id="rId25"/>
    <p:sldId id="316" r:id="rId26"/>
    <p:sldId id="317" r:id="rId27"/>
    <p:sldId id="323" r:id="rId28"/>
    <p:sldId id="324" r:id="rId29"/>
    <p:sldId id="325" r:id="rId30"/>
    <p:sldId id="318" r:id="rId31"/>
    <p:sldId id="319" r:id="rId32"/>
    <p:sldId id="321" r:id="rId33"/>
    <p:sldId id="326" r:id="rId34"/>
  </p:sldIdLst>
  <p:sldSz cx="9144000" cy="6858000" type="screen4x3"/>
  <p:notesSz cx="9926638" cy="6797675"/>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368A7-BD8C-8A1E-54AC-EF25884C11D3}" v="27" dt="2025-06-04T03:24:41.142"/>
    <p1510:client id="{F03C16D5-7CCB-7256-782E-EACF5A321D11}" v="124" dt="2025-06-03T05:54:56.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Field" userId="S::andrew.field@vgso.vic.gov.au::a3330a17-4f2c-4a6f-9ede-a8350ced32b4" providerId="AD" clId="Web-{478490C3-A369-EE93-A441-5A34232EECDE}"/>
    <pc:docChg chg="modSld">
      <pc:chgData name="Andrew Field" userId="S::andrew.field@vgso.vic.gov.au::a3330a17-4f2c-4a6f-9ede-a8350ced32b4" providerId="AD" clId="Web-{478490C3-A369-EE93-A441-5A34232EECDE}" dt="2025-05-08T03:48:36.810" v="37" actId="1076"/>
      <pc:docMkLst>
        <pc:docMk/>
      </pc:docMkLst>
      <pc:sldChg chg="modSp">
        <pc:chgData name="Andrew Field" userId="S::andrew.field@vgso.vic.gov.au::a3330a17-4f2c-4a6f-9ede-a8350ced32b4" providerId="AD" clId="Web-{478490C3-A369-EE93-A441-5A34232EECDE}" dt="2025-05-08T03:48:36.810" v="37" actId="1076"/>
        <pc:sldMkLst>
          <pc:docMk/>
          <pc:sldMk cId="4078146681" sldId="262"/>
        </pc:sldMkLst>
        <pc:spChg chg="mod">
          <ac:chgData name="Andrew Field" userId="S::andrew.field@vgso.vic.gov.au::a3330a17-4f2c-4a6f-9ede-a8350ced32b4" providerId="AD" clId="Web-{478490C3-A369-EE93-A441-5A34232EECDE}" dt="2025-05-08T03:48:36.810" v="37" actId="1076"/>
          <ac:spMkLst>
            <pc:docMk/>
            <pc:sldMk cId="4078146681" sldId="262"/>
            <ac:spMk id="6" creationId="{00000000-0000-0000-0000-000000000000}"/>
          </ac:spMkLst>
        </pc:spChg>
      </pc:sldChg>
      <pc:sldChg chg="addSp delSp modSp addAnim delAnim">
        <pc:chgData name="Andrew Field" userId="S::andrew.field@vgso.vic.gov.au::a3330a17-4f2c-4a6f-9ede-a8350ced32b4" providerId="AD" clId="Web-{478490C3-A369-EE93-A441-5A34232EECDE}" dt="2025-05-08T03:47:23.870" v="8"/>
        <pc:sldMkLst>
          <pc:docMk/>
          <pc:sldMk cId="1468411554" sldId="264"/>
        </pc:sldMkLst>
        <pc:picChg chg="add del mod">
          <ac:chgData name="Andrew Field" userId="S::andrew.field@vgso.vic.gov.au::a3330a17-4f2c-4a6f-9ede-a8350ced32b4" providerId="AD" clId="Web-{478490C3-A369-EE93-A441-5A34232EECDE}" dt="2025-05-08T03:47:23.870" v="8"/>
          <ac:picMkLst>
            <pc:docMk/>
            <pc:sldMk cId="1468411554" sldId="264"/>
            <ac:picMk id="3" creationId="{17D42FED-5C0E-CD96-ED00-09A20467F422}"/>
          </ac:picMkLst>
        </pc:picChg>
      </pc:sldChg>
      <pc:sldChg chg="modSp">
        <pc:chgData name="Andrew Field" userId="S::andrew.field@vgso.vic.gov.au::a3330a17-4f2c-4a6f-9ede-a8350ced32b4" providerId="AD" clId="Web-{478490C3-A369-EE93-A441-5A34232EECDE}" dt="2025-05-08T03:32:58.744" v="0" actId="20577"/>
        <pc:sldMkLst>
          <pc:docMk/>
          <pc:sldMk cId="2103170941" sldId="265"/>
        </pc:sldMkLst>
        <pc:spChg chg="mod">
          <ac:chgData name="Andrew Field" userId="S::andrew.field@vgso.vic.gov.au::a3330a17-4f2c-4a6f-9ede-a8350ced32b4" providerId="AD" clId="Web-{478490C3-A369-EE93-A441-5A34232EECDE}" dt="2025-05-08T03:32:58.744" v="0" actId="20577"/>
          <ac:spMkLst>
            <pc:docMk/>
            <pc:sldMk cId="2103170941" sldId="265"/>
            <ac:spMk id="4" creationId="{00000000-0000-0000-0000-000000000000}"/>
          </ac:spMkLst>
        </pc:spChg>
      </pc:sldChg>
      <pc:sldChg chg="addSp modSp">
        <pc:chgData name="Andrew Field" userId="S::andrew.field@vgso.vic.gov.au::a3330a17-4f2c-4a6f-9ede-a8350ced32b4" providerId="AD" clId="Web-{478490C3-A369-EE93-A441-5A34232EECDE}" dt="2025-05-08T03:43:30.580" v="3" actId="1076"/>
        <pc:sldMkLst>
          <pc:docMk/>
          <pc:sldMk cId="1361323354" sldId="323"/>
        </pc:sldMkLst>
        <pc:picChg chg="add mod">
          <ac:chgData name="Andrew Field" userId="S::andrew.field@vgso.vic.gov.au::a3330a17-4f2c-4a6f-9ede-a8350ced32b4" providerId="AD" clId="Web-{478490C3-A369-EE93-A441-5A34232EECDE}" dt="2025-05-08T03:43:30.580" v="3" actId="1076"/>
          <ac:picMkLst>
            <pc:docMk/>
            <pc:sldMk cId="1361323354" sldId="323"/>
            <ac:picMk id="3" creationId="{49FE7534-32CF-7CFE-0642-655BF88847A5}"/>
          </ac:picMkLst>
        </pc:picChg>
      </pc:sldChg>
    </pc:docChg>
  </pc:docChgLst>
  <pc:docChgLst>
    <pc:chgData name="James Stephens" userId="S::james.stephens@vgso.vic.gov.au::7e4dfe1f-7272-45e7-977a-93911dcd67bf" providerId="AD" clId="Web-{AF7368A7-BD8C-8A1E-54AC-EF25884C11D3}"/>
    <pc:docChg chg="modSld">
      <pc:chgData name="James Stephens" userId="S::james.stephens@vgso.vic.gov.au::7e4dfe1f-7272-45e7-977a-93911dcd67bf" providerId="AD" clId="Web-{AF7368A7-BD8C-8A1E-54AC-EF25884C11D3}" dt="2025-06-04T03:24:41.142" v="26" actId="20577"/>
      <pc:docMkLst>
        <pc:docMk/>
      </pc:docMkLst>
      <pc:sldChg chg="modSp">
        <pc:chgData name="James Stephens" userId="S::james.stephens@vgso.vic.gov.au::7e4dfe1f-7272-45e7-977a-93911dcd67bf" providerId="AD" clId="Web-{AF7368A7-BD8C-8A1E-54AC-EF25884C11D3}" dt="2025-06-04T03:24:41.142" v="26" actId="20577"/>
        <pc:sldMkLst>
          <pc:docMk/>
          <pc:sldMk cId="1101087649" sldId="263"/>
        </pc:sldMkLst>
        <pc:spChg chg="mod">
          <ac:chgData name="James Stephens" userId="S::james.stephens@vgso.vic.gov.au::7e4dfe1f-7272-45e7-977a-93911dcd67bf" providerId="AD" clId="Web-{AF7368A7-BD8C-8A1E-54AC-EF25884C11D3}" dt="2025-06-04T03:24:41.142" v="26" actId="20577"/>
          <ac:spMkLst>
            <pc:docMk/>
            <pc:sldMk cId="1101087649" sldId="263"/>
            <ac:spMk id="11" creationId="{00000000-0000-0000-0000-000000000000}"/>
          </ac:spMkLst>
        </pc:spChg>
      </pc:sldChg>
    </pc:docChg>
  </pc:docChgLst>
  <pc:docChgLst>
    <pc:chgData name="James Stephens" userId="S::james.stephens@vgso.vic.gov.au::7e4dfe1f-7272-45e7-977a-93911dcd67bf" providerId="AD" clId="Web-{F03C16D5-7CCB-7256-782E-EACF5A321D11}"/>
    <pc:docChg chg="modSld">
      <pc:chgData name="James Stephens" userId="S::james.stephens@vgso.vic.gov.au::7e4dfe1f-7272-45e7-977a-93911dcd67bf" providerId="AD" clId="Web-{F03C16D5-7CCB-7256-782E-EACF5A321D11}" dt="2025-06-03T05:54:56.364" v="236" actId="14100"/>
      <pc:docMkLst>
        <pc:docMk/>
      </pc:docMkLst>
      <pc:sldChg chg="modSp modNotes">
        <pc:chgData name="James Stephens" userId="S::james.stephens@vgso.vic.gov.au::7e4dfe1f-7272-45e7-977a-93911dcd67bf" providerId="AD" clId="Web-{F03C16D5-7CCB-7256-782E-EACF5A321D11}" dt="2025-06-03T05:16:03.886" v="71"/>
        <pc:sldMkLst>
          <pc:docMk/>
          <pc:sldMk cId="2883990306" sldId="257"/>
        </pc:sldMkLst>
        <pc:graphicFrameChg chg="modGraphic">
          <ac:chgData name="James Stephens" userId="S::james.stephens@vgso.vic.gov.au::7e4dfe1f-7272-45e7-977a-93911dcd67bf" providerId="AD" clId="Web-{F03C16D5-7CCB-7256-782E-EACF5A321D11}" dt="2025-06-03T05:12:30.236" v="23" actId="20577"/>
          <ac:graphicFrameMkLst>
            <pc:docMk/>
            <pc:sldMk cId="2883990306" sldId="257"/>
            <ac:graphicFrameMk id="7" creationId="{00000000-0000-0000-0000-000000000000}"/>
          </ac:graphicFrameMkLst>
        </pc:graphicFrameChg>
      </pc:sldChg>
      <pc:sldChg chg="modSp">
        <pc:chgData name="James Stephens" userId="S::james.stephens@vgso.vic.gov.au::7e4dfe1f-7272-45e7-977a-93911dcd67bf" providerId="AD" clId="Web-{F03C16D5-7CCB-7256-782E-EACF5A321D11}" dt="2025-06-03T05:48:14.299" v="200" actId="20577"/>
        <pc:sldMkLst>
          <pc:docMk/>
          <pc:sldMk cId="1101087649" sldId="263"/>
        </pc:sldMkLst>
        <pc:spChg chg="mod">
          <ac:chgData name="James Stephens" userId="S::james.stephens@vgso.vic.gov.au::7e4dfe1f-7272-45e7-977a-93911dcd67bf" providerId="AD" clId="Web-{F03C16D5-7CCB-7256-782E-EACF5A321D11}" dt="2025-06-03T05:48:14.299" v="200" actId="20577"/>
          <ac:spMkLst>
            <pc:docMk/>
            <pc:sldMk cId="1101087649" sldId="263"/>
            <ac:spMk id="11" creationId="{00000000-0000-0000-0000-000000000000}"/>
          </ac:spMkLst>
        </pc:spChg>
      </pc:sldChg>
      <pc:sldChg chg="addSp delSp modSp">
        <pc:chgData name="James Stephens" userId="S::james.stephens@vgso.vic.gov.au::7e4dfe1f-7272-45e7-977a-93911dcd67bf" providerId="AD" clId="Web-{F03C16D5-7CCB-7256-782E-EACF5A321D11}" dt="2025-06-03T05:54:56.364" v="236" actId="14100"/>
        <pc:sldMkLst>
          <pc:docMk/>
          <pc:sldMk cId="3679418215" sldId="302"/>
        </pc:sldMkLst>
        <pc:spChg chg="add del">
          <ac:chgData name="James Stephens" userId="S::james.stephens@vgso.vic.gov.au::7e4dfe1f-7272-45e7-977a-93911dcd67bf" providerId="AD" clId="Web-{F03C16D5-7CCB-7256-782E-EACF5A321D11}" dt="2025-06-03T05:51:43.918" v="202"/>
          <ac:spMkLst>
            <pc:docMk/>
            <pc:sldMk cId="3679418215" sldId="302"/>
            <ac:spMk id="2" creationId="{EFE13535-6DFA-755C-D20B-2F1804D40569}"/>
          </ac:spMkLst>
        </pc:spChg>
        <pc:spChg chg="add mod">
          <ac:chgData name="James Stephens" userId="S::james.stephens@vgso.vic.gov.au::7e4dfe1f-7272-45e7-977a-93911dcd67bf" providerId="AD" clId="Web-{F03C16D5-7CCB-7256-782E-EACF5A321D11}" dt="2025-06-03T05:54:56.364" v="236" actId="14100"/>
          <ac:spMkLst>
            <pc:docMk/>
            <pc:sldMk cId="3679418215" sldId="302"/>
            <ac:spMk id="4" creationId="{0870EF0F-ECA2-7AD0-ACA7-2DFAA5C3AE37}"/>
          </ac:spMkLst>
        </pc:spChg>
      </pc:sldChg>
      <pc:sldChg chg="modNotes">
        <pc:chgData name="James Stephens" userId="S::james.stephens@vgso.vic.gov.au::7e4dfe1f-7272-45e7-977a-93911dcd67bf" providerId="AD" clId="Web-{F03C16D5-7CCB-7256-782E-EACF5A321D11}" dt="2025-06-03T05:32:31.742" v="169"/>
        <pc:sldMkLst>
          <pc:docMk/>
          <pc:sldMk cId="3081181000" sldId="305"/>
        </pc:sldMkLst>
      </pc:sldChg>
      <pc:sldChg chg="modSp">
        <pc:chgData name="James Stephens" userId="S::james.stephens@vgso.vic.gov.au::7e4dfe1f-7272-45e7-977a-93911dcd67bf" providerId="AD" clId="Web-{F03C16D5-7CCB-7256-782E-EACF5A321D11}" dt="2025-06-03T05:10:43.888" v="21" actId="20577"/>
        <pc:sldMkLst>
          <pc:docMk/>
          <pc:sldMk cId="175444572" sldId="322"/>
        </pc:sldMkLst>
        <pc:spChg chg="mod">
          <ac:chgData name="James Stephens" userId="S::james.stephens@vgso.vic.gov.au::7e4dfe1f-7272-45e7-977a-93911dcd67bf" providerId="AD" clId="Web-{F03C16D5-7CCB-7256-782E-EACF5A321D11}" dt="2025-06-03T05:10:43.888" v="21" actId="20577"/>
          <ac:spMkLst>
            <pc:docMk/>
            <pc:sldMk cId="175444572" sldId="322"/>
            <ac:spMk id="5" creationId="{00000000-0000-0000-0000-000000000000}"/>
          </ac:spMkLst>
        </pc:spChg>
        <pc:spChg chg="mod">
          <ac:chgData name="James Stephens" userId="S::james.stephens@vgso.vic.gov.au::7e4dfe1f-7272-45e7-977a-93911dcd67bf" providerId="AD" clId="Web-{F03C16D5-7CCB-7256-782E-EACF5A321D11}" dt="2025-06-03T05:10:29.012" v="16" actId="20577"/>
          <ac:spMkLst>
            <pc:docMk/>
            <pc:sldMk cId="175444572" sldId="322"/>
            <ac:spMk id="7" creationId="{00000000-0000-0000-0000-000000000000}"/>
          </ac:spMkLst>
        </pc:spChg>
      </pc:sldChg>
    </pc:docChg>
  </pc:docChgLst>
  <pc:docChgLst>
    <pc:chgData name="Andrew Field" userId="S::andrew.field@vgso.vic.gov.au::a3330a17-4f2c-4a6f-9ede-a8350ced32b4" providerId="AD" clId="Web-{1AE2C4B4-3D42-9D37-1D5E-551CC57B4683}"/>
    <pc:docChg chg="modSld">
      <pc:chgData name="Andrew Field" userId="S::andrew.field@vgso.vic.gov.au::a3330a17-4f2c-4a6f-9ede-a8350ced32b4" providerId="AD" clId="Web-{1AE2C4B4-3D42-9D37-1D5E-551CC57B4683}" dt="2025-05-08T03:29:00.935" v="8" actId="20577"/>
      <pc:docMkLst>
        <pc:docMk/>
      </pc:docMkLst>
      <pc:sldChg chg="modSp">
        <pc:chgData name="Andrew Field" userId="S::andrew.field@vgso.vic.gov.au::a3330a17-4f2c-4a6f-9ede-a8350ced32b4" providerId="AD" clId="Web-{1AE2C4B4-3D42-9D37-1D5E-551CC57B4683}" dt="2025-05-08T03:29:00.935" v="8" actId="20577"/>
        <pc:sldMkLst>
          <pc:docMk/>
          <pc:sldMk cId="175444572" sldId="322"/>
        </pc:sldMkLst>
        <pc:spChg chg="mod">
          <ac:chgData name="Andrew Field" userId="S::andrew.field@vgso.vic.gov.au::a3330a17-4f2c-4a6f-9ede-a8350ced32b4" providerId="AD" clId="Web-{1AE2C4B4-3D42-9D37-1D5E-551CC57B4683}" dt="2025-05-08T03:29:00.935" v="8" actId="20577"/>
          <ac:spMkLst>
            <pc:docMk/>
            <pc:sldMk cId="175444572" sldId="322"/>
            <ac:spMk id="5" creationId="{00000000-0000-0000-0000-000000000000}"/>
          </ac:spMkLst>
        </pc:spChg>
      </pc:sldChg>
    </pc:docChg>
  </pc:docChgLst>
  <pc:docChgLst>
    <pc:chgData name="Andrew Field" userId="a3330a17-4f2c-4a6f-9ede-a8350ced32b4" providerId="ADAL" clId="{7274A479-F8C0-49EA-8F43-7F03DF0A4F73}"/>
    <pc:docChg chg="modSld">
      <pc:chgData name="Andrew Field" userId="a3330a17-4f2c-4a6f-9ede-a8350ced32b4" providerId="ADAL" clId="{7274A479-F8C0-49EA-8F43-7F03DF0A4F73}" dt="2025-05-12T06:16:39.928" v="0" actId="20577"/>
      <pc:docMkLst>
        <pc:docMk/>
      </pc:docMkLst>
      <pc:sldChg chg="modSp mod">
        <pc:chgData name="Andrew Field" userId="a3330a17-4f2c-4a6f-9ede-a8350ced32b4" providerId="ADAL" clId="{7274A479-F8C0-49EA-8F43-7F03DF0A4F73}" dt="2025-05-12T06:16:39.928" v="0" actId="20577"/>
        <pc:sldMkLst>
          <pc:docMk/>
          <pc:sldMk cId="3632019496" sldId="326"/>
        </pc:sldMkLst>
        <pc:spChg chg="mod">
          <ac:chgData name="Andrew Field" userId="a3330a17-4f2c-4a6f-9ede-a8350ced32b4" providerId="ADAL" clId="{7274A479-F8C0-49EA-8F43-7F03DF0A4F73}" dt="2025-05-12T06:16:39.928" v="0" actId="20577"/>
          <ac:spMkLst>
            <pc:docMk/>
            <pc:sldMk cId="3632019496" sldId="326"/>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E4C23-BFC6-4D28-8C4D-35FA5AA5C8D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5F49FE0-83DF-4DED-8B28-B373A99EBD99}">
      <dgm:prSet phldrT="[Text]" custT="1"/>
      <dgm:spPr>
        <a:solidFill>
          <a:schemeClr val="accent4"/>
        </a:solidFill>
      </dgm:spPr>
      <dgm:t>
        <a:bodyPr/>
        <a:lstStyle/>
        <a:p>
          <a:r>
            <a:rPr lang="en-US" sz="2400" dirty="0">
              <a:latin typeface="Segoe UI Light"/>
              <a:cs typeface="Segoe UI Light"/>
            </a:rPr>
            <a:t>Office of the Victorian Information Commissioner</a:t>
          </a:r>
        </a:p>
      </dgm:t>
    </dgm:pt>
    <dgm:pt modelId="{94859192-4CEA-4D49-BFDE-D40434E2C8D5}" type="parTrans" cxnId="{49CDADA0-7A15-4FF4-9A78-C231E35EF7FA}">
      <dgm:prSet/>
      <dgm:spPr/>
      <dgm:t>
        <a:bodyPr/>
        <a:lstStyle/>
        <a:p>
          <a:endParaRPr lang="en-US"/>
        </a:p>
      </dgm:t>
    </dgm:pt>
    <dgm:pt modelId="{EB1183F0-C791-4D13-87C4-7548390DFF6D}" type="sibTrans" cxnId="{49CDADA0-7A15-4FF4-9A78-C231E35EF7FA}">
      <dgm:prSet/>
      <dgm:spPr/>
      <dgm:t>
        <a:bodyPr/>
        <a:lstStyle/>
        <a:p>
          <a:endParaRPr lang="en-US"/>
        </a:p>
      </dgm:t>
    </dgm:pt>
    <dgm:pt modelId="{93599B8A-CF14-4649-A909-F2079497DE6C}">
      <dgm:prSet phldrT="[Text]"/>
      <dgm:spPr>
        <a:solidFill>
          <a:schemeClr val="accent6"/>
        </a:solidFill>
      </dgm:spPr>
      <dgm:t>
        <a:bodyPr/>
        <a:lstStyle/>
        <a:p>
          <a:r>
            <a:rPr lang="en-US" dirty="0">
              <a:latin typeface="Segoe UI Light"/>
              <a:cs typeface="Segoe UI Light"/>
            </a:rPr>
            <a:t>Deputy Commissioner Privacy and Data Protection</a:t>
          </a:r>
        </a:p>
      </dgm:t>
    </dgm:pt>
    <dgm:pt modelId="{D2B11D8E-8E54-4554-BB48-79E6A45BA2DD}" type="parTrans" cxnId="{9CB78357-B12F-4239-8695-AE178B61F97B}">
      <dgm:prSet/>
      <dgm:spPr/>
      <dgm:t>
        <a:bodyPr/>
        <a:lstStyle/>
        <a:p>
          <a:endParaRPr lang="en-US"/>
        </a:p>
      </dgm:t>
    </dgm:pt>
    <dgm:pt modelId="{77BC3029-4CB9-4BA2-9F04-45AC334D8CB2}" type="sibTrans" cxnId="{9CB78357-B12F-4239-8695-AE178B61F97B}">
      <dgm:prSet/>
      <dgm:spPr/>
      <dgm:t>
        <a:bodyPr/>
        <a:lstStyle/>
        <a:p>
          <a:endParaRPr lang="en-US"/>
        </a:p>
      </dgm:t>
    </dgm:pt>
    <dgm:pt modelId="{44B8855A-F524-4927-A8AD-76FE92E6D83B}">
      <dgm:prSet phldrT="[Text]"/>
      <dgm:spPr>
        <a:solidFill>
          <a:schemeClr val="accent6"/>
        </a:solidFill>
      </dgm:spPr>
      <dgm:t>
        <a:bodyPr/>
        <a:lstStyle/>
        <a:p>
          <a:r>
            <a:rPr lang="en-US" dirty="0">
              <a:latin typeface="Segoe UI Light"/>
              <a:cs typeface="Segoe UI Light"/>
            </a:rPr>
            <a:t>Deputy Commissioner Public Access</a:t>
          </a:r>
        </a:p>
      </dgm:t>
    </dgm:pt>
    <dgm:pt modelId="{17C47414-6B12-45B7-A9B2-3FD4B90813BD}" type="parTrans" cxnId="{DC3DF73B-6F7E-4D5A-A11F-7953EA2C8467}">
      <dgm:prSet/>
      <dgm:spPr/>
      <dgm:t>
        <a:bodyPr/>
        <a:lstStyle/>
        <a:p>
          <a:endParaRPr lang="en-US"/>
        </a:p>
      </dgm:t>
    </dgm:pt>
    <dgm:pt modelId="{5C5B47C1-4798-410D-B67A-88D64D4EFCF5}" type="sibTrans" cxnId="{DC3DF73B-6F7E-4D5A-A11F-7953EA2C8467}">
      <dgm:prSet/>
      <dgm:spPr/>
      <dgm:t>
        <a:bodyPr/>
        <a:lstStyle/>
        <a:p>
          <a:endParaRPr lang="en-US"/>
        </a:p>
      </dgm:t>
    </dgm:pt>
    <dgm:pt modelId="{A1240DC6-2B06-4A6B-96E6-E68950E5E934}" type="pres">
      <dgm:prSet presAssocID="{DD1E4C23-BFC6-4D28-8C4D-35FA5AA5C8DE}" presName="hierChild1" presStyleCnt="0">
        <dgm:presLayoutVars>
          <dgm:orgChart val="1"/>
          <dgm:chPref val="1"/>
          <dgm:dir/>
          <dgm:animOne val="branch"/>
          <dgm:animLvl val="lvl"/>
          <dgm:resizeHandles/>
        </dgm:presLayoutVars>
      </dgm:prSet>
      <dgm:spPr/>
    </dgm:pt>
    <dgm:pt modelId="{99782A5F-755A-4C00-A854-224DEE317C11}" type="pres">
      <dgm:prSet presAssocID="{25F49FE0-83DF-4DED-8B28-B373A99EBD99}" presName="hierRoot1" presStyleCnt="0">
        <dgm:presLayoutVars>
          <dgm:hierBranch val="init"/>
        </dgm:presLayoutVars>
      </dgm:prSet>
      <dgm:spPr/>
    </dgm:pt>
    <dgm:pt modelId="{E3F7155D-F4CF-4747-8CB2-783F076486A0}" type="pres">
      <dgm:prSet presAssocID="{25F49FE0-83DF-4DED-8B28-B373A99EBD99}" presName="rootComposite1" presStyleCnt="0"/>
      <dgm:spPr/>
    </dgm:pt>
    <dgm:pt modelId="{EC9FD34C-395C-44D2-B45F-4E3E2A51E006}" type="pres">
      <dgm:prSet presAssocID="{25F49FE0-83DF-4DED-8B28-B373A99EBD99}" presName="rootText1" presStyleLbl="node0" presStyleIdx="0" presStyleCnt="1" custScaleX="274439" custScaleY="57472">
        <dgm:presLayoutVars>
          <dgm:chPref val="3"/>
        </dgm:presLayoutVars>
      </dgm:prSet>
      <dgm:spPr/>
    </dgm:pt>
    <dgm:pt modelId="{12F38AD9-598A-4533-B259-36116CFC9DAA}" type="pres">
      <dgm:prSet presAssocID="{25F49FE0-83DF-4DED-8B28-B373A99EBD99}" presName="rootConnector1" presStyleLbl="node1" presStyleIdx="0" presStyleCnt="0"/>
      <dgm:spPr/>
    </dgm:pt>
    <dgm:pt modelId="{2C882DC3-815F-477C-896E-A137106E783B}" type="pres">
      <dgm:prSet presAssocID="{25F49FE0-83DF-4DED-8B28-B373A99EBD99}" presName="hierChild2" presStyleCnt="0"/>
      <dgm:spPr/>
    </dgm:pt>
    <dgm:pt modelId="{ADE1C27D-6023-49AE-8327-7E421B7A380E}" type="pres">
      <dgm:prSet presAssocID="{D2B11D8E-8E54-4554-BB48-79E6A45BA2DD}" presName="Name37" presStyleLbl="parChTrans1D2" presStyleIdx="0" presStyleCnt="2"/>
      <dgm:spPr/>
    </dgm:pt>
    <dgm:pt modelId="{63D14E3A-FB3D-4005-815F-5757545D4DEB}" type="pres">
      <dgm:prSet presAssocID="{93599B8A-CF14-4649-A909-F2079497DE6C}" presName="hierRoot2" presStyleCnt="0">
        <dgm:presLayoutVars>
          <dgm:hierBranch val="init"/>
        </dgm:presLayoutVars>
      </dgm:prSet>
      <dgm:spPr/>
    </dgm:pt>
    <dgm:pt modelId="{52E11CC2-1639-425F-B883-F5B6816F9182}" type="pres">
      <dgm:prSet presAssocID="{93599B8A-CF14-4649-A909-F2079497DE6C}" presName="rootComposite" presStyleCnt="0"/>
      <dgm:spPr/>
    </dgm:pt>
    <dgm:pt modelId="{4682B227-B462-4D98-9D73-D659E7FB137E}" type="pres">
      <dgm:prSet presAssocID="{93599B8A-CF14-4649-A909-F2079497DE6C}" presName="rootText" presStyleLbl="node2" presStyleIdx="0" presStyleCnt="2">
        <dgm:presLayoutVars>
          <dgm:chPref val="3"/>
        </dgm:presLayoutVars>
      </dgm:prSet>
      <dgm:spPr/>
    </dgm:pt>
    <dgm:pt modelId="{D47155BE-57C6-4A84-BE8C-1EBD9547F747}" type="pres">
      <dgm:prSet presAssocID="{93599B8A-CF14-4649-A909-F2079497DE6C}" presName="rootConnector" presStyleLbl="node2" presStyleIdx="0" presStyleCnt="2"/>
      <dgm:spPr/>
    </dgm:pt>
    <dgm:pt modelId="{3D1D1D3F-2AD6-4DE0-B7D8-9CA0C90C7F37}" type="pres">
      <dgm:prSet presAssocID="{93599B8A-CF14-4649-A909-F2079497DE6C}" presName="hierChild4" presStyleCnt="0"/>
      <dgm:spPr/>
    </dgm:pt>
    <dgm:pt modelId="{FA2A17C3-99B3-434D-B082-9A5EF0615057}" type="pres">
      <dgm:prSet presAssocID="{93599B8A-CF14-4649-A909-F2079497DE6C}" presName="hierChild5" presStyleCnt="0"/>
      <dgm:spPr/>
    </dgm:pt>
    <dgm:pt modelId="{871C1401-F956-4E5A-9186-0732EC4164D0}" type="pres">
      <dgm:prSet presAssocID="{17C47414-6B12-45B7-A9B2-3FD4B90813BD}" presName="Name37" presStyleLbl="parChTrans1D2" presStyleIdx="1" presStyleCnt="2"/>
      <dgm:spPr/>
    </dgm:pt>
    <dgm:pt modelId="{0618BD1C-9825-4ECB-9FD3-E92DBF427028}" type="pres">
      <dgm:prSet presAssocID="{44B8855A-F524-4927-A8AD-76FE92E6D83B}" presName="hierRoot2" presStyleCnt="0">
        <dgm:presLayoutVars>
          <dgm:hierBranch val="init"/>
        </dgm:presLayoutVars>
      </dgm:prSet>
      <dgm:spPr/>
    </dgm:pt>
    <dgm:pt modelId="{96DC241A-B8EC-4A97-8226-AB73B303A848}" type="pres">
      <dgm:prSet presAssocID="{44B8855A-F524-4927-A8AD-76FE92E6D83B}" presName="rootComposite" presStyleCnt="0"/>
      <dgm:spPr/>
    </dgm:pt>
    <dgm:pt modelId="{C5B7D8F1-EF35-4BDF-ABA8-85357B72F224}" type="pres">
      <dgm:prSet presAssocID="{44B8855A-F524-4927-A8AD-76FE92E6D83B}" presName="rootText" presStyleLbl="node2" presStyleIdx="1" presStyleCnt="2">
        <dgm:presLayoutVars>
          <dgm:chPref val="3"/>
        </dgm:presLayoutVars>
      </dgm:prSet>
      <dgm:spPr/>
    </dgm:pt>
    <dgm:pt modelId="{16D6A86F-2C62-4D83-9B88-30D58BDD4174}" type="pres">
      <dgm:prSet presAssocID="{44B8855A-F524-4927-A8AD-76FE92E6D83B}" presName="rootConnector" presStyleLbl="node2" presStyleIdx="1" presStyleCnt="2"/>
      <dgm:spPr/>
    </dgm:pt>
    <dgm:pt modelId="{7B6BBBC2-6DD1-42AF-BE6A-96060D0AC4D9}" type="pres">
      <dgm:prSet presAssocID="{44B8855A-F524-4927-A8AD-76FE92E6D83B}" presName="hierChild4" presStyleCnt="0"/>
      <dgm:spPr/>
    </dgm:pt>
    <dgm:pt modelId="{248E7689-1CDD-4DC5-AA2E-711D2BCB989A}" type="pres">
      <dgm:prSet presAssocID="{44B8855A-F524-4927-A8AD-76FE92E6D83B}" presName="hierChild5" presStyleCnt="0"/>
      <dgm:spPr/>
    </dgm:pt>
    <dgm:pt modelId="{0D56A11D-C353-43C8-9E00-985984F2094E}" type="pres">
      <dgm:prSet presAssocID="{25F49FE0-83DF-4DED-8B28-B373A99EBD99}" presName="hierChild3" presStyleCnt="0"/>
      <dgm:spPr/>
    </dgm:pt>
  </dgm:ptLst>
  <dgm:cxnLst>
    <dgm:cxn modelId="{CC0A6F1D-B1EE-4A73-9FD3-9E3EB44DD188}" type="presOf" srcId="{17C47414-6B12-45B7-A9B2-3FD4B90813BD}" destId="{871C1401-F956-4E5A-9186-0732EC4164D0}" srcOrd="0" destOrd="0" presId="urn:microsoft.com/office/officeart/2005/8/layout/orgChart1"/>
    <dgm:cxn modelId="{EC1DE336-AB45-4D0B-A5C4-5544FD159121}" type="presOf" srcId="{44B8855A-F524-4927-A8AD-76FE92E6D83B}" destId="{C5B7D8F1-EF35-4BDF-ABA8-85357B72F224}" srcOrd="0" destOrd="0" presId="urn:microsoft.com/office/officeart/2005/8/layout/orgChart1"/>
    <dgm:cxn modelId="{DC3DF73B-6F7E-4D5A-A11F-7953EA2C8467}" srcId="{25F49FE0-83DF-4DED-8B28-B373A99EBD99}" destId="{44B8855A-F524-4927-A8AD-76FE92E6D83B}" srcOrd="1" destOrd="0" parTransId="{17C47414-6B12-45B7-A9B2-3FD4B90813BD}" sibTransId="{5C5B47C1-4798-410D-B67A-88D64D4EFCF5}"/>
    <dgm:cxn modelId="{D8F9FB66-6B74-4840-B85F-5552666F9509}" type="presOf" srcId="{44B8855A-F524-4927-A8AD-76FE92E6D83B}" destId="{16D6A86F-2C62-4D83-9B88-30D58BDD4174}" srcOrd="1" destOrd="0" presId="urn:microsoft.com/office/officeart/2005/8/layout/orgChart1"/>
    <dgm:cxn modelId="{80619A48-72DC-437D-8A56-0367EE29AB95}" type="presOf" srcId="{93599B8A-CF14-4649-A909-F2079497DE6C}" destId="{D47155BE-57C6-4A84-BE8C-1EBD9547F747}" srcOrd="1" destOrd="0" presId="urn:microsoft.com/office/officeart/2005/8/layout/orgChart1"/>
    <dgm:cxn modelId="{44E3554D-8017-4C0A-8EC1-F8BA58D43AAA}" type="presOf" srcId="{25F49FE0-83DF-4DED-8B28-B373A99EBD99}" destId="{EC9FD34C-395C-44D2-B45F-4E3E2A51E006}" srcOrd="0" destOrd="0" presId="urn:microsoft.com/office/officeart/2005/8/layout/orgChart1"/>
    <dgm:cxn modelId="{61EC6674-3CC4-429B-A444-2F8055A2384A}" type="presOf" srcId="{93599B8A-CF14-4649-A909-F2079497DE6C}" destId="{4682B227-B462-4D98-9D73-D659E7FB137E}" srcOrd="0" destOrd="0" presId="urn:microsoft.com/office/officeart/2005/8/layout/orgChart1"/>
    <dgm:cxn modelId="{9CB78357-B12F-4239-8695-AE178B61F97B}" srcId="{25F49FE0-83DF-4DED-8B28-B373A99EBD99}" destId="{93599B8A-CF14-4649-A909-F2079497DE6C}" srcOrd="0" destOrd="0" parTransId="{D2B11D8E-8E54-4554-BB48-79E6A45BA2DD}" sibTransId="{77BC3029-4CB9-4BA2-9F04-45AC334D8CB2}"/>
    <dgm:cxn modelId="{5FC23E98-E0E8-4898-A966-B06076264243}" type="presOf" srcId="{25F49FE0-83DF-4DED-8B28-B373A99EBD99}" destId="{12F38AD9-598A-4533-B259-36116CFC9DAA}" srcOrd="1" destOrd="0" presId="urn:microsoft.com/office/officeart/2005/8/layout/orgChart1"/>
    <dgm:cxn modelId="{49CDADA0-7A15-4FF4-9A78-C231E35EF7FA}" srcId="{DD1E4C23-BFC6-4D28-8C4D-35FA5AA5C8DE}" destId="{25F49FE0-83DF-4DED-8B28-B373A99EBD99}" srcOrd="0" destOrd="0" parTransId="{94859192-4CEA-4D49-BFDE-D40434E2C8D5}" sibTransId="{EB1183F0-C791-4D13-87C4-7548390DFF6D}"/>
    <dgm:cxn modelId="{140BA1BF-A81E-4066-86ED-7B01170B6957}" type="presOf" srcId="{D2B11D8E-8E54-4554-BB48-79E6A45BA2DD}" destId="{ADE1C27D-6023-49AE-8327-7E421B7A380E}" srcOrd="0" destOrd="0" presId="urn:microsoft.com/office/officeart/2005/8/layout/orgChart1"/>
    <dgm:cxn modelId="{EE31A0E8-CD01-4142-AD2B-DA6162B95455}" type="presOf" srcId="{DD1E4C23-BFC6-4D28-8C4D-35FA5AA5C8DE}" destId="{A1240DC6-2B06-4A6B-96E6-E68950E5E934}" srcOrd="0" destOrd="0" presId="urn:microsoft.com/office/officeart/2005/8/layout/orgChart1"/>
    <dgm:cxn modelId="{160A7A55-9832-47D1-A359-408F9B4FBD60}" type="presParOf" srcId="{A1240DC6-2B06-4A6B-96E6-E68950E5E934}" destId="{99782A5F-755A-4C00-A854-224DEE317C11}" srcOrd="0" destOrd="0" presId="urn:microsoft.com/office/officeart/2005/8/layout/orgChart1"/>
    <dgm:cxn modelId="{6CA35FE8-CF94-4BCE-A469-68FA417837BC}" type="presParOf" srcId="{99782A5F-755A-4C00-A854-224DEE317C11}" destId="{E3F7155D-F4CF-4747-8CB2-783F076486A0}" srcOrd="0" destOrd="0" presId="urn:microsoft.com/office/officeart/2005/8/layout/orgChart1"/>
    <dgm:cxn modelId="{07931A23-769A-4713-BE81-F5059E8BE2F9}" type="presParOf" srcId="{E3F7155D-F4CF-4747-8CB2-783F076486A0}" destId="{EC9FD34C-395C-44D2-B45F-4E3E2A51E006}" srcOrd="0" destOrd="0" presId="urn:microsoft.com/office/officeart/2005/8/layout/orgChart1"/>
    <dgm:cxn modelId="{D0B61BAC-4116-4A56-97DC-9B6C578E92BB}" type="presParOf" srcId="{E3F7155D-F4CF-4747-8CB2-783F076486A0}" destId="{12F38AD9-598A-4533-B259-36116CFC9DAA}" srcOrd="1" destOrd="0" presId="urn:microsoft.com/office/officeart/2005/8/layout/orgChart1"/>
    <dgm:cxn modelId="{676AE7F1-55F8-4572-9178-68EE8DDC26BC}" type="presParOf" srcId="{99782A5F-755A-4C00-A854-224DEE317C11}" destId="{2C882DC3-815F-477C-896E-A137106E783B}" srcOrd="1" destOrd="0" presId="urn:microsoft.com/office/officeart/2005/8/layout/orgChart1"/>
    <dgm:cxn modelId="{DF34186B-4D6C-4376-BE9E-6560E371705E}" type="presParOf" srcId="{2C882DC3-815F-477C-896E-A137106E783B}" destId="{ADE1C27D-6023-49AE-8327-7E421B7A380E}" srcOrd="0" destOrd="0" presId="urn:microsoft.com/office/officeart/2005/8/layout/orgChart1"/>
    <dgm:cxn modelId="{96CEF820-7176-47D9-896D-1EF5F14A6029}" type="presParOf" srcId="{2C882DC3-815F-477C-896E-A137106E783B}" destId="{63D14E3A-FB3D-4005-815F-5757545D4DEB}" srcOrd="1" destOrd="0" presId="urn:microsoft.com/office/officeart/2005/8/layout/orgChart1"/>
    <dgm:cxn modelId="{170A82D2-B507-4E03-9E95-4F9AD018BA25}" type="presParOf" srcId="{63D14E3A-FB3D-4005-815F-5757545D4DEB}" destId="{52E11CC2-1639-425F-B883-F5B6816F9182}" srcOrd="0" destOrd="0" presId="urn:microsoft.com/office/officeart/2005/8/layout/orgChart1"/>
    <dgm:cxn modelId="{684EB0D6-C729-4C65-8351-46F91F553722}" type="presParOf" srcId="{52E11CC2-1639-425F-B883-F5B6816F9182}" destId="{4682B227-B462-4D98-9D73-D659E7FB137E}" srcOrd="0" destOrd="0" presId="urn:microsoft.com/office/officeart/2005/8/layout/orgChart1"/>
    <dgm:cxn modelId="{E910D3F9-C938-4C2A-AC2E-E954A16815F4}" type="presParOf" srcId="{52E11CC2-1639-425F-B883-F5B6816F9182}" destId="{D47155BE-57C6-4A84-BE8C-1EBD9547F747}" srcOrd="1" destOrd="0" presId="urn:microsoft.com/office/officeart/2005/8/layout/orgChart1"/>
    <dgm:cxn modelId="{CCFF73DE-786F-4555-BBA9-CDAC66011AA8}" type="presParOf" srcId="{63D14E3A-FB3D-4005-815F-5757545D4DEB}" destId="{3D1D1D3F-2AD6-4DE0-B7D8-9CA0C90C7F37}" srcOrd="1" destOrd="0" presId="urn:microsoft.com/office/officeart/2005/8/layout/orgChart1"/>
    <dgm:cxn modelId="{BF5F739F-1136-4DC2-964E-A8130A0C1CCE}" type="presParOf" srcId="{63D14E3A-FB3D-4005-815F-5757545D4DEB}" destId="{FA2A17C3-99B3-434D-B082-9A5EF0615057}" srcOrd="2" destOrd="0" presId="urn:microsoft.com/office/officeart/2005/8/layout/orgChart1"/>
    <dgm:cxn modelId="{F98D19F2-28DF-480F-BCC4-E130B55DA93D}" type="presParOf" srcId="{2C882DC3-815F-477C-896E-A137106E783B}" destId="{871C1401-F956-4E5A-9186-0732EC4164D0}" srcOrd="2" destOrd="0" presId="urn:microsoft.com/office/officeart/2005/8/layout/orgChart1"/>
    <dgm:cxn modelId="{E02D3E36-FAFC-4A74-B935-E9E63E7D08EC}" type="presParOf" srcId="{2C882DC3-815F-477C-896E-A137106E783B}" destId="{0618BD1C-9825-4ECB-9FD3-E92DBF427028}" srcOrd="3" destOrd="0" presId="urn:microsoft.com/office/officeart/2005/8/layout/orgChart1"/>
    <dgm:cxn modelId="{AC6A8414-821C-4B27-9E84-1412BACAC1D2}" type="presParOf" srcId="{0618BD1C-9825-4ECB-9FD3-E92DBF427028}" destId="{96DC241A-B8EC-4A97-8226-AB73B303A848}" srcOrd="0" destOrd="0" presId="urn:microsoft.com/office/officeart/2005/8/layout/orgChart1"/>
    <dgm:cxn modelId="{F2B434FD-94CE-4ACA-844A-50B93E05241F}" type="presParOf" srcId="{96DC241A-B8EC-4A97-8226-AB73B303A848}" destId="{C5B7D8F1-EF35-4BDF-ABA8-85357B72F224}" srcOrd="0" destOrd="0" presId="urn:microsoft.com/office/officeart/2005/8/layout/orgChart1"/>
    <dgm:cxn modelId="{BF62A2D2-AD4E-49DC-B672-2A3ACC51BAFB}" type="presParOf" srcId="{96DC241A-B8EC-4A97-8226-AB73B303A848}" destId="{16D6A86F-2C62-4D83-9B88-30D58BDD4174}" srcOrd="1" destOrd="0" presId="urn:microsoft.com/office/officeart/2005/8/layout/orgChart1"/>
    <dgm:cxn modelId="{42A43F43-D34F-4994-8F91-5CC76927218A}" type="presParOf" srcId="{0618BD1C-9825-4ECB-9FD3-E92DBF427028}" destId="{7B6BBBC2-6DD1-42AF-BE6A-96060D0AC4D9}" srcOrd="1" destOrd="0" presId="urn:microsoft.com/office/officeart/2005/8/layout/orgChart1"/>
    <dgm:cxn modelId="{AF2CA36D-3D78-4947-A3E4-411F2F0E6688}" type="presParOf" srcId="{0618BD1C-9825-4ECB-9FD3-E92DBF427028}" destId="{248E7689-1CDD-4DC5-AA2E-711D2BCB989A}" srcOrd="2" destOrd="0" presId="urn:microsoft.com/office/officeart/2005/8/layout/orgChart1"/>
    <dgm:cxn modelId="{096EC374-15C3-459A-9BDE-7BDCD8DEF434}" type="presParOf" srcId="{99782A5F-755A-4C00-A854-224DEE317C11}" destId="{0D56A11D-C353-43C8-9E00-985984F2094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1401-F956-4E5A-9186-0732EC4164D0}">
      <dsp:nvSpPr>
        <dsp:cNvPr id="0" name=""/>
        <dsp:cNvSpPr/>
      </dsp:nvSpPr>
      <dsp:spPr>
        <a:xfrm>
          <a:off x="3943350" y="1569404"/>
          <a:ext cx="1735709" cy="602477"/>
        </a:xfrm>
        <a:custGeom>
          <a:avLst/>
          <a:gdLst/>
          <a:ahLst/>
          <a:cxnLst/>
          <a:rect l="0" t="0" r="0" b="0"/>
          <a:pathLst>
            <a:path>
              <a:moveTo>
                <a:pt x="0" y="0"/>
              </a:moveTo>
              <a:lnTo>
                <a:pt x="0" y="301238"/>
              </a:lnTo>
              <a:lnTo>
                <a:pt x="1735709" y="301238"/>
              </a:lnTo>
              <a:lnTo>
                <a:pt x="1735709" y="6024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E1C27D-6023-49AE-8327-7E421B7A380E}">
      <dsp:nvSpPr>
        <dsp:cNvPr id="0" name=""/>
        <dsp:cNvSpPr/>
      </dsp:nvSpPr>
      <dsp:spPr>
        <a:xfrm>
          <a:off x="2207640" y="1569404"/>
          <a:ext cx="1735709" cy="602477"/>
        </a:xfrm>
        <a:custGeom>
          <a:avLst/>
          <a:gdLst/>
          <a:ahLst/>
          <a:cxnLst/>
          <a:rect l="0" t="0" r="0" b="0"/>
          <a:pathLst>
            <a:path>
              <a:moveTo>
                <a:pt x="1735709" y="0"/>
              </a:moveTo>
              <a:lnTo>
                <a:pt x="1735709" y="301238"/>
              </a:lnTo>
              <a:lnTo>
                <a:pt x="0" y="301238"/>
              </a:lnTo>
              <a:lnTo>
                <a:pt x="0" y="6024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FD34C-395C-44D2-B45F-4E3E2A51E006}">
      <dsp:nvSpPr>
        <dsp:cNvPr id="0" name=""/>
        <dsp:cNvSpPr/>
      </dsp:nvSpPr>
      <dsp:spPr>
        <a:xfrm>
          <a:off x="6603" y="744985"/>
          <a:ext cx="7873493" cy="824418"/>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Light"/>
              <a:cs typeface="Segoe UI Light"/>
            </a:rPr>
            <a:t>Office of the Victorian Information Commissioner</a:t>
          </a:r>
        </a:p>
      </dsp:txBody>
      <dsp:txXfrm>
        <a:off x="6603" y="744985"/>
        <a:ext cx="7873493" cy="824418"/>
      </dsp:txXfrm>
    </dsp:sp>
    <dsp:sp modelId="{4682B227-B462-4D98-9D73-D659E7FB137E}">
      <dsp:nvSpPr>
        <dsp:cNvPr id="0" name=""/>
        <dsp:cNvSpPr/>
      </dsp:nvSpPr>
      <dsp:spPr>
        <a:xfrm>
          <a:off x="773170" y="2171881"/>
          <a:ext cx="2868941" cy="143447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Light"/>
              <a:cs typeface="Segoe UI Light"/>
            </a:rPr>
            <a:t>Deputy Commissioner Privacy and Data Protection</a:t>
          </a:r>
        </a:p>
      </dsp:txBody>
      <dsp:txXfrm>
        <a:off x="773170" y="2171881"/>
        <a:ext cx="2868941" cy="1434470"/>
      </dsp:txXfrm>
    </dsp:sp>
    <dsp:sp modelId="{C5B7D8F1-EF35-4BDF-ABA8-85357B72F224}">
      <dsp:nvSpPr>
        <dsp:cNvPr id="0" name=""/>
        <dsp:cNvSpPr/>
      </dsp:nvSpPr>
      <dsp:spPr>
        <a:xfrm>
          <a:off x="4244588" y="2171881"/>
          <a:ext cx="2868941" cy="143447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Light"/>
              <a:cs typeface="Segoe UI Light"/>
            </a:rPr>
            <a:t>Deputy Commissioner Public Access</a:t>
          </a:r>
        </a:p>
      </dsp:txBody>
      <dsp:txXfrm>
        <a:off x="4244588" y="2171881"/>
        <a:ext cx="2868941" cy="14344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A557304A-60C3-4FC5-B99D-A7649505ED15}" type="datetimeFigureOut">
              <a:rPr lang="en-AU" smtClean="0"/>
              <a:t>3/06/2025</a:t>
            </a:fld>
            <a:endParaRPr lang="en-AU"/>
          </a:p>
        </p:txBody>
      </p:sp>
      <p:sp>
        <p:nvSpPr>
          <p:cNvPr id="4" name="Slide Image Placeholder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E28296C-4477-4B64-858E-1BD9E628A665}" type="slidenum">
              <a:rPr lang="en-AU" smtClean="0"/>
              <a:t>‹#›</a:t>
            </a:fld>
            <a:endParaRPr lang="en-AU"/>
          </a:p>
        </p:txBody>
      </p:sp>
    </p:spTree>
    <p:extLst>
      <p:ext uri="{BB962C8B-B14F-4D97-AF65-F5344CB8AC3E}">
        <p14:creationId xmlns:p14="http://schemas.microsoft.com/office/powerpoint/2010/main" val="391707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pdp.vic.gov.au/images/content/pdf/data_security/2018_reporting/20180308-VPDSF-Framework-V1.1.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pdp.vic.gov.au/images/content/pdf/data_security/20180313-VPDSS-Standards-v1.1-March-2018-OVIC-branding.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Arial" panose="020B0604020202020204" pitchFamily="34" charset="0"/>
                <a:ea typeface="+mn-ea"/>
                <a:cs typeface="Arial" panose="020B0604020202020204" pitchFamily="34" charset="0"/>
              </a:rPr>
              <a:t>"I acknowledge the Traditional Owners of the land on which I am joining you from today. I pay my respects to their Elders - past, present and emerging - and the Aboriginal Elders of other communities who may be joining us today"</a:t>
            </a:r>
            <a:endParaRPr lang="en-AU" altLang="en-US"/>
          </a:p>
        </p:txBody>
      </p:sp>
      <p:sp>
        <p:nvSpPr>
          <p:cNvPr id="4" name="Slide Number Placeholder 3"/>
          <p:cNvSpPr>
            <a:spLocks noGrp="1"/>
          </p:cNvSpPr>
          <p:nvPr>
            <p:ph type="sldNum" sz="quarter" idx="10"/>
          </p:nvPr>
        </p:nvSpPr>
        <p:spPr/>
        <p:txBody>
          <a:bodyPr/>
          <a:lstStyle/>
          <a:p>
            <a:fld id="{02FDC97D-62BF-407A-863F-26C025305791}" type="slidenum">
              <a:rPr lang="en-AU" smtClean="0"/>
              <a:t>1</a:t>
            </a:fld>
            <a:endParaRPr lang="en-AU"/>
          </a:p>
        </p:txBody>
      </p:sp>
    </p:spTree>
    <p:extLst>
      <p:ext uri="{BB962C8B-B14F-4D97-AF65-F5344CB8AC3E}">
        <p14:creationId xmlns:p14="http://schemas.microsoft.com/office/powerpoint/2010/main" val="227098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Practically</a:t>
            </a:r>
            <a:r>
              <a:rPr lang="en-AU" b="1" baseline="0"/>
              <a:t> then, how to you approach information sharing/use? </a:t>
            </a:r>
            <a:r>
              <a:rPr lang="en-AU" baseline="0"/>
              <a:t>This is likely to be one of the most common information handling scenarios you come across.  Lets test what we’ve been discussing in this session so far.</a:t>
            </a:r>
            <a:endParaRPr lang="en-AU" b="1"/>
          </a:p>
          <a:p>
            <a:endParaRPr lang="en-AU"/>
          </a:p>
          <a:p>
            <a:pPr marL="228600" indent="-228600">
              <a:buFont typeface="+mj-lt"/>
              <a:buAutoNum type="arabicPeriod"/>
            </a:pPr>
            <a:r>
              <a:rPr lang="en-AU"/>
              <a:t>First</a:t>
            </a:r>
            <a:r>
              <a:rPr lang="en-AU" baseline="0"/>
              <a:t> [starting top left there] w</a:t>
            </a:r>
            <a:r>
              <a:rPr lang="en-AU"/>
              <a:t>hat type of information is it?  Must be personal information capable of identifying a person.  Statistics about how many people have applied for a fishing licence, say, is not personal information.  De-identified information may </a:t>
            </a:r>
            <a:r>
              <a:rPr lang="en-AU" baseline="0"/>
              <a:t>not be </a:t>
            </a:r>
            <a:r>
              <a:rPr lang="en-AU"/>
              <a:t>personal information either,</a:t>
            </a:r>
            <a:r>
              <a:rPr lang="en-AU" baseline="0"/>
              <a:t> but if datasets can be combined with other available datasets, people may be identifiable.</a:t>
            </a:r>
          </a:p>
          <a:p>
            <a:pPr marL="228600" indent="-228600">
              <a:buFont typeface="+mj-lt"/>
              <a:buAutoNum type="arabicPeriod"/>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a:t>What is your authorising environment?  Do you have express legislative provision which authorises you to share or handle information in a</a:t>
            </a:r>
            <a:r>
              <a:rPr lang="en-AU" baseline="0"/>
              <a:t> particular way?  Why id you collect this information?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Be sure there are no specific provisions in any legislation which </a:t>
            </a:r>
            <a:r>
              <a:rPr lang="en-AU" b="1" baseline="0"/>
              <a:t>prevent the sharing  </a:t>
            </a:r>
            <a:r>
              <a:rPr lang="en-AU" baseline="0"/>
              <a:t>or override the </a:t>
            </a:r>
            <a:r>
              <a:rPr lang="en-AU" baseline="0" err="1"/>
              <a:t>IPPS</a:t>
            </a:r>
            <a:r>
              <a:rPr lang="en-AU" baseline="0"/>
              <a:t>/</a:t>
            </a:r>
            <a:r>
              <a:rPr lang="en-AU" baseline="0" err="1"/>
              <a:t>HPPs</a:t>
            </a:r>
            <a:r>
              <a:rPr lang="en-AU" baseline="0"/>
              <a:t>.  For example, the Corrections Act has secrecy provisions, a prohibition on sharing certain information about persons.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If </a:t>
            </a:r>
            <a:r>
              <a:rPr lang="en-AU" sz="1200" kern="1200">
                <a:solidFill>
                  <a:schemeClr val="tx1"/>
                </a:solidFill>
                <a:latin typeface="Arial" panose="020B0604020202020204" pitchFamily="34" charset="0"/>
                <a:ea typeface="+mn-ea"/>
                <a:cs typeface="Arial" panose="020B0604020202020204" pitchFamily="34" charset="0"/>
              </a:rPr>
              <a:t>there</a:t>
            </a:r>
            <a:r>
              <a:rPr lang="en-AU" baseline="0"/>
              <a:t> are none of those prohibitions, does your sharing, </a:t>
            </a:r>
            <a:r>
              <a:rPr lang="en-AU" b="1" baseline="0"/>
              <a:t>otherwise fall within the </a:t>
            </a:r>
            <a:r>
              <a:rPr lang="en-AU" b="1" baseline="0" err="1"/>
              <a:t>IPPs</a:t>
            </a:r>
            <a:r>
              <a:rPr lang="en-AU" baseline="0"/>
              <a:t>.  </a:t>
            </a:r>
            <a:r>
              <a:rPr lang="en-AU" b="0" baseline="0"/>
              <a:t>So are you using the information for the purpose you collected it or do you fall into an exemption?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Assuming you are using the information for the reason you collected it, and you have authority to share, make sure you share in accordance with the </a:t>
            </a:r>
            <a:r>
              <a:rPr lang="en-AU" baseline="0" err="1"/>
              <a:t>IPPs</a:t>
            </a:r>
            <a:r>
              <a:rPr lang="en-AU" baseline="0"/>
              <a:t> (or </a:t>
            </a:r>
            <a:r>
              <a:rPr lang="en-AU" baseline="0" err="1"/>
              <a:t>HPPs</a:t>
            </a:r>
            <a:r>
              <a:rPr lang="en-AU" baseline="0"/>
              <a:t>).  For example, share securely, do not across state borders until you have the right protections in place to travel with the information, make sure the information is accurate and up to date.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baseline="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aseline="0"/>
              <a:t>Some overlays: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 </a:t>
            </a:r>
            <a:r>
              <a:rPr lang="en-AU" b="1" baseline="0"/>
              <a:t>Don’t forget the Charter </a:t>
            </a:r>
            <a:r>
              <a:rPr lang="en-AU" baseline="0"/>
              <a:t>– should be lawful and not arbitrary – you should have an articulated purpose for the sharing.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1"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1" baseline="0"/>
              <a:t>Document your decision making</a:t>
            </a:r>
            <a:r>
              <a:rPr lang="en-AU" b="0" baseline="0"/>
              <a:t> – as mentioned, best practice to </a:t>
            </a:r>
            <a:r>
              <a:rPr lang="en-AU" baseline="0"/>
              <a:t>a </a:t>
            </a:r>
            <a:r>
              <a:rPr lang="en-AU" b="1" baseline="0"/>
              <a:t>Privacy Impact Assessment</a:t>
            </a:r>
            <a:r>
              <a:rPr lang="en-AU" baseline="0"/>
              <a:t> </a:t>
            </a:r>
            <a:r>
              <a:rPr lang="en-AU" u="sng" baseline="0"/>
              <a:t>before</a:t>
            </a:r>
            <a:r>
              <a:rPr lang="en-AU" baseline="0"/>
              <a:t> you share and keep doing them as projects evolve.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a:t>Routine or larger scale sharing should have </a:t>
            </a:r>
            <a:r>
              <a:rPr lang="en-AU" b="1" baseline="0"/>
              <a:t>written information sharing terms</a:t>
            </a:r>
            <a:r>
              <a:rPr lang="en-AU" b="0" baseline="0"/>
              <a:t>.  Agencies often enter into Information Sharing Agreements and this is particularly important when sharing with non-government agencies. They can be useful privacy and data protection tools to assist with compliance, but they wont fulfil compliance per 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a:p>
          <a:p>
            <a:pPr indent="-457200"/>
            <a:r>
              <a:rPr lang="en-AU" baseline="0"/>
              <a:t>.</a:t>
            </a:r>
          </a:p>
          <a:p>
            <a:endParaRPr lang="en-AU"/>
          </a:p>
          <a:p>
            <a:endParaRPr lang="en-AU"/>
          </a:p>
          <a:p>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10</a:t>
            </a:fld>
            <a:endParaRPr lang="en-AU"/>
          </a:p>
        </p:txBody>
      </p:sp>
    </p:spTree>
    <p:extLst>
      <p:ext uri="{BB962C8B-B14F-4D97-AF65-F5344CB8AC3E}">
        <p14:creationId xmlns:p14="http://schemas.microsoft.com/office/powerpoint/2010/main" val="135463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u="none"/>
              <a:t>What happens if we get privacy wrong?</a:t>
            </a:r>
          </a:p>
          <a:p>
            <a:endParaRPr lang="en-AU" u="sng"/>
          </a:p>
          <a:p>
            <a:r>
              <a:rPr lang="en-AU" u="sng"/>
              <a:t>Some legislation</a:t>
            </a:r>
            <a:r>
              <a:rPr lang="en-AU" u="sng" baseline="0"/>
              <a:t> creates an offence and </a:t>
            </a:r>
            <a:r>
              <a:rPr lang="en-AU" baseline="0"/>
              <a:t>imposes a penalty for breaching confidentiality or secrecy provisions in relation to information, regardless of whether this is personal information or not.  So that’s the first thing.</a:t>
            </a:r>
          </a:p>
          <a:p>
            <a:endParaRPr lang="en-AU" baseline="0"/>
          </a:p>
          <a:p>
            <a:r>
              <a:rPr lang="en-AU" u="sng"/>
              <a:t>Failure to follow the </a:t>
            </a:r>
            <a:r>
              <a:rPr lang="en-AU" u="sng" err="1"/>
              <a:t>PDP</a:t>
            </a:r>
            <a:r>
              <a:rPr lang="en-AU" u="sng"/>
              <a:t> Act </a:t>
            </a:r>
            <a:r>
              <a:rPr lang="en-AU" u="none"/>
              <a:t>(or the </a:t>
            </a:r>
            <a:r>
              <a:rPr lang="en-AU" u="none" err="1"/>
              <a:t>IPPs</a:t>
            </a:r>
            <a:r>
              <a:rPr lang="en-AU" u="none"/>
              <a:t> under the Act)</a:t>
            </a:r>
            <a:r>
              <a:rPr lang="en-AU" u="sng"/>
              <a:t> may result</a:t>
            </a:r>
            <a:r>
              <a:rPr lang="en-AU" u="sng" baseline="0"/>
              <a:t> in a complaint to </a:t>
            </a:r>
            <a:r>
              <a:rPr lang="en-AU" u="sng" baseline="0" err="1"/>
              <a:t>OVIC</a:t>
            </a:r>
            <a:r>
              <a:rPr lang="en-AU" u="sng" baseline="0"/>
              <a:t>.  </a:t>
            </a:r>
            <a:r>
              <a:rPr lang="en-AU" u="none" baseline="0" err="1"/>
              <a:t>OVIC</a:t>
            </a:r>
            <a:r>
              <a:rPr lang="en-AU" u="none" baseline="0"/>
              <a:t> may decline to investigate a complaint particularly if it feels that the agency is doings its best to resolve it, or if it cant be resolved </a:t>
            </a:r>
            <a:r>
              <a:rPr lang="en-AU" u="none" baseline="0" err="1"/>
              <a:t>OVIC</a:t>
            </a:r>
            <a:r>
              <a:rPr lang="en-AU" u="none" baseline="0"/>
              <a:t> may refer the matter to </a:t>
            </a:r>
            <a:r>
              <a:rPr lang="en-AU" u="none" baseline="0" err="1"/>
              <a:t>VCAT</a:t>
            </a:r>
            <a:r>
              <a:rPr lang="en-AU" u="none" baseline="0"/>
              <a:t>.</a:t>
            </a:r>
          </a:p>
          <a:p>
            <a:endParaRPr lang="en-AU" u="sng" baseline="0"/>
          </a:p>
          <a:p>
            <a:r>
              <a:rPr lang="en-AU" u="sng" baseline="0"/>
              <a:t>Where there are serious or repeated breaches of the </a:t>
            </a:r>
            <a:r>
              <a:rPr lang="en-AU" u="sng" baseline="0" err="1"/>
              <a:t>IPPs</a:t>
            </a:r>
            <a:r>
              <a:rPr lang="en-AU" u="sng" baseline="0"/>
              <a:t>, </a:t>
            </a:r>
            <a:r>
              <a:rPr lang="en-AU" u="sng" baseline="0" err="1"/>
              <a:t>OVIC</a:t>
            </a:r>
            <a:r>
              <a:rPr lang="en-AU" u="sng" baseline="0"/>
              <a:t> may issue a compliance notice.  </a:t>
            </a:r>
            <a:r>
              <a:rPr lang="en-AU" u="none" baseline="0"/>
              <a:t>It doesn’t do this often, </a:t>
            </a:r>
            <a:r>
              <a:rPr lang="en-AU"/>
              <a:t>generally,</a:t>
            </a:r>
            <a:r>
              <a:rPr lang="en-AU" baseline="0"/>
              <a:t> </a:t>
            </a:r>
            <a:r>
              <a:rPr lang="en-AU" err="1"/>
              <a:t>OVIC’s</a:t>
            </a:r>
            <a:r>
              <a:rPr lang="en-AU"/>
              <a:t> approach to complaints made to it </a:t>
            </a:r>
            <a:r>
              <a:rPr lang="en-AU" baseline="0"/>
              <a:t>is based on supporting resolution at an early stage.</a:t>
            </a:r>
          </a:p>
          <a:p>
            <a:endParaRPr lang="en-AU" baseline="0"/>
          </a:p>
          <a:p>
            <a:r>
              <a:rPr lang="en-AU" baseline="0"/>
              <a:t>The most serious consequence for government is reputational damage and loss of public confidence.  Government never really entirely avoids this risk, even if its not legally liable for privacy breaches because it’s successfully passed on the liability to the third party supplier, for example, it never really loses the moral obligation and accountability to the public.</a:t>
            </a:r>
          </a:p>
          <a:p>
            <a:endParaRPr lang="en-AU"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a:t>[Latest Statistics if you’re interested:  </a:t>
            </a:r>
            <a:r>
              <a:rPr lang="en-AU" sz="1200" kern="1200">
                <a:solidFill>
                  <a:schemeClr val="tx1"/>
                </a:solidFill>
                <a:effectLst/>
                <a:latin typeface="+mn-lt"/>
                <a:ea typeface="+mn-ea"/>
                <a:cs typeface="+mn-cs"/>
              </a:rPr>
              <a:t>From the 2020-2021 </a:t>
            </a:r>
            <a:r>
              <a:rPr lang="en-AU" sz="1200" kern="1200" err="1">
                <a:solidFill>
                  <a:schemeClr val="tx1"/>
                </a:solidFill>
                <a:effectLst/>
                <a:latin typeface="+mn-lt"/>
                <a:ea typeface="+mn-ea"/>
                <a:cs typeface="+mn-cs"/>
              </a:rPr>
              <a:t>OVIC</a:t>
            </a:r>
            <a:r>
              <a:rPr lang="en-AU" sz="1200" kern="1200">
                <a:solidFill>
                  <a:schemeClr val="tx1"/>
                </a:solidFill>
                <a:effectLst/>
                <a:latin typeface="+mn-lt"/>
                <a:ea typeface="+mn-ea"/>
                <a:cs typeface="+mn-cs"/>
              </a:rPr>
              <a:t> annual report, </a:t>
            </a:r>
            <a:r>
              <a:rPr lang="en-AU" sz="1200" kern="1200" err="1">
                <a:solidFill>
                  <a:schemeClr val="tx1"/>
                </a:solidFill>
                <a:effectLst/>
                <a:latin typeface="+mn-lt"/>
                <a:ea typeface="+mn-ea"/>
                <a:cs typeface="+mn-cs"/>
              </a:rPr>
              <a:t>OVIC</a:t>
            </a:r>
            <a:r>
              <a:rPr lang="en-AU" sz="1200" kern="1200">
                <a:solidFill>
                  <a:schemeClr val="tx1"/>
                </a:solidFill>
                <a:effectLst/>
                <a:latin typeface="+mn-lt"/>
                <a:ea typeface="+mn-ea"/>
                <a:cs typeface="+mn-cs"/>
              </a:rPr>
              <a:t> finalised 69% of complaints without the need to refer the complaint to </a:t>
            </a:r>
            <a:r>
              <a:rPr lang="en-AU" sz="1200" kern="1200" err="1">
                <a:solidFill>
                  <a:schemeClr val="tx1"/>
                </a:solidFill>
                <a:effectLst/>
                <a:latin typeface="+mn-lt"/>
                <a:ea typeface="+mn-ea"/>
                <a:cs typeface="+mn-cs"/>
              </a:rPr>
              <a:t>VCAT</a:t>
            </a:r>
            <a:r>
              <a:rPr lang="en-AU" sz="1200" kern="1200">
                <a:solidFill>
                  <a:schemeClr val="tx1"/>
                </a:solidFill>
                <a:effectLst/>
                <a:latin typeface="+mn-lt"/>
                <a:ea typeface="+mn-ea"/>
                <a:cs typeface="+mn-cs"/>
              </a:rPr>
              <a:t>.</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[The number of privacy complaints decreased compared to 2019-20. This is a reversal of a multi-year trend of rising complaint numbers. This change may signal a change in how agencies are handling personal information or what community members expect. It may also have been influenced by the greater willingness of our case officers to provide advice</a:t>
            </a:r>
          </a:p>
          <a:p>
            <a:r>
              <a:rPr lang="en-AU" sz="1200" kern="1200">
                <a:solidFill>
                  <a:schemeClr val="tx1"/>
                </a:solidFill>
                <a:effectLst/>
                <a:latin typeface="+mn-lt"/>
                <a:ea typeface="+mn-ea"/>
                <a:cs typeface="+mn-cs"/>
              </a:rPr>
              <a:t>to prospective complainants on the likely application of the </a:t>
            </a:r>
            <a:r>
              <a:rPr lang="en-AU" sz="1200" kern="1200" err="1">
                <a:solidFill>
                  <a:schemeClr val="tx1"/>
                </a:solidFill>
                <a:effectLst/>
                <a:latin typeface="+mn-lt"/>
                <a:ea typeface="+mn-ea"/>
                <a:cs typeface="+mn-cs"/>
              </a:rPr>
              <a:t>PDP</a:t>
            </a:r>
            <a:r>
              <a:rPr lang="en-AU" sz="1200" kern="1200">
                <a:solidFill>
                  <a:schemeClr val="tx1"/>
                </a:solidFill>
                <a:effectLst/>
                <a:latin typeface="+mn-lt"/>
                <a:ea typeface="+mn-ea"/>
                <a:cs typeface="+mn-cs"/>
              </a:rPr>
              <a:t> Act and their prospects should they proceed to make a complaint.  Alternatively, it may reflect a one-off event such as the COVID-19 pandemic. </a:t>
            </a:r>
            <a:r>
              <a:rPr lang="en-AU" sz="1200" kern="1200" err="1">
                <a:solidFill>
                  <a:schemeClr val="tx1"/>
                </a:solidFill>
                <a:effectLst/>
                <a:latin typeface="+mn-lt"/>
                <a:ea typeface="+mn-ea"/>
                <a:cs typeface="+mn-cs"/>
              </a:rPr>
              <a:t>OVIC</a:t>
            </a:r>
            <a:r>
              <a:rPr lang="en-AU" sz="1200" kern="1200">
                <a:solidFill>
                  <a:schemeClr val="tx1"/>
                </a:solidFill>
                <a:effectLst/>
                <a:latin typeface="+mn-lt"/>
                <a:ea typeface="+mn-ea"/>
                <a:cs typeface="+mn-cs"/>
              </a:rPr>
              <a:t> will closely monitor next years’ figures to assess whether the impact of this change is temporary or continuing.</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The proportion of complaints resolved without recourse to </a:t>
            </a:r>
            <a:r>
              <a:rPr lang="en-AU" sz="1200" kern="1200" err="1">
                <a:solidFill>
                  <a:schemeClr val="tx1"/>
                </a:solidFill>
                <a:effectLst/>
                <a:latin typeface="+mn-lt"/>
                <a:ea typeface="+mn-ea"/>
                <a:cs typeface="+mn-cs"/>
              </a:rPr>
              <a:t>VCAT</a:t>
            </a:r>
            <a:r>
              <a:rPr lang="en-AU" sz="1200" kern="1200">
                <a:solidFill>
                  <a:schemeClr val="tx1"/>
                </a:solidFill>
                <a:effectLst/>
                <a:latin typeface="+mn-lt"/>
                <a:ea typeface="+mn-ea"/>
                <a:cs typeface="+mn-cs"/>
              </a:rPr>
              <a:t> decreased slightly.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2020-21 Statistics (in comparison to 2019-20):</a:t>
            </a:r>
          </a:p>
          <a:p>
            <a:r>
              <a:rPr lang="en-AU" sz="1200" kern="1200">
                <a:solidFill>
                  <a:schemeClr val="tx1"/>
                </a:solidFill>
                <a:effectLst/>
                <a:latin typeface="+mn-lt"/>
                <a:ea typeface="+mn-ea"/>
                <a:cs typeface="+mn-cs"/>
              </a:rPr>
              <a:t> </a:t>
            </a:r>
          </a:p>
          <a:p>
            <a:pPr lvl="0"/>
            <a:r>
              <a:rPr lang="en-AU" sz="1200" kern="1200">
                <a:solidFill>
                  <a:schemeClr val="tx1"/>
                </a:solidFill>
                <a:effectLst/>
                <a:latin typeface="+mn-lt"/>
                <a:ea typeface="+mn-ea"/>
                <a:cs typeface="+mn-cs"/>
              </a:rPr>
              <a:t>86 complaints received (19% decrease)</a:t>
            </a:r>
          </a:p>
          <a:p>
            <a:pPr lvl="0"/>
            <a:r>
              <a:rPr lang="en-AU" sz="1200" kern="1200">
                <a:solidFill>
                  <a:schemeClr val="tx1"/>
                </a:solidFill>
                <a:effectLst/>
                <a:latin typeface="+mn-lt"/>
                <a:ea typeface="+mn-ea"/>
                <a:cs typeface="+mn-cs"/>
              </a:rPr>
              <a:t>94 complaints finalised (21% decrease)</a:t>
            </a:r>
          </a:p>
          <a:p>
            <a:pPr lvl="0"/>
            <a:r>
              <a:rPr lang="en-AU" sz="1200" kern="1200">
                <a:solidFill>
                  <a:schemeClr val="tx1"/>
                </a:solidFill>
                <a:effectLst/>
                <a:latin typeface="+mn-lt"/>
                <a:ea typeface="+mn-ea"/>
                <a:cs typeface="+mn-cs"/>
              </a:rPr>
              <a:t>Successfully conciliated 21 complaints (31% increase)</a:t>
            </a:r>
          </a:p>
          <a:p>
            <a:pPr lvl="0"/>
            <a:r>
              <a:rPr lang="en-AU" sz="1200" kern="1200">
                <a:solidFill>
                  <a:schemeClr val="tx1"/>
                </a:solidFill>
                <a:effectLst/>
                <a:latin typeface="+mn-lt"/>
                <a:ea typeface="+mn-ea"/>
                <a:cs typeface="+mn-cs"/>
              </a:rPr>
              <a:t>Average time to finalise complains was 147 and 70% of complaints were finalised in less than 6 months</a:t>
            </a:r>
          </a:p>
          <a:p>
            <a:pPr lvl="0"/>
            <a:r>
              <a:rPr lang="en-AU" sz="1200" kern="1200">
                <a:solidFill>
                  <a:schemeClr val="tx1"/>
                </a:solidFill>
                <a:effectLst/>
                <a:latin typeface="+mn-lt"/>
                <a:ea typeface="+mn-ea"/>
                <a:cs typeface="+mn-cs"/>
              </a:rPr>
              <a:t>Finalised 69% of complaints without the need to refer the complaint to </a:t>
            </a:r>
            <a:r>
              <a:rPr lang="en-AU" sz="1200" kern="1200" err="1">
                <a:solidFill>
                  <a:schemeClr val="tx1"/>
                </a:solidFill>
                <a:effectLst/>
                <a:latin typeface="+mn-lt"/>
                <a:ea typeface="+mn-ea"/>
                <a:cs typeface="+mn-cs"/>
              </a:rPr>
              <a:t>VCAT</a:t>
            </a:r>
            <a:r>
              <a:rPr lang="en-AU" sz="1200" kern="1200">
                <a:solidFill>
                  <a:schemeClr val="tx1"/>
                </a:solidFill>
                <a:effectLst/>
                <a:latin typeface="+mn-lt"/>
                <a:ea typeface="+mn-ea"/>
                <a:cs typeface="+mn-cs"/>
              </a:rPr>
              <a:t>]</a:t>
            </a:r>
          </a:p>
          <a:p>
            <a:r>
              <a:rPr lang="en-AU" sz="1200" kern="1200">
                <a:solidFill>
                  <a:schemeClr val="tx1"/>
                </a:solidFill>
                <a:effectLst/>
                <a:latin typeface="+mn-lt"/>
                <a:ea typeface="+mn-ea"/>
                <a:cs typeface="+mn-cs"/>
              </a:rPr>
              <a:t> </a:t>
            </a:r>
          </a:p>
          <a:p>
            <a:endParaRPr lang="en-AU" b="0" baseline="0"/>
          </a:p>
          <a:p>
            <a:endParaRPr lang="en-AU" b="1" baseline="0"/>
          </a:p>
          <a:p>
            <a:endParaRPr lang="en-AU" baseline="0"/>
          </a:p>
          <a:p>
            <a:endParaRPr lang="en-AU"/>
          </a:p>
          <a:p>
            <a:endParaRPr lang="en-AU"/>
          </a:p>
          <a:p>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11</a:t>
            </a:fld>
            <a:endParaRPr lang="en-AU"/>
          </a:p>
        </p:txBody>
      </p:sp>
    </p:spTree>
    <p:extLst>
      <p:ext uri="{BB962C8B-B14F-4D97-AF65-F5344CB8AC3E}">
        <p14:creationId xmlns:p14="http://schemas.microsoft.com/office/powerpoint/2010/main" val="374594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u="none"/>
              <a:t>Let’s turn to Data Protection to finish off this first section of the session:</a:t>
            </a:r>
          </a:p>
          <a:p>
            <a:endParaRPr lang="en-AU" u="sng"/>
          </a:p>
          <a:p>
            <a:r>
              <a:rPr lang="en-AU" b="1" u="sng"/>
              <a:t>1.</a:t>
            </a:r>
            <a:r>
              <a:rPr lang="en-AU" b="1" u="sng" baseline="0"/>
              <a:t> </a:t>
            </a:r>
            <a:r>
              <a:rPr lang="en-AU" b="1" u="sng"/>
              <a:t>Data Protection is different to privacy</a:t>
            </a:r>
            <a:r>
              <a:rPr lang="en-AU" b="1"/>
              <a:t>.</a:t>
            </a:r>
            <a:r>
              <a:rPr lang="en-AU" baseline="0"/>
              <a:t>  Privacy is about an individual’s rights.  Data Protection is about keeping public sector data secure.</a:t>
            </a:r>
          </a:p>
          <a:p>
            <a:endParaRPr lang="en-AU" baseline="0"/>
          </a:p>
          <a:p>
            <a:r>
              <a:rPr lang="en-AU" baseline="0"/>
              <a:t>‘Public sector data’ is pretty much all data that public sector agencies handle, it includes ‘personal information’, but is broader than that.  </a:t>
            </a:r>
          </a:p>
          <a:p>
            <a:endParaRPr lang="en-AU" baseline="0"/>
          </a:p>
          <a:p>
            <a:r>
              <a:rPr lang="en-AU" baseline="0"/>
              <a:t>The obligation to keep public sector data secure </a:t>
            </a:r>
            <a:r>
              <a:rPr lang="en-AU" u="none" baseline="0"/>
              <a:t>applies to Departments, (including A</a:t>
            </a:r>
            <a:r>
              <a:rPr lang="en-AU" baseline="0"/>
              <a:t>O’s) and Public Entities.  The person on the hook for compliance with those obligation is the Head of the public sector body, so the Secretary for a department, and a CEO, for a statutory authority.  (Take a look at part 4 f the PDP Act for your data protection obligations)</a:t>
            </a:r>
          </a:p>
          <a:p>
            <a:endParaRPr lang="en-AU" baseline="0"/>
          </a:p>
          <a:p>
            <a:r>
              <a:rPr lang="en-AU" b="1" u="sng" baseline="0"/>
              <a:t>2. So what are our tools for Data Protection?</a:t>
            </a:r>
          </a:p>
          <a:p>
            <a:endParaRPr lang="en-AU" baseline="0"/>
          </a:p>
          <a:p>
            <a:r>
              <a:rPr lang="en-US" u="none" err="1">
                <a:effectLst/>
              </a:rPr>
              <a:t>OVIC</a:t>
            </a:r>
            <a:r>
              <a:rPr lang="en-US" u="none">
                <a:effectLst/>
              </a:rPr>
              <a:t> has developed the </a:t>
            </a:r>
            <a:r>
              <a:rPr lang="en-US" sz="1200" b="1" u="none" kern="1200">
                <a:solidFill>
                  <a:schemeClr val="tx1"/>
                </a:solidFill>
                <a:effectLst/>
                <a:latin typeface="Arial" panose="020B0604020202020204" pitchFamily="34" charset="0"/>
                <a:ea typeface="+mn-ea"/>
                <a:cs typeface="Arial" panose="020B0604020202020204" pitchFamily="34" charset="0"/>
                <a:hlinkClick r:id="rId3"/>
              </a:rPr>
              <a:t>Victorian Protective Data Security Framework (</a:t>
            </a:r>
            <a:r>
              <a:rPr lang="en-US" sz="1200" b="1" u="none" kern="1200" err="1">
                <a:solidFill>
                  <a:schemeClr val="tx1"/>
                </a:solidFill>
                <a:effectLst/>
                <a:latin typeface="Arial" panose="020B0604020202020204" pitchFamily="34" charset="0"/>
                <a:ea typeface="+mn-ea"/>
                <a:cs typeface="Arial" panose="020B0604020202020204" pitchFamily="34" charset="0"/>
                <a:hlinkClick r:id="rId3"/>
              </a:rPr>
              <a:t>VPDSF</a:t>
            </a:r>
            <a:r>
              <a:rPr lang="en-US" sz="1200" u="none" kern="1200">
                <a:solidFill>
                  <a:schemeClr val="tx1"/>
                </a:solidFill>
                <a:effectLst/>
                <a:latin typeface="Arial" panose="020B0604020202020204" pitchFamily="34" charset="0"/>
                <a:ea typeface="+mn-ea"/>
                <a:cs typeface="Arial" panose="020B0604020202020204" pitchFamily="34" charset="0"/>
                <a:hlinkClick r:id="rId3"/>
              </a:rPr>
              <a:t>)</a:t>
            </a:r>
            <a:r>
              <a:rPr lang="en-US" sz="1200" u="none" kern="1200">
                <a:solidFill>
                  <a:schemeClr val="tx1"/>
                </a:solidFill>
                <a:effectLst/>
                <a:latin typeface="Arial" panose="020B0604020202020204" pitchFamily="34" charset="0"/>
                <a:ea typeface="+mn-ea"/>
                <a:cs typeface="Arial" panose="020B0604020202020204" pitchFamily="34" charset="0"/>
              </a:rPr>
              <a:t> under s 85 of the </a:t>
            </a:r>
            <a:r>
              <a:rPr lang="en-US" sz="1200" u="none" kern="1200" err="1">
                <a:solidFill>
                  <a:schemeClr val="tx1"/>
                </a:solidFill>
                <a:effectLst/>
                <a:latin typeface="Arial" panose="020B0604020202020204" pitchFamily="34" charset="0"/>
                <a:ea typeface="+mn-ea"/>
                <a:cs typeface="Arial" panose="020B0604020202020204" pitchFamily="34" charset="0"/>
              </a:rPr>
              <a:t>PDP</a:t>
            </a:r>
            <a:r>
              <a:rPr lang="en-US" sz="1200" u="none" kern="1200">
                <a:solidFill>
                  <a:schemeClr val="tx1"/>
                </a:solidFill>
                <a:effectLst/>
                <a:latin typeface="Arial" panose="020B0604020202020204" pitchFamily="34" charset="0"/>
                <a:ea typeface="+mn-ea"/>
                <a:cs typeface="Arial" panose="020B0604020202020204" pitchFamily="34" charset="0"/>
              </a:rPr>
              <a:t> Act, which was updated to</a:t>
            </a:r>
            <a:r>
              <a:rPr lang="en-US" sz="1200" u="none" kern="1200" baseline="0">
                <a:solidFill>
                  <a:schemeClr val="tx1"/>
                </a:solidFill>
                <a:effectLst/>
                <a:latin typeface="Arial" panose="020B0604020202020204" pitchFamily="34" charset="0"/>
                <a:ea typeface="+mn-ea"/>
                <a:cs typeface="Arial" panose="020B0604020202020204" pitchFamily="34" charset="0"/>
              </a:rPr>
              <a:t> version 2 in February 2020</a:t>
            </a:r>
            <a:r>
              <a:rPr lang="en-US" sz="1200" u="none" kern="1200">
                <a:solidFill>
                  <a:schemeClr val="tx1"/>
                </a:solidFill>
                <a:effectLst/>
                <a:latin typeface="Arial" panose="020B0604020202020204" pitchFamily="34" charset="0"/>
                <a:ea typeface="+mn-ea"/>
                <a:cs typeface="Arial" panose="020B0604020202020204" pitchFamily="34" charset="0"/>
              </a:rPr>
              <a:t>,</a:t>
            </a:r>
            <a:r>
              <a:rPr lang="en-US" sz="1200" u="none" kern="1200" baseline="0">
                <a:solidFill>
                  <a:schemeClr val="tx1"/>
                </a:solidFill>
                <a:effectLst/>
                <a:latin typeface="Arial" panose="020B0604020202020204" pitchFamily="34" charset="0"/>
                <a:ea typeface="+mn-ea"/>
                <a:cs typeface="Arial" panose="020B0604020202020204" pitchFamily="34" charset="0"/>
              </a:rPr>
              <a:t> and which is available on its website.  </a:t>
            </a:r>
            <a:r>
              <a:rPr lang="en-US" u="none">
                <a:effectLst/>
              </a:rPr>
              <a:t>The </a:t>
            </a:r>
            <a:r>
              <a:rPr lang="en-US" u="none" err="1">
                <a:effectLst/>
              </a:rPr>
              <a:t>VPDSF</a:t>
            </a:r>
            <a:r>
              <a:rPr lang="en-US" u="none">
                <a:effectLst/>
              </a:rPr>
              <a:t> is the overall high-level framework for managing protective data security risks in Victoria’s public sector.</a:t>
            </a:r>
          </a:p>
          <a:p>
            <a:endParaRPr lang="en-US">
              <a:effectLst/>
            </a:endParaRPr>
          </a:p>
          <a:p>
            <a:pPr marL="0" indent="0">
              <a:buNone/>
            </a:pPr>
            <a:r>
              <a:rPr lang="en-US" sz="1200" b="1" u="sng" kern="1200">
                <a:solidFill>
                  <a:schemeClr val="tx1"/>
                </a:solidFill>
                <a:effectLst/>
                <a:latin typeface="Arial" panose="020B0604020202020204" pitchFamily="34" charset="0"/>
                <a:ea typeface="+mn-ea"/>
                <a:cs typeface="Arial" panose="020B0604020202020204" pitchFamily="34" charset="0"/>
                <a:hlinkClick r:id="rId4"/>
              </a:rPr>
              <a:t>Victorian Protective Data Security Standards</a:t>
            </a:r>
            <a:r>
              <a:rPr lang="en-US" sz="1200" b="1" u="sng" kern="1200">
                <a:solidFill>
                  <a:schemeClr val="tx1"/>
                </a:solidFill>
                <a:effectLst/>
                <a:latin typeface="Arial" panose="020B0604020202020204" pitchFamily="34" charset="0"/>
                <a:ea typeface="+mn-ea"/>
                <a:cs typeface="Arial" panose="020B0604020202020204" pitchFamily="34" charset="0"/>
              </a:rPr>
              <a:t>  </a:t>
            </a:r>
            <a:r>
              <a:rPr lang="en-US" sz="1200" u="sng" kern="1200">
                <a:solidFill>
                  <a:schemeClr val="tx1"/>
                </a:solidFill>
                <a:effectLst/>
                <a:latin typeface="Arial" panose="020B0604020202020204" pitchFamily="34" charset="0"/>
                <a:ea typeface="+mn-ea"/>
                <a:cs typeface="Arial" panose="020B0604020202020204" pitchFamily="34" charset="0"/>
              </a:rPr>
              <a:t>form part of that framework.  (They were </a:t>
            </a:r>
            <a:r>
              <a:rPr lang="en-US" sz="1200" u="none" kern="1200">
                <a:solidFill>
                  <a:schemeClr val="tx1"/>
                </a:solidFill>
                <a:effectLst/>
                <a:latin typeface="Arial" panose="020B0604020202020204" pitchFamily="34" charset="0"/>
                <a:ea typeface="+mn-ea"/>
                <a:cs typeface="Arial" panose="020B0604020202020204" pitchFamily="34" charset="0"/>
              </a:rPr>
              <a:t>updated to version 2 November 2019).</a:t>
            </a:r>
            <a:r>
              <a:rPr lang="en-US" sz="1200" u="none" kern="1200" baseline="0">
                <a:solidFill>
                  <a:schemeClr val="tx1"/>
                </a:solidFill>
                <a:effectLst/>
                <a:latin typeface="Arial" panose="020B0604020202020204" pitchFamily="34" charset="0"/>
                <a:ea typeface="+mn-ea"/>
                <a:cs typeface="Arial" panose="020B0604020202020204" pitchFamily="34" charset="0"/>
              </a:rPr>
              <a:t> </a:t>
            </a:r>
            <a:r>
              <a:rPr lang="en-AU" sz="1200" u="none" kern="1200">
                <a:solidFill>
                  <a:schemeClr val="tx1"/>
                </a:solidFill>
                <a:effectLst/>
                <a:latin typeface="Arial" panose="020B0604020202020204" pitchFamily="34" charset="0"/>
                <a:ea typeface="+mn-ea"/>
                <a:cs typeface="Arial" panose="020B0604020202020204" pitchFamily="34" charset="0"/>
              </a:rPr>
              <a:t>The </a:t>
            </a:r>
            <a:r>
              <a:rPr lang="en-AU" sz="1200" u="none" kern="1200" err="1">
                <a:solidFill>
                  <a:schemeClr val="tx1"/>
                </a:solidFill>
                <a:effectLst/>
                <a:latin typeface="Arial" panose="020B0604020202020204" pitchFamily="34" charset="0"/>
                <a:ea typeface="+mn-ea"/>
                <a:cs typeface="Arial" panose="020B0604020202020204" pitchFamily="34" charset="0"/>
              </a:rPr>
              <a:t>VPDSS</a:t>
            </a:r>
            <a:r>
              <a:rPr lang="en-AU" sz="1200" u="none" kern="1200">
                <a:solidFill>
                  <a:schemeClr val="tx1"/>
                </a:solidFill>
                <a:effectLst/>
                <a:latin typeface="Arial" panose="020B0604020202020204" pitchFamily="34" charset="0"/>
                <a:ea typeface="+mn-ea"/>
                <a:cs typeface="Arial" panose="020B0604020202020204" pitchFamily="34" charset="0"/>
              </a:rPr>
              <a:t> do not follow a compliance model.  Rather they are a risk control framework designed for the agency to assess its data security risk and apply an appropriate risk management structure.  It all starts with valuing information and assessing the security risk profile of that information.  The protections and controls which flow should be appropriate to manage the risk profile of the data.</a:t>
            </a: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u="none" kern="1200" baseline="0">
                <a:solidFill>
                  <a:schemeClr val="tx1"/>
                </a:solidFill>
                <a:effectLst/>
                <a:latin typeface="Arial" panose="020B0604020202020204" pitchFamily="34" charset="0"/>
                <a:ea typeface="+mn-ea"/>
                <a:cs typeface="Arial" panose="020B0604020202020204" pitchFamily="34" charset="0"/>
              </a:rPr>
              <a:t>All agencies are required to produce a </a:t>
            </a:r>
            <a:r>
              <a:rPr lang="en-US" sz="1200" b="1" u="none" kern="1200" baseline="0">
                <a:solidFill>
                  <a:schemeClr val="tx1"/>
                </a:solidFill>
                <a:effectLst/>
                <a:latin typeface="Arial" panose="020B0604020202020204" pitchFamily="34" charset="0"/>
                <a:ea typeface="+mn-ea"/>
                <a:cs typeface="Arial" panose="020B0604020202020204" pitchFamily="34" charset="0"/>
              </a:rPr>
              <a:t>Protective Data Security Plan</a:t>
            </a:r>
            <a:r>
              <a:rPr lang="en-US" sz="1200" u="none" kern="1200" baseline="0">
                <a:solidFill>
                  <a:schemeClr val="tx1"/>
                </a:solidFill>
                <a:effectLst/>
                <a:latin typeface="Arial" panose="020B0604020202020204" pitchFamily="34" charset="0"/>
                <a:ea typeface="+mn-ea"/>
                <a:cs typeface="Arial" panose="020B0604020202020204" pitchFamily="34" charset="0"/>
              </a:rPr>
              <a:t>, (this is under s 89) which is consistent with the standards.   The plan is renewable every two years or as a significant change occurs.   </a:t>
            </a:r>
          </a:p>
          <a:p>
            <a:pPr marL="0" indent="0">
              <a:buNone/>
            </a:pP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u="none" kern="1200" baseline="0">
                <a:solidFill>
                  <a:schemeClr val="tx1"/>
                </a:solidFill>
                <a:effectLst/>
                <a:latin typeface="Arial" panose="020B0604020202020204" pitchFamily="34" charset="0"/>
                <a:ea typeface="+mn-ea"/>
                <a:cs typeface="Arial" panose="020B0604020202020204" pitchFamily="34" charset="0"/>
              </a:rPr>
              <a:t>Note that your organization’s Plan needs to address how you will ensure that your </a:t>
            </a:r>
            <a:r>
              <a:rPr lang="en-US" sz="1200" i="1" u="none" kern="1200" baseline="0">
                <a:solidFill>
                  <a:schemeClr val="tx1"/>
                </a:solidFill>
                <a:effectLst/>
                <a:latin typeface="Arial" panose="020B0604020202020204" pitchFamily="34" charset="0"/>
                <a:ea typeface="+mn-ea"/>
                <a:cs typeface="Arial" panose="020B0604020202020204" pitchFamily="34" charset="0"/>
              </a:rPr>
              <a:t>contracted service providers </a:t>
            </a:r>
            <a:r>
              <a:rPr lang="en-US" sz="1200" u="none" kern="1200" baseline="0">
                <a:solidFill>
                  <a:schemeClr val="tx1"/>
                </a:solidFill>
                <a:effectLst/>
                <a:latin typeface="Arial" panose="020B0604020202020204" pitchFamily="34" charset="0"/>
                <a:ea typeface="+mn-ea"/>
                <a:cs typeface="Arial" panose="020B0604020202020204" pitchFamily="34" charset="0"/>
              </a:rPr>
              <a:t>will comply with the standards.  This shouldn’t be through some basic contract clauses.  The right supplier with the right data protection solution needs to be selected through the procurement process.  This will mean asking the right questions about how that bidder will protect the State’s data, including the third party software solutions they use to ensure we know where and how State data will be processed.  </a:t>
            </a:r>
          </a:p>
          <a:p>
            <a:pPr marL="0" indent="0">
              <a:buNone/>
            </a:pP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u="none" kern="1200" baseline="0" err="1">
                <a:solidFill>
                  <a:schemeClr val="tx1"/>
                </a:solidFill>
                <a:effectLst/>
                <a:latin typeface="Arial" panose="020B0604020202020204" pitchFamily="34" charset="0"/>
                <a:ea typeface="+mn-ea"/>
                <a:cs typeface="Arial" panose="020B0604020202020204" pitchFamily="34" charset="0"/>
              </a:rPr>
              <a:t>OVIC</a:t>
            </a:r>
            <a:r>
              <a:rPr lang="en-US" sz="1200" u="none" kern="1200" baseline="0">
                <a:solidFill>
                  <a:schemeClr val="tx1"/>
                </a:solidFill>
                <a:effectLst/>
                <a:latin typeface="Arial" panose="020B0604020202020204" pitchFamily="34" charset="0"/>
                <a:ea typeface="+mn-ea"/>
                <a:cs typeface="Arial" panose="020B0604020202020204" pitchFamily="34" charset="0"/>
              </a:rPr>
              <a:t> has worked with agencies to support them in their planning and instilling a data security risk culture.  There is a </a:t>
            </a:r>
            <a:r>
              <a:rPr lang="en-US" sz="1200" b="1" u="none" kern="1200" baseline="0">
                <a:solidFill>
                  <a:schemeClr val="tx1"/>
                </a:solidFill>
                <a:effectLst/>
                <a:latin typeface="Arial" panose="020B0604020202020204" pitchFamily="34" charset="0"/>
                <a:ea typeface="+mn-ea"/>
                <a:cs typeface="Arial" panose="020B0604020202020204" pitchFamily="34" charset="0"/>
              </a:rPr>
              <a:t>five-step plan for data security </a:t>
            </a:r>
            <a:r>
              <a:rPr lang="en-US" sz="1200" u="none" kern="1200" baseline="0">
                <a:solidFill>
                  <a:schemeClr val="tx1"/>
                </a:solidFill>
                <a:effectLst/>
                <a:latin typeface="Arial" panose="020B0604020202020204" pitchFamily="34" charset="0"/>
                <a:ea typeface="+mn-ea"/>
                <a:cs typeface="Arial" panose="020B0604020202020204" pitchFamily="34" charset="0"/>
              </a:rPr>
              <a:t>and lots of guidance on </a:t>
            </a:r>
            <a:r>
              <a:rPr lang="en-US"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’s website.  </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Be aware that </a:t>
            </a:r>
            <a:r>
              <a:rPr lang="en-AU"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 administers an Security Incident Notification Scheme Which requires agencies to report to </a:t>
            </a:r>
            <a:r>
              <a:rPr lang="en-AU"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 any data security incidents involving a business impact level of 2 or higher. (The scale ranges from 1-5 so the threshold is actually fairly low.)  The scheme is designed to assist </a:t>
            </a:r>
            <a:r>
              <a:rPr lang="en-AU"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 in analysing data security incidents and detecting trends to improve risks, and agencies are strongly encouraged to report incidents.  It’s very easy, there’s a standard reporting form on </a:t>
            </a:r>
            <a:r>
              <a:rPr lang="en-AU" sz="1200" u="none" kern="1200" baseline="0" err="1">
                <a:solidFill>
                  <a:schemeClr val="tx1"/>
                </a:solidFill>
                <a:effectLst/>
                <a:latin typeface="Arial" panose="020B0604020202020204" pitchFamily="34" charset="0"/>
                <a:ea typeface="+mn-ea"/>
                <a:cs typeface="Arial" panose="020B0604020202020204" pitchFamily="34" charset="0"/>
              </a:rPr>
              <a:t>OVIC’s</a:t>
            </a:r>
            <a:r>
              <a:rPr lang="en-AU" sz="1200" u="none" kern="1200" baseline="0">
                <a:solidFill>
                  <a:schemeClr val="tx1"/>
                </a:solidFill>
                <a:effectLst/>
                <a:latin typeface="Arial" panose="020B0604020202020204" pitchFamily="34" charset="0"/>
                <a:ea typeface="+mn-ea"/>
                <a:cs typeface="Arial" panose="020B0604020202020204" pitchFamily="34" charset="0"/>
              </a:rPr>
              <a:t> website.  </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This is a different scheme to the Notifiable Data Breaches Scheme under the Commonwealth Privacy Act. The Commonwealth scheme focusses on breaches affecting individuals (and only applies to Cth agencies and the private sector, of course) but the Victorian scheme is about incidents relating to confidentiality, information integrity and availability affecting either organisations or individuals.  </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There is also a cyber incident response service if you need immediate assistance, see </a:t>
            </a:r>
            <a:r>
              <a:rPr lang="en-AU" sz="1200" u="none" kern="1200" baseline="0" err="1">
                <a:solidFill>
                  <a:schemeClr val="tx1"/>
                </a:solidFill>
                <a:effectLst/>
                <a:latin typeface="Arial" panose="020B0604020202020204" pitchFamily="34" charset="0"/>
                <a:ea typeface="+mn-ea"/>
                <a:cs typeface="Arial" panose="020B0604020202020204" pitchFamily="34" charset="0"/>
              </a:rPr>
              <a:t>OVIC’s</a:t>
            </a:r>
            <a:r>
              <a:rPr lang="en-AU" sz="1200" u="none" kern="1200" baseline="0">
                <a:solidFill>
                  <a:schemeClr val="tx1"/>
                </a:solidFill>
                <a:effectLst/>
                <a:latin typeface="Arial" panose="020B0604020202020204" pitchFamily="34" charset="0"/>
                <a:ea typeface="+mn-ea"/>
                <a:cs typeface="Arial" panose="020B0604020202020204" pitchFamily="34" charset="0"/>
              </a:rPr>
              <a:t> website.</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That’s it from me, over to Andrew.</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12</a:t>
            </a:fld>
            <a:endParaRPr lang="en-AU"/>
          </a:p>
        </p:txBody>
      </p:sp>
    </p:spTree>
    <p:extLst>
      <p:ext uri="{BB962C8B-B14F-4D97-AF65-F5344CB8AC3E}">
        <p14:creationId xmlns:p14="http://schemas.microsoft.com/office/powerpoint/2010/main" val="358272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14</a:t>
            </a:fld>
            <a:endParaRPr lang="en-AU" altLang="en-US"/>
          </a:p>
        </p:txBody>
      </p:sp>
    </p:spTree>
    <p:extLst>
      <p:ext uri="{BB962C8B-B14F-4D97-AF65-F5344CB8AC3E}">
        <p14:creationId xmlns:p14="http://schemas.microsoft.com/office/powerpoint/2010/main" val="10885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t>
            </a:r>
          </a:p>
        </p:txBody>
      </p:sp>
      <p:sp>
        <p:nvSpPr>
          <p:cNvPr id="4" name="Slide Number Placeholder 3"/>
          <p:cNvSpPr>
            <a:spLocks noGrp="1"/>
          </p:cNvSpPr>
          <p:nvPr>
            <p:ph type="sldNum" sz="quarter" idx="10"/>
          </p:nvPr>
        </p:nvSpPr>
        <p:spPr/>
        <p:txBody>
          <a:bodyPr/>
          <a:lstStyle/>
          <a:p>
            <a:fld id="{AE28296C-4477-4B64-858E-1BD9E628A665}" type="slidenum">
              <a:rPr lang="en-AU" smtClean="0"/>
              <a:t>15</a:t>
            </a:fld>
            <a:endParaRPr lang="en-AU"/>
          </a:p>
        </p:txBody>
      </p:sp>
    </p:spTree>
    <p:extLst>
      <p:ext uri="{BB962C8B-B14F-4D97-AF65-F5344CB8AC3E}">
        <p14:creationId xmlns:p14="http://schemas.microsoft.com/office/powerpoint/2010/main" val="286522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16</a:t>
            </a:fld>
            <a:endParaRPr lang="en-AU"/>
          </a:p>
        </p:txBody>
      </p:sp>
    </p:spTree>
    <p:extLst>
      <p:ext uri="{BB962C8B-B14F-4D97-AF65-F5344CB8AC3E}">
        <p14:creationId xmlns:p14="http://schemas.microsoft.com/office/powerpoint/2010/main" val="106472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17</a:t>
            </a:fld>
            <a:endParaRPr lang="en-AU"/>
          </a:p>
        </p:txBody>
      </p:sp>
    </p:spTree>
    <p:extLst>
      <p:ext uri="{BB962C8B-B14F-4D97-AF65-F5344CB8AC3E}">
        <p14:creationId xmlns:p14="http://schemas.microsoft.com/office/powerpoint/2010/main" val="338338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18</a:t>
            </a:fld>
            <a:endParaRPr lang="en-AU"/>
          </a:p>
        </p:txBody>
      </p:sp>
    </p:spTree>
    <p:extLst>
      <p:ext uri="{BB962C8B-B14F-4D97-AF65-F5344CB8AC3E}">
        <p14:creationId xmlns:p14="http://schemas.microsoft.com/office/powerpoint/2010/main" val="20302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u="none" baseline="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19</a:t>
            </a:fld>
            <a:endParaRPr lang="en-AU"/>
          </a:p>
        </p:txBody>
      </p:sp>
    </p:spTree>
    <p:extLst>
      <p:ext uri="{BB962C8B-B14F-4D97-AF65-F5344CB8AC3E}">
        <p14:creationId xmlns:p14="http://schemas.microsoft.com/office/powerpoint/2010/main" val="76777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20</a:t>
            </a:fld>
            <a:endParaRPr lang="en-AU"/>
          </a:p>
        </p:txBody>
      </p:sp>
    </p:spTree>
    <p:extLst>
      <p:ext uri="{BB962C8B-B14F-4D97-AF65-F5344CB8AC3E}">
        <p14:creationId xmlns:p14="http://schemas.microsoft.com/office/powerpoint/2010/main" val="309306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look briefly at the regulatory structure </a:t>
            </a:r>
            <a:r>
              <a:rPr lang="en-AU" baseline="0" dirty="0"/>
              <a:t>for these components of Information Management, which explains why we hold privacy and freedom of information together.  The </a:t>
            </a:r>
            <a:r>
              <a:rPr lang="en-AU" dirty="0"/>
              <a:t>Office of the Victorian Information Commissioner is</a:t>
            </a:r>
            <a:r>
              <a:rPr lang="en-AU" baseline="0" dirty="0"/>
              <a:t> a statutory authority, established under the PDP Act, and it regulates the</a:t>
            </a:r>
            <a:r>
              <a:rPr lang="en-AU" dirty="0"/>
              <a:t> functions of:</a:t>
            </a:r>
          </a:p>
          <a:p>
            <a:endParaRPr lang="en-AU"/>
          </a:p>
          <a:p>
            <a:pPr marL="171450" indent="-171450">
              <a:buFont typeface="Arial" panose="020B0604020202020204" pitchFamily="34" charset="0"/>
              <a:buChar char="•"/>
            </a:pPr>
            <a:r>
              <a:rPr lang="en-AU" dirty="0"/>
              <a:t>Privacy</a:t>
            </a:r>
            <a:r>
              <a:rPr lang="en-AU" baseline="0" dirty="0"/>
              <a:t> and Data Protection; and </a:t>
            </a:r>
            <a:endParaRPr lang="en-AU" baseline="0" dirty="0">
              <a:ea typeface="Calibri"/>
              <a:cs typeface="Calibri"/>
            </a:endParaRP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dirty="0"/>
              <a:t>Freedom of Information.</a:t>
            </a:r>
            <a:endParaRPr lang="en-AU" baseline="0" dirty="0">
              <a:ea typeface="Calibri"/>
              <a:cs typeface="Calibri"/>
            </a:endParaRPr>
          </a:p>
          <a:p>
            <a:endParaRPr lang="en-AU" baseline="0"/>
          </a:p>
          <a:p>
            <a:r>
              <a:rPr lang="en-AU" baseline="0" dirty="0"/>
              <a:t>Sean Morrison was appointed in February 2024 as Victoria’s new Information Commissioner.  He is supported by Deputy Commissioner for Privacy and Data Protection</a:t>
            </a:r>
            <a:r>
              <a:rPr lang="en-AU" dirty="0"/>
              <a:t>, being Rachel Dixon [as at June 2025],</a:t>
            </a:r>
            <a:r>
              <a:rPr lang="en-AU" baseline="0" dirty="0"/>
              <a:t> and Deputy Commissioner for Public Access (the other term for Freedom of information</a:t>
            </a:r>
            <a:r>
              <a:rPr lang="en-AU" dirty="0"/>
              <a:t>), being Penny Eastman [as at June 2025].</a:t>
            </a:r>
            <a:endParaRPr lang="en-AU" baseline="0" dirty="0"/>
          </a:p>
          <a:p>
            <a:endParaRPr lang="en-AU" baseline="0"/>
          </a:p>
          <a:p>
            <a:r>
              <a:rPr lang="en-AU" baseline="0" dirty="0"/>
              <a:t>I am going to talk about the Privacy and Data Protection area, and Andrew is going to cover Freedom of Information.</a:t>
            </a:r>
            <a:endParaRPr lang="en-AU" dirty="0">
              <a:ea typeface="Calibri"/>
              <a:cs typeface="Calibri"/>
            </a:endParaRPr>
          </a:p>
          <a:p>
            <a:endParaRPr lang="en-AU"/>
          </a:p>
          <a:p>
            <a:endParaRPr lang="en-AU"/>
          </a:p>
          <a:p>
            <a:pPr marL="0" indent="0">
              <a:lnSpc>
                <a:spcPct val="200000"/>
              </a:lnSpc>
              <a:buFont typeface="+mj-lt"/>
              <a:buNone/>
            </a:pPr>
            <a:endParaRPr lang="en-AU" sz="1200" b="1">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a:t>
            </a:fld>
            <a:endParaRPr lang="en-AU"/>
          </a:p>
        </p:txBody>
      </p:sp>
    </p:spTree>
    <p:extLst>
      <p:ext uri="{BB962C8B-B14F-4D97-AF65-F5344CB8AC3E}">
        <p14:creationId xmlns:p14="http://schemas.microsoft.com/office/powerpoint/2010/main" val="1820020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 going to</a:t>
            </a:r>
            <a:r>
              <a:rPr lang="en-AU" baseline="0"/>
              <a:t> go through some key exemptions under Part IV, noting that there are a lot of exemptions applicable. These are the 5 most common ones to expect</a:t>
            </a:r>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21</a:t>
            </a:fld>
            <a:endParaRPr lang="en-AU"/>
          </a:p>
        </p:txBody>
      </p:sp>
    </p:spTree>
    <p:extLst>
      <p:ext uri="{BB962C8B-B14F-4D97-AF65-F5344CB8AC3E}">
        <p14:creationId xmlns:p14="http://schemas.microsoft.com/office/powerpoint/2010/main" val="341899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22</a:t>
            </a:fld>
            <a:endParaRPr lang="en-AU"/>
          </a:p>
        </p:txBody>
      </p:sp>
    </p:spTree>
    <p:extLst>
      <p:ext uri="{BB962C8B-B14F-4D97-AF65-F5344CB8AC3E}">
        <p14:creationId xmlns:p14="http://schemas.microsoft.com/office/powerpoint/2010/main" val="316977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23</a:t>
            </a:fld>
            <a:endParaRPr lang="en-AU"/>
          </a:p>
        </p:txBody>
      </p:sp>
    </p:spTree>
    <p:extLst>
      <p:ext uri="{BB962C8B-B14F-4D97-AF65-F5344CB8AC3E}">
        <p14:creationId xmlns:p14="http://schemas.microsoft.com/office/powerpoint/2010/main" val="123507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24</a:t>
            </a:fld>
            <a:endParaRPr lang="en-AU"/>
          </a:p>
        </p:txBody>
      </p:sp>
    </p:spTree>
    <p:extLst>
      <p:ext uri="{BB962C8B-B14F-4D97-AF65-F5344CB8AC3E}">
        <p14:creationId xmlns:p14="http://schemas.microsoft.com/office/powerpoint/2010/main" val="1023354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25</a:t>
            </a:fld>
            <a:endParaRPr lang="en-AU"/>
          </a:p>
        </p:txBody>
      </p:sp>
    </p:spTree>
    <p:extLst>
      <p:ext uri="{BB962C8B-B14F-4D97-AF65-F5344CB8AC3E}">
        <p14:creationId xmlns:p14="http://schemas.microsoft.com/office/powerpoint/2010/main" val="310219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a:p>
            <a:pPr marL="0" indent="0">
              <a:buFontTx/>
              <a:buNone/>
            </a:pPr>
            <a:r>
              <a:rPr lang="en-AU" sz="1200" baseline="0">
                <a:latin typeface="Segoe UI" panose="020B0502040204020203" pitchFamily="34" charset="0"/>
              </a:rPr>
              <a:t>	</a:t>
            </a:r>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26</a:t>
            </a:fld>
            <a:endParaRPr lang="en-AU"/>
          </a:p>
        </p:txBody>
      </p:sp>
    </p:spTree>
    <p:extLst>
      <p:ext uri="{BB962C8B-B14F-4D97-AF65-F5344CB8AC3E}">
        <p14:creationId xmlns:p14="http://schemas.microsoft.com/office/powerpoint/2010/main" val="2294476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sz="1200" b="1"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27</a:t>
            </a:fld>
            <a:endParaRPr lang="en-AU"/>
          </a:p>
        </p:txBody>
      </p:sp>
    </p:spTree>
    <p:extLst>
      <p:ext uri="{BB962C8B-B14F-4D97-AF65-F5344CB8AC3E}">
        <p14:creationId xmlns:p14="http://schemas.microsoft.com/office/powerpoint/2010/main" val="1202393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28</a:t>
            </a:fld>
            <a:endParaRPr lang="en-AU"/>
          </a:p>
        </p:txBody>
      </p:sp>
    </p:spTree>
    <p:extLst>
      <p:ext uri="{BB962C8B-B14F-4D97-AF65-F5344CB8AC3E}">
        <p14:creationId xmlns:p14="http://schemas.microsoft.com/office/powerpoint/2010/main" val="3089479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29</a:t>
            </a:fld>
            <a:endParaRPr lang="en-AU"/>
          </a:p>
        </p:txBody>
      </p:sp>
    </p:spTree>
    <p:extLst>
      <p:ext uri="{BB962C8B-B14F-4D97-AF65-F5344CB8AC3E}">
        <p14:creationId xmlns:p14="http://schemas.microsoft.com/office/powerpoint/2010/main" val="232003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a:t>Quick agenda , it is an introductory session today.  I</a:t>
            </a:r>
            <a:r>
              <a:rPr lang="en-AU" sz="2400" baseline="0"/>
              <a:t> w</a:t>
            </a:r>
            <a:r>
              <a:rPr lang="en-AU" sz="2400"/>
              <a:t>ill introduce the concepts of information privacy and data protection, </a:t>
            </a:r>
            <a:r>
              <a:rPr lang="en-AU" sz="2400" baseline="0"/>
              <a:t>and outline the main components of the law in this area and tell you were to find it.</a:t>
            </a:r>
          </a:p>
          <a:p>
            <a:endParaRPr lang="en-AU" sz="2400" baseline="0"/>
          </a:p>
          <a:p>
            <a:r>
              <a:rPr lang="en-AU" sz="2400" baseline="0"/>
              <a:t>Then we’ll try and give it a practical lens and touch on the way you should approach how you use or share information with others.  This is likely to be the most common information handling scenario you will encounter. </a:t>
            </a:r>
          </a:p>
          <a:p>
            <a:endParaRPr lang="en-AU" sz="2400" baseline="0"/>
          </a:p>
          <a:p>
            <a:r>
              <a:rPr lang="en-AU" sz="2400" baseline="0"/>
              <a:t>I’ll then hand over to Andrew, whose going to take through the second component of this session: Freedom of Information</a:t>
            </a:r>
          </a:p>
          <a:p>
            <a:endParaRPr lang="en-AU" sz="2400" baseline="0"/>
          </a:p>
          <a:p>
            <a:endParaRPr lang="en-AU" sz="2400"/>
          </a:p>
          <a:p>
            <a:endParaRPr lang="en-AU" sz="2400"/>
          </a:p>
          <a:p>
            <a:pPr marL="342900" indent="-342900">
              <a:buFont typeface="Arial" panose="020B0604020202020204" pitchFamily="34" charset="0"/>
              <a:buChar char="•"/>
            </a:pPr>
            <a:endParaRPr lang="en-AU" sz="240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3</a:t>
            </a:fld>
            <a:endParaRPr lang="en-AU"/>
          </a:p>
        </p:txBody>
      </p:sp>
    </p:spTree>
    <p:extLst>
      <p:ext uri="{BB962C8B-B14F-4D97-AF65-F5344CB8AC3E}">
        <p14:creationId xmlns:p14="http://schemas.microsoft.com/office/powerpoint/2010/main" val="323850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a:t>So, the privacy</a:t>
            </a:r>
            <a:r>
              <a:rPr lang="en-AU" baseline="0"/>
              <a:t> landscape.  Some introductory comments to help us think about this concept of privacy the right way - </a:t>
            </a:r>
            <a:r>
              <a:rPr lang="en-AU"/>
              <a:t>Privacy is a right, and like all rights, this involves a balance</a:t>
            </a:r>
            <a:r>
              <a:rPr lang="en-AU" baseline="0"/>
              <a:t> between the rights of individuals and the state’s legitimate interests in using the information to carry out functions and govern in the wider public interest.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n-AU" baseline="0"/>
              <a:t>We are given some legal tools to undertake that balancing exercise, (and we’ll touch on these shortly), but the answer to a privacy issue may not always be so black and white or strictly legal in nature.  And sometimes, as advisors to your organisations, you may need to view privacy issues from the lens of a potential complainant, not a lawyer.  Complainants probably don’t read the legislation and for them, whether or not an infringement of their privacy is lawful, is only part of the issue or the reason they have complained.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a:p>
          <a:p>
            <a:r>
              <a:rPr lang="en-AU" baseline="0"/>
              <a:t>So what are we talking about when we refer to information privacy?  Privacy is about the obligation on the state to protect personal information. </a:t>
            </a:r>
          </a:p>
          <a:p>
            <a:endParaRPr lang="en-AU" baseline="0"/>
          </a:p>
          <a:p>
            <a:r>
              <a:rPr lang="en-AU" baseline="0"/>
              <a:t>Personal information is any information or opinion about an individual which can reasonably identify them.  It may be my name, my date of birth, my photograph, video footage of me, bank account or details or biometric information, like finger prints or facial patterns.  It may be a combination of these things, or other things, which when taken together have the ability to reasonably identify me.</a:t>
            </a:r>
          </a:p>
          <a:p>
            <a:endParaRPr lang="en-AU" baseline="0"/>
          </a:p>
          <a:p>
            <a:r>
              <a:rPr lang="en-AU" baseline="0"/>
              <a:t>Note also that personal information can be a fluid concept, too.  Information may start out as a seemingly anonymous dataset, with no obvious identifiers (so no names, dates of birth </a:t>
            </a:r>
            <a:r>
              <a:rPr lang="en-AU" baseline="0" err="1"/>
              <a:t>etc</a:t>
            </a:r>
            <a:r>
              <a:rPr lang="en-AU" baseline="0"/>
              <a:t>), but when these units of anonymous data are matched with other datasets, individuals may become identified or at least reasonably identifiable.  So you need to be careful about how you are de-identifying data and when you release anonymous datasets publicly as there may be other datasets out there which enable re-identification much easier than you might have expected.  </a:t>
            </a:r>
          </a:p>
          <a:p>
            <a:endParaRPr lang="en-AU" baseline="0"/>
          </a:p>
          <a:p>
            <a:r>
              <a:rPr lang="en-AU" baseline="0"/>
              <a:t>Protecting the personal information of individuals will come up for your agency in a variety of contexts:</a:t>
            </a:r>
          </a:p>
          <a:p>
            <a:pPr marL="171450" indent="-171450">
              <a:buFontTx/>
              <a:buChar char="-"/>
            </a:pPr>
            <a:endParaRPr lang="en-AU" baseline="0"/>
          </a:p>
          <a:p>
            <a:pPr marL="171450" indent="-171450">
              <a:buFontTx/>
              <a:buChar char="-"/>
            </a:pPr>
            <a:r>
              <a:rPr lang="en-AU"/>
              <a:t>In determining the personal information that an agency should</a:t>
            </a:r>
            <a:r>
              <a:rPr lang="en-AU" baseline="0"/>
              <a:t> </a:t>
            </a:r>
            <a:r>
              <a:rPr lang="en-AU"/>
              <a:t>collect, and how it goes about this</a:t>
            </a:r>
          </a:p>
          <a:p>
            <a:pPr marL="171450" indent="-171450">
              <a:buFontTx/>
              <a:buChar char="-"/>
            </a:pPr>
            <a:r>
              <a:rPr lang="en-AU"/>
              <a:t>Considering when and how an agency can use the information it holds and whether it can share the information with other parts of government and/or outside</a:t>
            </a:r>
            <a:r>
              <a:rPr lang="en-AU" baseline="0"/>
              <a:t> of government</a:t>
            </a:r>
          </a:p>
          <a:p>
            <a:pPr marL="171450" indent="-171450">
              <a:buFontTx/>
              <a:buChar char="-"/>
            </a:pPr>
            <a:r>
              <a:rPr lang="en-AU" baseline="0"/>
              <a:t>Maintaining the appropriate control over the protection and security of the information you holds both within the agency, and pursuant to any contract under which a service provider has access to the information</a:t>
            </a:r>
          </a:p>
          <a:p>
            <a:pPr marL="171450" indent="-171450">
              <a:buFontTx/>
              <a:buChar char="-"/>
            </a:pPr>
            <a:endParaRPr lang="en-AU" baseline="0"/>
          </a:p>
          <a:p>
            <a:endParaRPr lang="en-AU"/>
          </a:p>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4</a:t>
            </a:fld>
            <a:endParaRPr lang="en-AU"/>
          </a:p>
        </p:txBody>
      </p:sp>
    </p:spTree>
    <p:extLst>
      <p:ext uri="{BB962C8B-B14F-4D97-AF65-F5344CB8AC3E}">
        <p14:creationId xmlns:p14="http://schemas.microsoft.com/office/powerpoint/2010/main" val="387808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are our legal tools to govern the protection of people’s privacy?</a:t>
            </a:r>
          </a:p>
          <a:p>
            <a:endParaRPr lang="en-AU"/>
          </a:p>
          <a:p>
            <a:r>
              <a:rPr lang="en-AU" dirty="0"/>
              <a:t>Two principle pieces of legislation in Victoria,</a:t>
            </a:r>
            <a:r>
              <a:rPr lang="en-AU" baseline="0" dirty="0"/>
              <a:t> which you should be familiar with, are the </a:t>
            </a:r>
            <a:r>
              <a:rPr lang="en-AU" i="1" baseline="0" dirty="0"/>
              <a:t>Privacy and Data Protection Act </a:t>
            </a:r>
            <a:r>
              <a:rPr lang="en-AU" baseline="0" dirty="0"/>
              <a:t>and the </a:t>
            </a:r>
            <a:r>
              <a:rPr lang="en-AU" i="1" baseline="0" dirty="0"/>
              <a:t>Health Records Act.</a:t>
            </a:r>
            <a:endParaRPr lang="en-AU" i="1" baseline="0" dirty="0">
              <a:ea typeface="Calibri"/>
              <a:cs typeface="Calibri"/>
            </a:endParaRPr>
          </a:p>
          <a:p>
            <a:endParaRPr lang="en-AU" baseline="0"/>
          </a:p>
          <a:p>
            <a:r>
              <a:rPr lang="en-AU" baseline="0" dirty="0"/>
              <a:t>The PDP Act is concerned with how the public sector collects, uses, discloses and handles individual’s information (which isn’t health information</a:t>
            </a:r>
            <a:r>
              <a:rPr lang="en-AU" u="sng" baseline="0" dirty="0"/>
              <a:t>).  It establishes the Information Privacy Principles in schedule 1</a:t>
            </a:r>
            <a:r>
              <a:rPr lang="en-AU" baseline="0" dirty="0"/>
              <a:t> and requires that </a:t>
            </a:r>
            <a:r>
              <a:rPr lang="en-AU" u="sng" baseline="0" dirty="0"/>
              <a:t>all public sector agencies, which is all of you</a:t>
            </a:r>
            <a:r>
              <a:rPr lang="en-AU" baseline="0" dirty="0"/>
              <a:t>, comply with the Information Privacy Principles.  The Information Privacy principles are a set of principles, which regulate the collection; use; disclosure; disposal and access to personal information.  Will discuss further in a moment.</a:t>
            </a:r>
            <a:endParaRPr lang="en-AU" baseline="0" dirty="0">
              <a:ea typeface="Calibri"/>
              <a:cs typeface="Calibri"/>
            </a:endParaRPr>
          </a:p>
          <a:p>
            <a:endParaRPr lang="en-AU" baseline="0"/>
          </a:p>
          <a:p>
            <a:r>
              <a:rPr lang="en-AU" baseline="0" dirty="0"/>
              <a:t>The Act also:</a:t>
            </a:r>
            <a:endParaRPr lang="en-AU" baseline="0" dirty="0">
              <a:ea typeface="Calibri"/>
              <a:cs typeface="Calibri"/>
            </a:endParaRPr>
          </a:p>
          <a:p>
            <a:pPr marL="171450" indent="-171450">
              <a:buFontTx/>
              <a:buChar char="-"/>
            </a:pPr>
            <a:r>
              <a:rPr lang="en-AU" baseline="0" dirty="0"/>
              <a:t>establishes the role of Office Victorian Information Commissioner and </a:t>
            </a:r>
            <a:endParaRPr lang="en-AU" baseline="0" dirty="0">
              <a:ea typeface="Calibri"/>
              <a:cs typeface="Calibri"/>
            </a:endParaRPr>
          </a:p>
          <a:p>
            <a:pPr marL="171450" indent="-171450">
              <a:buFontTx/>
              <a:buChar char="-"/>
            </a:pPr>
            <a:r>
              <a:rPr lang="en-AU" baseline="0" dirty="0"/>
              <a:t>contains some flexibility mechanisms to allow OVIC to step in and determine that an infringement of privacy is not in contravention of the Information Privacy Principles or is otherwise allowed under a public interest exemption, although it should be said that these flexibility mechanisms are not used often. </a:t>
            </a:r>
            <a:endParaRPr lang="en-AU" baseline="0" dirty="0">
              <a:ea typeface="Calibri"/>
              <a:cs typeface="Calibri"/>
            </a:endParaRPr>
          </a:p>
          <a:p>
            <a:endParaRPr lang="en-AU" baseline="0"/>
          </a:p>
          <a:p>
            <a:r>
              <a:rPr lang="en-AU" u="sng" baseline="0" dirty="0"/>
              <a:t>The Health Records Act </a:t>
            </a:r>
            <a:r>
              <a:rPr lang="en-AU" baseline="0" dirty="0"/>
              <a:t>does similar things but in relation to health information.  Health Information is any information or opinion about the health or treatment of a person who can be identified.</a:t>
            </a:r>
            <a:endParaRPr lang="en-AU" baseline="0" dirty="0">
              <a:ea typeface="Calibri"/>
              <a:cs typeface="Calibri"/>
            </a:endParaRPr>
          </a:p>
          <a:p>
            <a:endParaRPr lang="en-AU" baseline="0"/>
          </a:p>
          <a:p>
            <a:r>
              <a:rPr lang="en-AU" baseline="0" dirty="0"/>
              <a:t>A different feature of the HRA is that it applies to both public and private sector organisations who provide health services in Victoria or hold health information.  This includes private health clinics, hospitals, schools and any Victorian government department or agency which handles health information.</a:t>
            </a:r>
            <a:endParaRPr lang="en-AU" baseline="0" dirty="0">
              <a:ea typeface="Calibri"/>
              <a:cs typeface="Calibri"/>
            </a:endParaRPr>
          </a:p>
          <a:p>
            <a:endParaRPr lang="en-AU" baseline="0"/>
          </a:p>
          <a:p>
            <a:r>
              <a:rPr lang="en-AU" b="1" u="sng" baseline="0" dirty="0"/>
              <a:t>Now, here’s the important thing about both the PDP Act and the Health Records Act</a:t>
            </a:r>
            <a:r>
              <a:rPr lang="en-AU" baseline="0" dirty="0"/>
              <a:t>.  Unfortunately the answer to your privacy issues doesn’t start and end in these two pieces of legislation because both those acts contain provisions which state that where another act is inconsistent with those acts, the other acts prevail.</a:t>
            </a:r>
            <a:endParaRPr lang="en-AU" baseline="0" dirty="0">
              <a:ea typeface="Calibri"/>
              <a:cs typeface="Calibri"/>
            </a:endParaRPr>
          </a:p>
          <a:p>
            <a:endParaRPr lang="en-AU" baseline="0"/>
          </a:p>
          <a:p>
            <a:r>
              <a:rPr lang="en-AU" baseline="0" dirty="0"/>
              <a:t>And there is a lot of legislation out there which deals with the handling of information </a:t>
            </a:r>
            <a:r>
              <a:rPr lang="en-AU" u="sng" baseline="0" dirty="0"/>
              <a:t>so you will need to become familiar</a:t>
            </a:r>
            <a:r>
              <a:rPr lang="en-AU" baseline="0" dirty="0"/>
              <a:t> with the legislation relevant to </a:t>
            </a:r>
            <a:r>
              <a:rPr lang="en-AU" u="sng" baseline="0" dirty="0"/>
              <a:t>your functions </a:t>
            </a:r>
            <a:r>
              <a:rPr lang="en-AU" baseline="0" dirty="0"/>
              <a:t>and use that as your stating point to determine your authorising environment obligations.  </a:t>
            </a:r>
            <a:r>
              <a:rPr lang="en-AU" u="sng" baseline="0" dirty="0"/>
              <a:t>If those other acts are silent, then you fall back on the PDP act and HRA </a:t>
            </a:r>
            <a:r>
              <a:rPr lang="en-AU" baseline="0" dirty="0"/>
              <a:t>as your starting point and work within the IPPs and HPPs in those acts.</a:t>
            </a:r>
            <a:endParaRPr lang="en-AU" baseline="0" dirty="0">
              <a:ea typeface="Calibri"/>
              <a:cs typeface="Calibri"/>
            </a:endParaRPr>
          </a:p>
          <a:p>
            <a:endParaRPr lang="en-AU" baseline="0"/>
          </a:p>
          <a:p>
            <a:r>
              <a:rPr lang="en-AU" baseline="0" dirty="0"/>
              <a:t>It’s also always necessary to </a:t>
            </a:r>
            <a:r>
              <a:rPr lang="en-AU" u="sng" baseline="0" dirty="0"/>
              <a:t>consider the </a:t>
            </a:r>
            <a:r>
              <a:rPr lang="en-AU" b="1" u="sng" baseline="0" dirty="0"/>
              <a:t>Charter</a:t>
            </a:r>
            <a:r>
              <a:rPr lang="en-AU" b="1" baseline="0" dirty="0"/>
              <a:t>.</a:t>
            </a:r>
            <a:r>
              <a:rPr lang="en-AU" baseline="0" dirty="0"/>
              <a:t>  All Victorian agencies must comply with the Charter of Human Rights and Responsibilities Act.</a:t>
            </a:r>
            <a:endParaRPr lang="en-AU" baseline="0" dirty="0">
              <a:ea typeface="Calibri"/>
              <a:cs typeface="Calibri"/>
            </a:endParaRPr>
          </a:p>
          <a:p>
            <a:endParaRPr lang="en-AU" baseline="0"/>
          </a:p>
          <a:p>
            <a:r>
              <a:rPr lang="en-AU" baseline="0" dirty="0"/>
              <a:t>The Charter gives a person a right not to have their privacy unlawfully or arbitrarily interfered with.</a:t>
            </a:r>
            <a:endParaRPr lang="en-AU" baseline="0" dirty="0">
              <a:ea typeface="Calibri"/>
              <a:cs typeface="Calibri"/>
            </a:endParaRPr>
          </a:p>
          <a:p>
            <a:endParaRPr lang="en-AU" baseline="0"/>
          </a:p>
          <a:p>
            <a:r>
              <a:rPr lang="en-AU" baseline="0" dirty="0"/>
              <a:t>This Charter right to privacy is therefore broader than the rights afforded by other legislation.  It goes beyond just information privacy, and requires that an infringement of a person’s privacy </a:t>
            </a:r>
            <a:r>
              <a:rPr lang="en-AU" u="sng" baseline="0" dirty="0"/>
              <a:t>must not only be lawful but not arbitrary</a:t>
            </a:r>
            <a:r>
              <a:rPr lang="en-AU" baseline="0" dirty="0"/>
              <a:t>.  In practice, this means agencies will need to ensure that they only interfere with an individuals privacy where there is a clearly articulated purpose for doing so and only to the extent necessary to meet that purpose.</a:t>
            </a:r>
            <a:endParaRPr lang="en-AU" baseline="0" dirty="0">
              <a:ea typeface="Calibri"/>
              <a:cs typeface="Calibri"/>
            </a:endParaRPr>
          </a:p>
          <a:p>
            <a:endParaRPr lang="en-AU" baseline="0"/>
          </a:p>
          <a:p>
            <a:r>
              <a:rPr lang="en-AU" b="1" baseline="0" dirty="0"/>
              <a:t>The Privacy Act (</a:t>
            </a:r>
            <a:r>
              <a:rPr lang="en-AU" b="1" baseline="0" dirty="0" err="1"/>
              <a:t>Cth</a:t>
            </a:r>
            <a:r>
              <a:rPr lang="en-AU" b="1" baseline="0" dirty="0"/>
              <a:t>). </a:t>
            </a:r>
            <a:r>
              <a:rPr lang="en-AU" baseline="0" dirty="0"/>
              <a:t>This Act protects the privacy of individuals in a similar way to the Victorian legislation, but generally only binds </a:t>
            </a:r>
            <a:r>
              <a:rPr lang="en-AU" u="sng" baseline="0" dirty="0"/>
              <a:t>Commonwealth government agencies</a:t>
            </a:r>
            <a:r>
              <a:rPr lang="en-AU" baseline="0" dirty="0"/>
              <a:t> and </a:t>
            </a:r>
            <a:r>
              <a:rPr lang="en-AU" u="sng" baseline="0" dirty="0"/>
              <a:t>private sector organisation </a:t>
            </a:r>
            <a:r>
              <a:rPr lang="en-AU" baseline="0" dirty="0"/>
              <a:t>with a turn-over of more than $3m.  There are some instances where the </a:t>
            </a:r>
            <a:r>
              <a:rPr lang="en-AU" baseline="0" dirty="0" err="1"/>
              <a:t>Cth</a:t>
            </a:r>
            <a:r>
              <a:rPr lang="en-AU" baseline="0" dirty="0"/>
              <a:t> Act will be directly relevant to Victorian government agencies:</a:t>
            </a:r>
            <a:endParaRPr lang="en-AU" baseline="0" dirty="0">
              <a:ea typeface="Calibri"/>
              <a:cs typeface="Calibri"/>
            </a:endParaRPr>
          </a:p>
          <a:p>
            <a:endParaRPr lang="en-AU" baseline="0"/>
          </a:p>
          <a:p>
            <a:r>
              <a:rPr lang="en-AU" baseline="0" dirty="0"/>
              <a:t>- Corps Act companies that are also state owned or controlled might be in the situation where both the Victorian and Commonwealth law applies, so may need to consider both regimes</a:t>
            </a:r>
            <a:endParaRPr lang="en-AU" baseline="0" dirty="0">
              <a:ea typeface="Calibri"/>
              <a:cs typeface="Calibri"/>
            </a:endParaRPr>
          </a:p>
          <a:p>
            <a:r>
              <a:rPr lang="en-AU" baseline="0" dirty="0"/>
              <a:t>- the handling of tax file numbers, so the </a:t>
            </a:r>
            <a:r>
              <a:rPr lang="en-AU" baseline="0" dirty="0" err="1"/>
              <a:t>Cth</a:t>
            </a:r>
            <a:r>
              <a:rPr lang="en-AU" baseline="0" dirty="0"/>
              <a:t> act will be relevant to your organisation in the context of managing employee records.  </a:t>
            </a:r>
            <a:endParaRPr lang="en-AU" baseline="0" dirty="0">
              <a:ea typeface="Calibri"/>
              <a:cs typeface="Calibri"/>
            </a:endParaRPr>
          </a:p>
          <a:p>
            <a:endParaRPr lang="en-AU" baseline="0"/>
          </a:p>
          <a:p>
            <a:r>
              <a:rPr lang="en-AU" baseline="0" dirty="0"/>
              <a:t>Good to have an understanding of </a:t>
            </a:r>
            <a:r>
              <a:rPr lang="en-AU" baseline="0" dirty="0" err="1"/>
              <a:t>Cth</a:t>
            </a:r>
            <a:r>
              <a:rPr lang="en-AU" baseline="0" dirty="0"/>
              <a:t> legislation exists because this is generally the standard to which your Suppliers are held, and you’ll want to ensure that they adhere to the law when they provide services to the State, and also because the </a:t>
            </a:r>
            <a:r>
              <a:rPr lang="en-AU" baseline="0" dirty="0" err="1"/>
              <a:t>Cth</a:t>
            </a:r>
            <a:r>
              <a:rPr lang="en-AU" baseline="0" dirty="0"/>
              <a:t> Act often paves the way for privacy reform more generally.  </a:t>
            </a:r>
            <a:endParaRPr lang="en-AU" baseline="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a:p>
          <a:p>
            <a:pPr marL="0" lvl="0" indent="0">
              <a:buFont typeface="+mj-lt"/>
              <a:buNone/>
            </a:pPr>
            <a:r>
              <a:rPr lang="en-AU" baseline="0" dirty="0"/>
              <a:t>[Be aware that the </a:t>
            </a:r>
            <a:r>
              <a:rPr lang="en-AU" baseline="0" dirty="0" err="1"/>
              <a:t>Cth</a:t>
            </a:r>
            <a:r>
              <a:rPr lang="en-AU" baseline="0" dirty="0"/>
              <a:t> introduced a bill to amend the Privacy Act earlier this month.  The bill introduces:</a:t>
            </a:r>
            <a:endParaRPr lang="en-AU" baseline="0" dirty="0">
              <a:ea typeface="Calibri"/>
              <a:cs typeface="Calibri"/>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Children's Online Privacy Code (</a:t>
            </a:r>
            <a:r>
              <a:rPr lang="en-AU" sz="1800" dirty="0">
                <a:solidFill>
                  <a:srgbClr val="1F497D"/>
                </a:solidFill>
                <a:effectLst/>
                <a:latin typeface="Tahoma"/>
                <a:ea typeface="Times New Roman" panose="02020603050405020304" pitchFamily="18" charset="0"/>
                <a:cs typeface="Tahoma"/>
              </a:rPr>
              <a:t>applying to social media platforms, and other electronic services which are likely to be accessed by children.</a:t>
            </a:r>
            <a:r>
              <a:rPr lang="en-AU" sz="1800" dirty="0">
                <a:solidFill>
                  <a:srgbClr val="1F497D"/>
                </a:solidFill>
                <a:effectLst/>
                <a:latin typeface="Tahoma"/>
                <a:ea typeface="Calibri"/>
                <a:cs typeface="Tahoma"/>
              </a:rPr>
              <a:t> </a:t>
            </a:r>
            <a:endParaRPr lang="en-AU" sz="1800" dirty="0">
              <a:effectLst/>
              <a:latin typeface="Tahoma"/>
              <a:ea typeface="Calibri"/>
              <a:cs typeface="Tahoma"/>
            </a:endParaRPr>
          </a:p>
          <a:p>
            <a:pPr marL="0" lvl="0" indent="0">
              <a:buFont typeface="+mj-lt"/>
              <a:buNone/>
            </a:pPr>
            <a:r>
              <a:rPr lang="en-AU" sz="1800" b="0" dirty="0">
                <a:solidFill>
                  <a:srgbClr val="1F497D"/>
                </a:solidFill>
                <a:effectLst/>
                <a:latin typeface="Tahoma"/>
                <a:ea typeface="Times New Roman" panose="02020603050405020304" pitchFamily="18" charset="0"/>
                <a:cs typeface="Tahoma"/>
              </a:rPr>
              <a:t>New requirements for </a:t>
            </a:r>
            <a:r>
              <a:rPr lang="en-AU" sz="1800" b="1" dirty="0">
                <a:solidFill>
                  <a:srgbClr val="1F497D"/>
                </a:solidFill>
                <a:effectLst/>
                <a:latin typeface="Tahoma"/>
                <a:ea typeface="Times New Roman" panose="02020603050405020304" pitchFamily="18" charset="0"/>
                <a:cs typeface="Tahoma"/>
              </a:rPr>
              <a:t>transparency around Automatic decision making</a:t>
            </a:r>
            <a:r>
              <a:rPr lang="en-AU" sz="1800" dirty="0">
                <a:solidFill>
                  <a:srgbClr val="1F497D"/>
                </a:solidFill>
                <a:effectLst/>
                <a:latin typeface="Tahoma"/>
                <a:ea typeface="Times New Roman" panose="02020603050405020304" pitchFamily="18" charset="0"/>
                <a:cs typeface="Tahoma"/>
              </a:rPr>
              <a:t> ( the Bill introduces new requirements for transparency around automated decision making, when the computer program substantially or directly makes a decision using personal information. APP entities have 24 month grace period from the time of Royal Assent before the new requirements come into effect.</a:t>
            </a:r>
            <a:r>
              <a:rPr lang="en-AU" sz="1800" dirty="0">
                <a:solidFill>
                  <a:srgbClr val="1F497D"/>
                </a:solidFill>
                <a:effectLst/>
                <a:latin typeface="Tahoma"/>
                <a:ea typeface="Calibri"/>
                <a:cs typeface="Tahoma"/>
              </a:rPr>
              <a:t> </a:t>
            </a:r>
            <a:endParaRPr lang="en-AU" sz="1800" dirty="0">
              <a:effectLst/>
              <a:latin typeface="Tahoma"/>
              <a:ea typeface="Calibri"/>
              <a:cs typeface="Tahoma"/>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Increases the penalty amounts and introduces a multi-tiered civil penalties system</a:t>
            </a:r>
            <a:r>
              <a:rPr lang="en-AU" sz="1800" dirty="0">
                <a:solidFill>
                  <a:srgbClr val="1F497D"/>
                </a:solidFill>
                <a:effectLst/>
                <a:latin typeface="Tahoma"/>
                <a:ea typeface="Times New Roman" panose="02020603050405020304" pitchFamily="18" charset="0"/>
                <a:cs typeface="Tahoma"/>
              </a:rPr>
              <a:t> - (</a:t>
            </a:r>
            <a:r>
              <a:rPr lang="en-AU" sz="1800" dirty="0" err="1">
                <a:solidFill>
                  <a:srgbClr val="1F497D"/>
                </a:solidFill>
                <a:effectLst/>
                <a:latin typeface="Tahoma"/>
                <a:ea typeface="Times New Roman" panose="02020603050405020304" pitchFamily="18" charset="0"/>
                <a:cs typeface="Tahoma"/>
              </a:rPr>
              <a:t>i</a:t>
            </a:r>
            <a:r>
              <a:rPr lang="en-AU" sz="1800" dirty="0">
                <a:solidFill>
                  <a:srgbClr val="1F497D"/>
                </a:solidFill>
                <a:effectLst/>
                <a:latin typeface="Tahoma"/>
                <a:ea typeface="Times New Roman" panose="02020603050405020304" pitchFamily="18" charset="0"/>
                <a:cs typeface="Tahoma"/>
              </a:rPr>
              <a:t>) a mid tier penalty for general privacy interference (max penalty $3,130,000), and (ii) infringement notices available for a variety of prescribed contraventions (max penalty $313,000).</a:t>
            </a:r>
            <a:endParaRPr lang="en-AU" sz="1800" dirty="0">
              <a:solidFill>
                <a:srgbClr val="1F497D"/>
              </a:solidFill>
              <a:effectLst/>
              <a:latin typeface="Tahoma"/>
              <a:ea typeface="Calibri" panose="020F0502020204030204" pitchFamily="34" charset="0"/>
              <a:cs typeface="Tahoma"/>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OAIC monitoring and investigation powers have been significantly expanded</a:t>
            </a:r>
            <a:endParaRPr lang="en-AU" sz="1800" dirty="0">
              <a:solidFill>
                <a:srgbClr val="1F497D"/>
              </a:solidFill>
              <a:effectLst/>
              <a:latin typeface="Tahoma"/>
              <a:ea typeface="Calibri" panose="020F0502020204030204" pitchFamily="34" charset="0"/>
              <a:cs typeface="Tahoma"/>
            </a:endParaRPr>
          </a:p>
          <a:p>
            <a:r>
              <a:rPr lang="en-AU" sz="1800" b="1" dirty="0">
                <a:solidFill>
                  <a:srgbClr val="1F497D"/>
                </a:solidFill>
                <a:latin typeface="Tahoma"/>
                <a:ea typeface="Calibri"/>
                <a:cs typeface="Tahoma"/>
              </a:rPr>
              <a:t>Introduces a statutory tort for serious invasions of privacy </a:t>
            </a:r>
            <a:r>
              <a:rPr lang="en-AU" sz="1800" dirty="0">
                <a:solidFill>
                  <a:srgbClr val="1F497D"/>
                </a:solidFill>
                <a:latin typeface="Tahoma"/>
                <a:ea typeface="Calibri"/>
                <a:cs typeface="Tahoma"/>
              </a:rPr>
              <a:t>for individuals to seek redress for privacy harms in court.</a:t>
            </a:r>
            <a:endParaRPr lang="en-AU" sz="1800" dirty="0">
              <a:solidFill>
                <a:srgbClr val="1F497D"/>
              </a:solidFill>
              <a:effectLst/>
              <a:latin typeface="Tahoma"/>
              <a:ea typeface="Calibri" panose="020F0502020204030204" pitchFamily="34" charset="0"/>
              <a:cs typeface="Tahoma"/>
            </a:endParaRPr>
          </a:p>
          <a:p>
            <a:pPr marL="457200"/>
            <a:endParaRPr lang="en-AU"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Clarifying when personal information may be sent for overseas processing </a:t>
            </a:r>
            <a:r>
              <a:rPr lang="en-AU" sz="1800" b="0" dirty="0">
                <a:solidFill>
                  <a:srgbClr val="1F497D"/>
                </a:solidFill>
                <a:effectLst/>
                <a:latin typeface="Tahoma"/>
                <a:ea typeface="Times New Roman" panose="02020603050405020304" pitchFamily="18" charset="0"/>
                <a:cs typeface="Tahoma"/>
              </a:rPr>
              <a:t>(the exceptions </a:t>
            </a:r>
            <a:r>
              <a:rPr lang="en-AU" sz="1800" dirty="0">
                <a:solidFill>
                  <a:srgbClr val="1F497D"/>
                </a:solidFill>
                <a:effectLst/>
                <a:latin typeface="Tahoma"/>
                <a:ea typeface="Times New Roman" panose="02020603050405020304" pitchFamily="18" charset="0"/>
                <a:cs typeface="Tahoma"/>
              </a:rPr>
              <a:t>of APP 8.</a:t>
            </a:r>
            <a:endParaRPr lang="en-AU" sz="1800" dirty="0">
              <a:solidFill>
                <a:srgbClr val="1F497D"/>
              </a:solidFill>
              <a:effectLst/>
              <a:latin typeface="Tahoma"/>
              <a:ea typeface="Calibri" panose="020F0502020204030204" pitchFamily="34" charset="0"/>
              <a:cs typeface="Tahoma"/>
            </a:endParaRPr>
          </a:p>
          <a:p>
            <a:pPr marL="457200"/>
            <a:r>
              <a:rPr lang="en-AU" sz="1800" dirty="0">
                <a:solidFill>
                  <a:srgbClr val="1F497D"/>
                </a:solidFill>
                <a:effectLst/>
                <a:latin typeface="Tahoma"/>
                <a:ea typeface="Calibri"/>
                <a:cs typeface="Tahoma"/>
              </a:rPr>
              <a:t> </a:t>
            </a:r>
            <a:endParaRPr lang="en-AU" sz="1800" dirty="0">
              <a:effectLst/>
              <a:latin typeface="Tahoma"/>
              <a:ea typeface="Calibri"/>
              <a:cs typeface="Tahoma"/>
            </a:endParaRPr>
          </a:p>
          <a:p>
            <a:r>
              <a:rPr lang="en-AU" baseline="0" dirty="0"/>
              <a:t>Amongst other things so watch this space.]</a:t>
            </a:r>
            <a:endParaRPr lang="en-AU" baseline="0" dirty="0">
              <a:ea typeface="Calibri"/>
              <a:cs typeface="Calibri"/>
            </a:endParaRPr>
          </a:p>
          <a:p>
            <a:endParaRPr lang="en-AU" baseline="0"/>
          </a:p>
          <a:p>
            <a:r>
              <a:rPr lang="en-AU" baseline="0" dirty="0"/>
              <a:t>And finally, the </a:t>
            </a:r>
            <a:r>
              <a:rPr lang="en-AU" b="1" baseline="0" dirty="0"/>
              <a:t>Victorian Data Sharing Act</a:t>
            </a:r>
            <a:r>
              <a:rPr lang="en-AU" baseline="0" dirty="0"/>
              <a:t>. This Act is designed to facilitate sharing of information to support data analytics work to deliver or design policy and services.  This act provides an authorising environment for agencies to share de-identified data for that purpose, even where there might be a secrecy provision in legislation.  The act establishes the role of the Chief Data Officer and provides a mechanism to request further information for data analytics purposes.  If your agency receives a request from the Chief Data Officer under this act, you’ll need to respond to it (although you are not compelled to provide the data if you have a good reason not to).  </a:t>
            </a:r>
            <a:endParaRPr lang="en-AU" baseline="0" dirty="0">
              <a:ea typeface="Calibri"/>
              <a:cs typeface="Calibri"/>
            </a:endParaRPr>
          </a:p>
          <a:p>
            <a:endParaRPr lang="en-AU"/>
          </a:p>
          <a:p>
            <a:endParaRPr lang="en-AU"/>
          </a:p>
          <a:p>
            <a:endParaRPr lang="en-AU" sz="1200" b="1"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5</a:t>
            </a:fld>
            <a:endParaRPr lang="en-AU"/>
          </a:p>
        </p:txBody>
      </p:sp>
    </p:spTree>
    <p:extLst>
      <p:ext uri="{BB962C8B-B14F-4D97-AF65-F5344CB8AC3E}">
        <p14:creationId xmlns:p14="http://schemas.microsoft.com/office/powerpoint/2010/main" val="202952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 mentioned</a:t>
            </a:r>
            <a:r>
              <a:rPr lang="en-AU" baseline="0"/>
              <a:t> earlier that the PDP and </a:t>
            </a:r>
            <a:r>
              <a:rPr lang="en-AU" baseline="0" err="1"/>
              <a:t>HRA</a:t>
            </a:r>
            <a:r>
              <a:rPr lang="en-AU" baseline="0"/>
              <a:t> are default legislation, and other information sharing regimes that are more specific will prevail over those two acts.  This is a sample of legislation that contains express provisions around how information is handled.</a:t>
            </a:r>
          </a:p>
          <a:p>
            <a:r>
              <a:rPr lang="en-AU" baseline="0"/>
              <a:t>This is by no means an exhaustive list.  </a:t>
            </a:r>
            <a:endParaRPr lang="en-AU"/>
          </a:p>
          <a:p>
            <a:endParaRPr lang="en-AU" sz="1200" b="1"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6</a:t>
            </a:fld>
            <a:endParaRPr lang="en-AU"/>
          </a:p>
        </p:txBody>
      </p:sp>
    </p:spTree>
    <p:extLst>
      <p:ext uri="{BB962C8B-B14F-4D97-AF65-F5344CB8AC3E}">
        <p14:creationId xmlns:p14="http://schemas.microsoft.com/office/powerpoint/2010/main" val="389788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 lets’ look at these </a:t>
            </a:r>
            <a:r>
              <a:rPr lang="en-AU" err="1"/>
              <a:t>IPP’s</a:t>
            </a:r>
            <a:r>
              <a:rPr lang="en-AU"/>
              <a:t> referred to earlier.  Complying with these principles is the crux of acting compliantly in this area.  These are your default </a:t>
            </a:r>
            <a:r>
              <a:rPr lang="en-AU" baseline="0"/>
              <a:t>p</a:t>
            </a:r>
            <a:r>
              <a:rPr lang="en-AU"/>
              <a:t>rinciples, in the absence of more specific legislation, which govern how</a:t>
            </a:r>
            <a:r>
              <a:rPr lang="en-AU" baseline="0"/>
              <a:t> the state collects, uses/shares, stores and handles individual’s personal information.  If you get a good grounding in these principles, it will all start to make sense. </a:t>
            </a:r>
          </a:p>
          <a:p>
            <a:endParaRPr lang="en-AU" baseline="0"/>
          </a:p>
          <a:p>
            <a:r>
              <a:rPr lang="en-AU" b="1" baseline="0"/>
              <a:t>Warning!</a:t>
            </a:r>
          </a:p>
          <a:p>
            <a:r>
              <a:rPr lang="en-AU" baseline="0"/>
              <a:t>I am going to take a total of 10 principles spread over six pages of legislation and distil them into 4 categories.  Please do read the </a:t>
            </a:r>
            <a:r>
              <a:rPr lang="en-AU" baseline="0" err="1"/>
              <a:t>IPPs</a:t>
            </a:r>
            <a:r>
              <a:rPr lang="en-AU" baseline="0"/>
              <a:t> (and </a:t>
            </a:r>
            <a:r>
              <a:rPr lang="en-AU" baseline="0" err="1"/>
              <a:t>HPPs</a:t>
            </a:r>
            <a:r>
              <a:rPr lang="en-AU" baseline="0"/>
              <a:t>) in full but we don’t have time go through all the principles for the purposes of today.  </a:t>
            </a:r>
          </a:p>
          <a:p>
            <a:endParaRPr lang="en-AU" baseline="0"/>
          </a:p>
          <a:p>
            <a:r>
              <a:rPr lang="en-AU" b="1" u="none" baseline="0"/>
              <a:t>Proportionality</a:t>
            </a:r>
            <a:r>
              <a:rPr lang="en-AU" baseline="0"/>
              <a:t> – Only collect the information which is necessary for you to perform your functions.   And minimise the intrusion into a person’s privacy when you do so.</a:t>
            </a:r>
          </a:p>
          <a:p>
            <a:endParaRPr lang="en-AU" baseline="0"/>
          </a:p>
          <a:p>
            <a:r>
              <a:rPr lang="en-AU" baseline="0"/>
              <a:t>In practice, this means get the information directly form the person if you can and ensure there is a clear connection between what you ask for and what you actually need.  No fishing exercises – (collecting information just in case) which may result in surplus information being held for no real purpose.  Particularly important in our current climate of cyber security threats for digital storage solutions.</a:t>
            </a:r>
          </a:p>
          <a:p>
            <a:endParaRPr lang="en-AU" baseline="0"/>
          </a:p>
          <a:p>
            <a:r>
              <a:rPr lang="en-AU" b="1" baseline="0"/>
              <a:t>Purpose Limitation</a:t>
            </a:r>
          </a:p>
          <a:p>
            <a:r>
              <a:rPr lang="en-AU" baseline="0"/>
              <a:t>Once you have the information, </a:t>
            </a:r>
            <a:r>
              <a:rPr lang="en-AU" u="sng" baseline="0"/>
              <a:t>only use it for the same purpose for which it was collected to carry out your functions,</a:t>
            </a:r>
            <a:r>
              <a:rPr lang="en-AU" baseline="0"/>
              <a:t>, unless you fit within an exception to this principle.</a:t>
            </a:r>
          </a:p>
          <a:p>
            <a:endParaRPr lang="en-AU" baseline="0"/>
          </a:p>
          <a:p>
            <a:r>
              <a:rPr lang="en-AU" baseline="0"/>
              <a:t>Exceptions include using personal information :</a:t>
            </a:r>
          </a:p>
          <a:p>
            <a:pPr marL="171450" indent="-171450">
              <a:buFontTx/>
              <a:buChar char="-"/>
            </a:pPr>
            <a:r>
              <a:rPr lang="en-AU" baseline="0"/>
              <a:t>to investigate and prevent a crime, </a:t>
            </a:r>
          </a:p>
          <a:p>
            <a:pPr marL="171450" indent="-171450">
              <a:buFontTx/>
              <a:buChar char="-"/>
            </a:pPr>
            <a:r>
              <a:rPr lang="en-AU" baseline="0"/>
              <a:t>to prevent serious injury or harm to a person, </a:t>
            </a:r>
          </a:p>
          <a:p>
            <a:pPr marL="171450" indent="-171450">
              <a:buFontTx/>
              <a:buChar char="-"/>
            </a:pPr>
            <a:r>
              <a:rPr lang="en-AU" baseline="0"/>
              <a:t>To comply with some other law which requires you to do something;</a:t>
            </a:r>
          </a:p>
          <a:p>
            <a:pPr marL="171450" indent="-171450">
              <a:buFontTx/>
              <a:buChar char="-"/>
            </a:pPr>
            <a:r>
              <a:rPr lang="en-AU" baseline="0"/>
              <a:t>for a reasonably expected secondary purpose, or</a:t>
            </a:r>
          </a:p>
          <a:p>
            <a:pPr marL="171450" indent="-171450">
              <a:buFontTx/>
              <a:buChar char="-"/>
            </a:pPr>
            <a:r>
              <a:rPr lang="en-AU" baseline="0"/>
              <a:t>Where the individual to whom the information relates, consents to their information being used for a difference purpose than that for which it was collected.</a:t>
            </a:r>
          </a:p>
          <a:p>
            <a:endParaRPr lang="en-AU" baseline="0"/>
          </a:p>
          <a:p>
            <a:r>
              <a:rPr lang="en-AU" baseline="0"/>
              <a:t>Be careful about consent. It can be an attractive model for agencies but what if you really want to do the project and consent isn’t forthcoming?  And of course sometimes it’s just not practical to get a person’s consent.</a:t>
            </a:r>
          </a:p>
          <a:p>
            <a:endParaRPr lang="en-AU" baseline="0"/>
          </a:p>
          <a:p>
            <a:r>
              <a:rPr lang="en-AU" baseline="0"/>
              <a:t>There are also principles around consent and what that means and you’ll need to consider how you achieve valid consent on a case by case basis.   (It’s got to be informed, current, specific and properly voluntary) </a:t>
            </a:r>
          </a:p>
          <a:p>
            <a:endParaRPr lang="en-AU" baseline="0"/>
          </a:p>
          <a:p>
            <a:r>
              <a:rPr lang="en-AU" baseline="0"/>
              <a:t>Another aspect of the Purpose Limitation category of principles is that personal information can’t be taken outside of Victoria unless you’re reasonably sure that there are protections which will travel with that information.  Increasingly tricky with Cloud digital solutions where data is often processed outside Victoria – one to ask when you procure services.</a:t>
            </a:r>
          </a:p>
          <a:p>
            <a:endParaRPr lang="en-AU" baseline="0"/>
          </a:p>
          <a:p>
            <a:r>
              <a:rPr lang="en-AU" b="1" u="none" baseline="0"/>
              <a:t>Openness and transparency </a:t>
            </a:r>
            <a:r>
              <a:rPr lang="en-AU" baseline="0"/>
              <a:t>– People need to know why you’re collecting information from them and what you’re going to do with it, at the time you collect it.</a:t>
            </a:r>
          </a:p>
          <a:p>
            <a:endParaRPr lang="en-AU" baseline="0"/>
          </a:p>
          <a:p>
            <a:r>
              <a:rPr lang="en-AU" baseline="0"/>
              <a:t>You need to allow people access the information you hold about them and to correct their personal information.</a:t>
            </a:r>
          </a:p>
          <a:p>
            <a:endParaRPr lang="en-AU" baseline="0"/>
          </a:p>
          <a:p>
            <a:r>
              <a:rPr lang="en-AU" baseline="0"/>
              <a:t>In practice, this means you need to have a clearly established and displayed privacy policy setting out in plain English terms how you’ll use personal information.  </a:t>
            </a:r>
          </a:p>
          <a:p>
            <a:endParaRPr lang="en-AU" baseline="0"/>
          </a:p>
          <a:p>
            <a:r>
              <a:rPr lang="en-AU" baseline="0"/>
              <a:t>A layered policy, (click on the bit you need to know) is probably the better approach, more user friendly.  A clear, plain English policy might also help avoid complaints from the public about how their information has been used.</a:t>
            </a:r>
          </a:p>
          <a:p>
            <a:endParaRPr lang="en-AU" baseline="0"/>
          </a:p>
          <a:p>
            <a:r>
              <a:rPr lang="en-AU" baseline="0"/>
              <a:t>You may be required to provide information to people about why you are collecting their information at the time of collection.  These are called collection statements, and they are different to privacy policies.  </a:t>
            </a:r>
          </a:p>
          <a:p>
            <a:endParaRPr lang="en-AU" baseline="0"/>
          </a:p>
          <a:p>
            <a:r>
              <a:rPr lang="en-AU" baseline="0"/>
              <a:t>You also need to establish systems to ensure that this public access and correction can occur with a minimum of hassle.  If the public struggle to get access to the information you hold about them, this may start to break down trust, complaints arise, possible reputational damage </a:t>
            </a:r>
            <a:r>
              <a:rPr lang="en-AU" baseline="0" err="1"/>
              <a:t>etc</a:t>
            </a:r>
            <a:r>
              <a:rPr lang="en-AU" baseline="0"/>
              <a:t> so its important to get this right.</a:t>
            </a:r>
          </a:p>
          <a:p>
            <a:endParaRPr lang="en-AU" baseline="0"/>
          </a:p>
          <a:p>
            <a:r>
              <a:rPr lang="en-AU" b="1" baseline="0"/>
              <a:t>Individual participation - </a:t>
            </a:r>
            <a:r>
              <a:rPr lang="en-AU" b="0" baseline="0"/>
              <a:t>Keep the individual involved - remember information privacy is about rights </a:t>
            </a:r>
            <a:r>
              <a:rPr lang="en-AU" baseline="0"/>
              <a:t>- People should have as much say as possible in what information about them is used for and who gets access to it.  Where practicable, allow people to remain anonymous.  </a:t>
            </a:r>
          </a:p>
          <a:p>
            <a:endParaRPr lang="en-AU"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a:t>Even if you can’t involve individuals in the reasons and/or approach to collecting and use of their information, for good reasons to do with your functions, you can still keep a constructive dialogue going with them, which may also avoid perceptions or concerns from people about mishandling of their information, and therefore avoid complaints.</a:t>
            </a:r>
          </a:p>
          <a:p>
            <a:endParaRPr lang="en-AU" baseline="0"/>
          </a:p>
          <a:p>
            <a:endParaRPr lang="en-AU"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n-AU" baseline="0"/>
              <a:t>A word of caution, the </a:t>
            </a:r>
            <a:r>
              <a:rPr lang="en-AU" baseline="0" err="1"/>
              <a:t>HPP’s</a:t>
            </a:r>
            <a:r>
              <a:rPr lang="en-AU" baseline="0"/>
              <a:t> are similar to the </a:t>
            </a:r>
            <a:r>
              <a:rPr lang="en-AU" baseline="0" err="1"/>
              <a:t>IPP</a:t>
            </a:r>
            <a:r>
              <a:rPr lang="en-AU" baseline="0"/>
              <a:t>, but not the same and do vary in some areas, particularly as they apply to private sector health organisations as well as state agencies, but broadly the principles follow similar themes.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baseline="0"/>
          </a:p>
          <a:p>
            <a:r>
              <a:rPr lang="en-AU" baseline="0"/>
              <a:t> </a:t>
            </a:r>
            <a:r>
              <a:rPr lang="en-AU" err="1"/>
              <a:t>OVIC</a:t>
            </a:r>
            <a:r>
              <a:rPr lang="en-AU"/>
              <a:t> publishes very useful guidance on</a:t>
            </a:r>
            <a:r>
              <a:rPr lang="en-AU" baseline="0"/>
              <a:t> the </a:t>
            </a:r>
            <a:r>
              <a:rPr lang="en-AU" baseline="0" err="1"/>
              <a:t>IPPs</a:t>
            </a:r>
            <a:r>
              <a:rPr lang="en-AU" baseline="0"/>
              <a:t> which it has updated in last few years.  You can find it on its website.</a:t>
            </a:r>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7</a:t>
            </a:fld>
            <a:endParaRPr lang="en-AU"/>
          </a:p>
        </p:txBody>
      </p:sp>
    </p:spTree>
    <p:extLst>
      <p:ext uri="{BB962C8B-B14F-4D97-AF65-F5344CB8AC3E}">
        <p14:creationId xmlns:p14="http://schemas.microsoft.com/office/powerpoint/2010/main" val="12988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Special rules apply to </a:t>
            </a:r>
            <a:r>
              <a:rPr lang="en-AU" b="1" i="1"/>
              <a:t>sensitive personal information  </a:t>
            </a:r>
            <a:r>
              <a:rPr lang="en-AU" b="0" i="0"/>
              <a:t>There are some examples of categories of sensitive</a:t>
            </a:r>
            <a:r>
              <a:rPr lang="en-AU" b="0" i="0" baseline="0"/>
              <a:t> information in the slide there.  Schedule 1 of the </a:t>
            </a:r>
            <a:r>
              <a:rPr lang="en-AU" b="0" i="0" baseline="0" err="1"/>
              <a:t>PDP</a:t>
            </a:r>
            <a:r>
              <a:rPr lang="en-AU" b="0" i="0" baseline="0"/>
              <a:t> act defines the full list of categories of sensitive information and </a:t>
            </a:r>
            <a:r>
              <a:rPr lang="en-AU" b="0" i="0" baseline="0" err="1"/>
              <a:t>IPP</a:t>
            </a:r>
            <a:r>
              <a:rPr lang="en-AU" b="0" i="0" baseline="0"/>
              <a:t> 10 requires you to handle sensitive information in a special way. </a:t>
            </a:r>
            <a:endParaRPr lang="en-AU" b="0" i="0"/>
          </a:p>
          <a:p>
            <a:pPr marL="0" indent="0">
              <a:spcBef>
                <a:spcPts val="0"/>
              </a:spcBef>
              <a:buNone/>
            </a:pPr>
            <a:endParaRPr lang="en-AU" sz="1100" b="0"/>
          </a:p>
          <a:p>
            <a:pPr marL="0" indent="0">
              <a:spcBef>
                <a:spcPts val="0"/>
              </a:spcBef>
              <a:buNone/>
            </a:pPr>
            <a:r>
              <a:rPr lang="en-AU" sz="1200"/>
              <a:t>Information or an opinion about an individual's</a:t>
            </a:r>
          </a:p>
          <a:p>
            <a:pPr marL="171450" indent="-171450">
              <a:buFont typeface="Arial" panose="020B0604020202020204" pitchFamily="34" charset="0"/>
              <a:buChar char="•"/>
            </a:pPr>
            <a:r>
              <a:rPr lang="en-AU" sz="1200"/>
              <a:t>racial or ethnic origin</a:t>
            </a:r>
          </a:p>
          <a:p>
            <a:pPr marL="171450" indent="-171450">
              <a:buFont typeface="Arial" panose="020B0604020202020204" pitchFamily="34" charset="0"/>
              <a:buChar char="•"/>
            </a:pPr>
            <a:r>
              <a:rPr lang="en-AU" sz="1200"/>
              <a:t>political opinions</a:t>
            </a:r>
          </a:p>
          <a:p>
            <a:pPr marL="171450" indent="-171450">
              <a:buFont typeface="Arial" panose="020B0604020202020204" pitchFamily="34" charset="0"/>
              <a:buChar char="•"/>
            </a:pPr>
            <a:r>
              <a:rPr lang="en-AU" sz="1200"/>
              <a:t>membership of a political association </a:t>
            </a:r>
          </a:p>
          <a:p>
            <a:pPr marL="171450" indent="-171450">
              <a:buFont typeface="Arial" panose="020B0604020202020204" pitchFamily="34" charset="0"/>
              <a:buChar char="•"/>
            </a:pPr>
            <a:r>
              <a:rPr lang="en-AU" sz="1200"/>
              <a:t>religious beliefs or affiliations</a:t>
            </a:r>
          </a:p>
          <a:p>
            <a:pPr marL="171450" indent="-171450">
              <a:buFont typeface="Arial" panose="020B0604020202020204" pitchFamily="34" charset="0"/>
              <a:buChar char="•"/>
            </a:pPr>
            <a:r>
              <a:rPr lang="en-AU" sz="1200"/>
              <a:t>philosophical beliefs</a:t>
            </a:r>
          </a:p>
          <a:p>
            <a:pPr marL="171450" indent="-171450">
              <a:buFont typeface="Arial" panose="020B0604020202020204" pitchFamily="34" charset="0"/>
              <a:buChar char="•"/>
            </a:pPr>
            <a:r>
              <a:rPr lang="en-AU" sz="1200"/>
              <a:t>membership of a professional or trade association</a:t>
            </a:r>
          </a:p>
          <a:p>
            <a:pPr marL="171450" indent="-171450">
              <a:buFont typeface="Arial" panose="020B0604020202020204" pitchFamily="34" charset="0"/>
              <a:buChar char="•"/>
            </a:pPr>
            <a:r>
              <a:rPr lang="en-AU" sz="1200"/>
              <a:t>membership of a trade union</a:t>
            </a:r>
          </a:p>
          <a:p>
            <a:pPr marL="171450" indent="-171450">
              <a:buFont typeface="Arial" panose="020B0604020202020204" pitchFamily="34" charset="0"/>
              <a:buChar char="•"/>
            </a:pPr>
            <a:r>
              <a:rPr lang="en-AU" sz="1200"/>
              <a:t>sexual preferences or practices</a:t>
            </a:r>
          </a:p>
          <a:p>
            <a:pPr marL="171450" indent="-171450">
              <a:buFont typeface="Arial" panose="020B0604020202020204" pitchFamily="34" charset="0"/>
              <a:buChar char="•"/>
            </a:pPr>
            <a:r>
              <a:rPr lang="en-AU" sz="1200"/>
              <a:t>criminal record</a:t>
            </a:r>
          </a:p>
          <a:p>
            <a:pPr marL="0" indent="0">
              <a:buNone/>
            </a:pPr>
            <a:endParaRPr lang="en-AU" sz="1200"/>
          </a:p>
          <a:p>
            <a:pPr marL="0" indent="0">
              <a:buNone/>
            </a:pPr>
            <a:r>
              <a:rPr lang="en-AU" sz="1200"/>
              <a:t>An</a:t>
            </a:r>
            <a:r>
              <a:rPr lang="en-AU" sz="1200" b="1"/>
              <a:t> </a:t>
            </a:r>
            <a:r>
              <a:rPr lang="en-AU" sz="1200"/>
              <a:t>Organisation must not collect sensitive information about an individual unless:-</a:t>
            </a:r>
          </a:p>
          <a:p>
            <a:pPr marL="171450" indent="-171450">
              <a:buFont typeface="Arial" panose="020B0604020202020204" pitchFamily="34" charset="0"/>
              <a:buChar char="•"/>
            </a:pPr>
            <a:r>
              <a:rPr lang="en-AU" sz="1200"/>
              <a:t>The individual has consented</a:t>
            </a:r>
          </a:p>
          <a:p>
            <a:pPr marL="171450" indent="-171450">
              <a:buFont typeface="Arial" panose="020B0604020202020204" pitchFamily="34" charset="0"/>
              <a:buChar char="•"/>
            </a:pPr>
            <a:r>
              <a:rPr lang="en-AU" sz="1200"/>
              <a:t>the collection is required or authorised under law</a:t>
            </a:r>
          </a:p>
          <a:p>
            <a:pPr marL="171450" indent="-171450">
              <a:buFont typeface="Arial" panose="020B0604020202020204" pitchFamily="34" charset="0"/>
              <a:buChar char="•"/>
            </a:pPr>
            <a:r>
              <a:rPr lang="en-AU" sz="1200"/>
              <a:t>the collection is necessary to prevent or lessen a serious threat to life or health</a:t>
            </a:r>
          </a:p>
          <a:p>
            <a:pPr marL="171450" indent="-171450">
              <a:buFont typeface="Arial" panose="020B0604020202020204" pitchFamily="34" charset="0"/>
              <a:buChar char="•"/>
            </a:pPr>
            <a:r>
              <a:rPr lang="en-AU" sz="1200"/>
              <a:t>Or necessary for exercising</a:t>
            </a:r>
            <a:r>
              <a:rPr lang="en-AU" sz="1200" baseline="0"/>
              <a:t> or establishing a </a:t>
            </a:r>
            <a:r>
              <a:rPr lang="en-AU" sz="1200"/>
              <a:t>defence to a legal or equitable claim</a:t>
            </a:r>
            <a:endParaRPr lang="en-AU" sz="1200" b="1"/>
          </a:p>
          <a:p>
            <a:pPr algn="ctr"/>
            <a:endParaRPr lang="en-AU" b="1" i="1"/>
          </a:p>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8</a:t>
            </a:fld>
            <a:endParaRPr lang="en-AU"/>
          </a:p>
        </p:txBody>
      </p:sp>
    </p:spTree>
    <p:extLst>
      <p:ext uri="{BB962C8B-B14F-4D97-AF65-F5344CB8AC3E}">
        <p14:creationId xmlns:p14="http://schemas.microsoft.com/office/powerpoint/2010/main" val="96139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You may be familiar with privacy impact assessments (or </a:t>
            </a:r>
            <a:r>
              <a:rPr lang="en-AU" err="1"/>
              <a:t>PIAs</a:t>
            </a:r>
            <a:r>
              <a:rPr lang="en-AU"/>
              <a:t>).  These are processes to assess and manage the impact of a project or activity on individuals’ privacy.  The point of a PIA is to draw</a:t>
            </a:r>
            <a:r>
              <a:rPr lang="en-AU" baseline="0"/>
              <a:t> out the privacy risks and identify risk mitigation activities which can then be factored into your project and any information handling agreements.</a:t>
            </a:r>
            <a:endParaRPr lang="en-AU"/>
          </a:p>
          <a:p>
            <a:endParaRPr lang="en-AU"/>
          </a:p>
          <a:p>
            <a:r>
              <a:rPr lang="en-AU"/>
              <a:t>There is no express legislative requirement to conduct one, but it’s best practice to undertake a privacy impact assessment whenever personal information will be shared</a:t>
            </a:r>
            <a:r>
              <a:rPr lang="en-AU" baseline="0"/>
              <a:t> in a routine and/or significant way.</a:t>
            </a:r>
          </a:p>
          <a:p>
            <a:endParaRPr lang="en-AU" baseline="0"/>
          </a:p>
          <a:p>
            <a:r>
              <a:rPr lang="en-AU" baseline="0"/>
              <a:t>There is no specific or prescribed form for a PIA but </a:t>
            </a:r>
            <a:r>
              <a:rPr lang="en-AU" baseline="0" err="1"/>
              <a:t>OVIC</a:t>
            </a:r>
            <a:r>
              <a:rPr lang="en-AU" baseline="0"/>
              <a:t> does have a template on its website. Or your organisation’s privacy team (if you have one) may have their preferred format.  Whatever form you use, it is best to document the process the agency has been through to assess the privacy impact.</a:t>
            </a:r>
            <a:endParaRPr lang="en-AU"/>
          </a:p>
          <a:p>
            <a:endParaRPr lang="en-AU"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9</a:t>
            </a:fld>
            <a:endParaRPr lang="en-AU"/>
          </a:p>
        </p:txBody>
      </p:sp>
    </p:spTree>
    <p:extLst>
      <p:ext uri="{BB962C8B-B14F-4D97-AF65-F5344CB8AC3E}">
        <p14:creationId xmlns:p14="http://schemas.microsoft.com/office/powerpoint/2010/main" val="2308465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a:solidFill>
                <a:schemeClr val="bg1"/>
              </a:solidFill>
              <a:latin typeface="Segoe UI Light" panose="020B0502040204020203" pitchFamily="34" charset="0"/>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1681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22943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58070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39965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7492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7" name="Rectangle 6"/>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98196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sp>
        <p:nvSpPr>
          <p:cNvPr id="7" name="Rectangle 6"/>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7085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a:solidFill>
                <a:schemeClr val="bg1"/>
              </a:solidFill>
              <a:latin typeface="Segoe UI Light" panose="020B0502040204020203" pitchFamily="34" charset="0"/>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07246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a:solidFill>
                <a:schemeClr val="bg1"/>
              </a:solidFill>
              <a:latin typeface="Segoe UI Light" panose="020B0502040204020203" pitchFamily="34" charset="0"/>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8060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80930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17099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title page">
    <p:spTree>
      <p:nvGrpSpPr>
        <p:cNvPr id="1" name=""/>
        <p:cNvGrpSpPr/>
        <p:nvPr/>
      </p:nvGrpSpPr>
      <p:grpSpPr>
        <a:xfrm>
          <a:off x="0" y="0"/>
          <a:ext cx="0" cy="0"/>
          <a:chOff x="0" y="0"/>
          <a:chExt cx="0" cy="0"/>
        </a:xfrm>
      </p:grpSpPr>
      <p:sp>
        <p:nvSpPr>
          <p:cNvPr id="13" name="Rectangle 12"/>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Parallelogram 18"/>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Parallelogram 19"/>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749898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503840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88090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000236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04855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816318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3/06/2025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579676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1223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Without logo">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62033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56950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A031DAB-7C0E-4262-A9E9-AB96ECA9AAFA}" type="datetimeFigureOut">
              <a:rPr lang="en-AU" smtClean="0"/>
              <a:t>3/06/2025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39711C-2270-466E-871F-5C72B0F741DD}" type="slidenum">
              <a:rPr lang="en-AU" smtClean="0"/>
              <a:t>‹#›</a:t>
            </a:fld>
            <a:endParaRPr lang="en-AU"/>
          </a:p>
        </p:txBody>
      </p:sp>
    </p:spTree>
    <p:extLst>
      <p:ext uri="{BB962C8B-B14F-4D97-AF65-F5344CB8AC3E}">
        <p14:creationId xmlns:p14="http://schemas.microsoft.com/office/powerpoint/2010/main" val="137192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s">
    <p:spTree>
      <p:nvGrpSpPr>
        <p:cNvPr id="1" name=""/>
        <p:cNvGrpSpPr/>
        <p:nvPr/>
      </p:nvGrpSpPr>
      <p:grpSpPr>
        <a:xfrm>
          <a:off x="0" y="0"/>
          <a:ext cx="0" cy="0"/>
          <a:chOff x="0" y="0"/>
          <a:chExt cx="0" cy="0"/>
        </a:xfrm>
      </p:grpSpPr>
      <p:sp>
        <p:nvSpPr>
          <p:cNvPr id="7" name="Rectangle 6"/>
          <p:cNvSpPr/>
          <p:nvPr userDrawn="1"/>
        </p:nvSpPr>
        <p:spPr>
          <a:xfrm>
            <a:off x="0" y="5773286"/>
            <a:ext cx="9144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897677"/>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5053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89064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68786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10500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38511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660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53907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58C3E-8D35-3B56-1522-E6AECC832A7F}"/>
              </a:ext>
            </a:extLst>
          </p:cNvPr>
          <p:cNvSpPr txBox="1"/>
          <p:nvPr userDrawn="1">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AU" sz="1400">
                <a:solidFill>
                  <a:srgbClr val="A8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8B66AFB5-684C-4738-4D42-912AB29719B3}"/>
              </a:ext>
            </a:extLst>
          </p:cNvPr>
          <p:cNvSpPr txBox="1"/>
          <p:nvPr userDrawn="1">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AU" sz="10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2828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EDCF46-1882-9786-C3D3-3AD7D4D3B286}"/>
              </a:ext>
            </a:extLst>
          </p:cNvPr>
          <p:cNvSpPr txBox="1"/>
          <p:nvPr userDrawn="1">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AU" sz="1400">
                <a:solidFill>
                  <a:srgbClr val="A8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0BF3FAB7-900F-2397-926F-4F7B963980A3}"/>
              </a:ext>
            </a:extLst>
          </p:cNvPr>
          <p:cNvSpPr txBox="1"/>
          <p:nvPr userDrawn="1">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AU" sz="10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7060167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3.emf"/><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hyperlink" Target="mailto:andrew.field@vgso.vic.gov.au" TargetMode="External"/><Relationship Id="rId4" Type="http://schemas.openxmlformats.org/officeDocument/2006/relationships/hyperlink" Target="mailto:rebecca.radford@vgso.vic.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837064" y="1643606"/>
            <a:ext cx="7542567" cy="2555666"/>
          </a:xfrm>
        </p:spPr>
        <p:txBody>
          <a:bodyPr/>
          <a:lstStyle/>
          <a:p>
            <a:pPr algn="ctr"/>
            <a:r>
              <a:rPr lang="en-AU" b="1">
                <a:solidFill>
                  <a:schemeClr val="accent4"/>
                </a:solidFill>
              </a:rPr>
              <a:t>Information Sharing in Government:</a:t>
            </a:r>
            <a:br>
              <a:rPr lang="en-AU" b="1">
                <a:solidFill>
                  <a:schemeClr val="accent4"/>
                </a:solidFill>
              </a:rPr>
            </a:br>
            <a:r>
              <a:rPr lang="en-AU" sz="3200" b="1">
                <a:solidFill>
                  <a:schemeClr val="accent4"/>
                </a:solidFill>
              </a:rPr>
              <a:t>Privacy and Freedom of Information</a:t>
            </a:r>
            <a:br>
              <a:rPr lang="en-AU"/>
            </a:br>
            <a:endParaRPr lang="en-AU"/>
          </a:p>
        </p:txBody>
      </p:sp>
      <p:sp>
        <p:nvSpPr>
          <p:cNvPr id="7" name="Title 2"/>
          <p:cNvSpPr txBox="1">
            <a:spLocks/>
          </p:cNvSpPr>
          <p:nvPr/>
        </p:nvSpPr>
        <p:spPr>
          <a:xfrm>
            <a:off x="250527" y="5633612"/>
            <a:ext cx="5684601" cy="551583"/>
          </a:xfrm>
          <a:prstGeom prst="rect">
            <a:avLst/>
          </a:prstGeom>
        </p:spPr>
        <p:txBody>
          <a:bodyPr lIns="91440" tIns="45720" rIns="91440" bIns="45720"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a:defRPr/>
            </a:pPr>
            <a:r>
              <a:rPr lang="en-AU" sz="2000" b="1" dirty="0">
                <a:solidFill>
                  <a:prstClr val="white"/>
                </a:solidFill>
                <a:latin typeface="Segoe UI Light"/>
                <a:cs typeface="Segoe UI Light"/>
              </a:rPr>
              <a:t>Andrew Field, Managing Principal Solicitor</a:t>
            </a:r>
          </a:p>
          <a:p>
            <a:pPr>
              <a:defRPr/>
            </a:pPr>
            <a:r>
              <a:rPr lang="en-AU" sz="2000" b="1" dirty="0">
                <a:solidFill>
                  <a:prstClr val="white"/>
                </a:solidFill>
                <a:latin typeface="Segoe UI Light"/>
                <a:cs typeface="Segoe UI Light"/>
              </a:rPr>
              <a:t>James Stephens</a:t>
            </a:r>
            <a:r>
              <a:rPr kumimoji="0" lang="en-AU" sz="2000" b="1" i="0" u="none" strike="noStrike" kern="1200" cap="none" spc="0" normalizeH="0" baseline="0" noProof="0" dirty="0">
                <a:ln>
                  <a:noFill/>
                </a:ln>
                <a:solidFill>
                  <a:prstClr val="white"/>
                </a:solidFill>
                <a:effectLst/>
                <a:uLnTx/>
                <a:uFillTx/>
                <a:latin typeface="Segoe UI Light"/>
                <a:cs typeface="Segoe UI Light"/>
              </a:rPr>
              <a:t>, </a:t>
            </a:r>
            <a:r>
              <a:rPr lang="en-AU" sz="2000" b="1" dirty="0">
                <a:solidFill>
                  <a:prstClr val="white"/>
                </a:solidFill>
                <a:latin typeface="Segoe UI Light"/>
                <a:cs typeface="Segoe UI Light"/>
              </a:rPr>
              <a:t>Principal Solicitor</a:t>
            </a:r>
            <a:endParaRPr lang="en-AU" sz="2000" b="1" i="0" u="none" strike="noStrike" kern="1200" cap="none" spc="0" normalizeH="0" baseline="0" noProof="0" dirty="0">
              <a:ln>
                <a:noFill/>
              </a:ln>
              <a:solidFill>
                <a:prstClr val="white"/>
              </a:solidFill>
              <a:effectLst/>
              <a:uLnTx/>
              <a:uFillTx/>
              <a:latin typeface="Segoe UI Light"/>
              <a:cs typeface="Segoe UI Light"/>
            </a:endParaRPr>
          </a:p>
        </p:txBody>
      </p:sp>
      <p:sp>
        <p:nvSpPr>
          <p:cNvPr id="4" name="TextBox 3"/>
          <p:cNvSpPr txBox="1"/>
          <p:nvPr/>
        </p:nvSpPr>
        <p:spPr>
          <a:xfrm>
            <a:off x="3821638" y="3228945"/>
            <a:ext cx="150072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a:solidFill>
                  <a:prstClr val="white"/>
                </a:solidFill>
                <a:latin typeface="Segoe UI Light" panose="020B0502040204020203" pitchFamily="34" charset="0"/>
                <a:ea typeface="+mj-ea"/>
                <a:cs typeface="+mj-cs"/>
              </a:rPr>
              <a:t>1 May 2023 </a:t>
            </a:r>
          </a:p>
        </p:txBody>
      </p:sp>
      <p:sp>
        <p:nvSpPr>
          <p:cNvPr id="5" name="TextBox 3"/>
          <p:cNvSpPr txBox="1"/>
          <p:nvPr/>
        </p:nvSpPr>
        <p:spPr>
          <a:xfrm>
            <a:off x="6896100" y="6256280"/>
            <a:ext cx="2247900" cy="40011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a:solidFill>
                  <a:prstClr val="white"/>
                </a:solidFill>
                <a:latin typeface="Segoe UI Light"/>
                <a:ea typeface="+mj-ea"/>
                <a:cs typeface="Segoe UI Light"/>
              </a:rPr>
              <a:t>4 June 2025</a:t>
            </a:r>
            <a:endParaRPr lang="en-AU" sz="2000" dirty="0">
              <a:solidFill>
                <a:prstClr val="white"/>
              </a:solidFill>
              <a:latin typeface="Segoe UI Light" panose="020B0502040204020203" pitchFamily="34" charset="0"/>
              <a:ea typeface="+mj-ea"/>
              <a:cs typeface="+mj-cs"/>
            </a:endParaRPr>
          </a:p>
        </p:txBody>
      </p:sp>
    </p:spTree>
    <p:extLst>
      <p:ext uri="{BB962C8B-B14F-4D97-AF65-F5344CB8AC3E}">
        <p14:creationId xmlns:p14="http://schemas.microsoft.com/office/powerpoint/2010/main" val="17544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3" name="Title 2"/>
          <p:cNvSpPr>
            <a:spLocks noGrp="1"/>
          </p:cNvSpPr>
          <p:nvPr>
            <p:ph type="title"/>
          </p:nvPr>
        </p:nvSpPr>
        <p:spPr>
          <a:xfrm>
            <a:off x="7346704" y="6334289"/>
            <a:ext cx="7762996" cy="835742"/>
          </a:xfrm>
        </p:spPr>
        <p:txBody>
          <a:bodyPr/>
          <a:lstStyle/>
          <a:p>
            <a:r>
              <a:rPr lang="en-AU" sz="2800"/>
              <a:t>Checklist for approaching information use/sharing</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
        <p:nvSpPr>
          <p:cNvPr id="7" name="Rectangle 6"/>
          <p:cNvSpPr/>
          <p:nvPr/>
        </p:nvSpPr>
        <p:spPr>
          <a:xfrm>
            <a:off x="5050946" y="5394557"/>
            <a:ext cx="3890873" cy="13234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484634" y="1938521"/>
            <a:ext cx="2791222" cy="779116"/>
            <a:chOff x="628649" y="1853849"/>
            <a:chExt cx="3103200" cy="779116"/>
          </a:xfrm>
        </p:grpSpPr>
        <p:sp>
          <p:nvSpPr>
            <p:cNvPr id="9" name="Rectangle 8"/>
            <p:cNvSpPr/>
            <p:nvPr/>
          </p:nvSpPr>
          <p:spPr>
            <a:xfrm>
              <a:off x="628649" y="1853849"/>
              <a:ext cx="3103200" cy="776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75303" y="1863524"/>
              <a:ext cx="3012341" cy="76944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1) What type of information is it?</a:t>
              </a:r>
            </a:p>
          </p:txBody>
        </p:sp>
      </p:grpSp>
      <p:grpSp>
        <p:nvGrpSpPr>
          <p:cNvPr id="12" name="Group 11"/>
          <p:cNvGrpSpPr/>
          <p:nvPr/>
        </p:nvGrpSpPr>
        <p:grpSpPr>
          <a:xfrm>
            <a:off x="5652118" y="1938522"/>
            <a:ext cx="3370584" cy="1157770"/>
            <a:chOff x="5553465" y="1853848"/>
            <a:chExt cx="2715799" cy="776617"/>
          </a:xfrm>
        </p:grpSpPr>
        <p:sp>
          <p:nvSpPr>
            <p:cNvPr id="14" name="Rectangle 13"/>
            <p:cNvSpPr/>
            <p:nvPr/>
          </p:nvSpPr>
          <p:spPr>
            <a:xfrm>
              <a:off x="5553465" y="1853848"/>
              <a:ext cx="2715799" cy="776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5600211" y="1863523"/>
              <a:ext cx="2637284" cy="7432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2) Do you have authority to  use / share it? Purpose of collection?</a:t>
              </a:r>
            </a:p>
          </p:txBody>
        </p:sp>
      </p:grpSp>
      <p:grpSp>
        <p:nvGrpSpPr>
          <p:cNvPr id="16" name="Group 15"/>
          <p:cNvGrpSpPr/>
          <p:nvPr/>
        </p:nvGrpSpPr>
        <p:grpSpPr>
          <a:xfrm>
            <a:off x="3350746" y="1705029"/>
            <a:ext cx="2259067" cy="1451018"/>
            <a:chOff x="3494762" y="1620357"/>
            <a:chExt cx="2259067" cy="1451018"/>
          </a:xfrm>
        </p:grpSpPr>
        <p:cxnSp>
          <p:nvCxnSpPr>
            <p:cNvPr id="17" name="Straight Arrow Connector 16"/>
            <p:cNvCxnSpPr/>
            <p:nvPr/>
          </p:nvCxnSpPr>
          <p:spPr>
            <a:xfrm>
              <a:off x="3494762" y="2354890"/>
              <a:ext cx="2259067"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15111" y="2425044"/>
              <a:ext cx="2209017"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810D70"/>
                  </a:solidFill>
                  <a:effectLst/>
                  <a:uLnTx/>
                  <a:uFillTx/>
                  <a:latin typeface="Segoe UI Light" panose="020B0502040204020203" pitchFamily="34" charset="0"/>
                  <a:ea typeface="Segoe UI" panose="020B0502040204020203" pitchFamily="34" charset="0"/>
                  <a:cs typeface="Segoe UI" panose="020B0502040204020203" pitchFamily="34" charset="0"/>
                </a:rPr>
                <a:t>If personal</a:t>
              </a:r>
              <a:br>
                <a:rPr kumimoji="0" lang="en-AU" sz="1800" b="0" i="0" u="none" strike="noStrike" kern="1200" cap="none" spc="0" normalizeH="0" baseline="0" noProof="0">
                  <a:ln>
                    <a:noFill/>
                  </a:ln>
                  <a:solidFill>
                    <a:srgbClr val="810D70"/>
                  </a:solidFill>
                  <a:effectLst/>
                  <a:uLnTx/>
                  <a:uFillTx/>
                  <a:latin typeface="Segoe UI Light" panose="020B0502040204020203" pitchFamily="34" charset="0"/>
                  <a:ea typeface="Segoe UI" panose="020B0502040204020203" pitchFamily="34" charset="0"/>
                  <a:cs typeface="Segoe UI" panose="020B0502040204020203" pitchFamily="34" charset="0"/>
                </a:rPr>
              </a:br>
              <a:r>
                <a:rPr kumimoji="0" lang="en-AU" sz="1800" b="0" i="0" u="none" strike="noStrike" kern="1200" cap="none" spc="0" normalizeH="0" baseline="0" noProof="0">
                  <a:ln>
                    <a:noFill/>
                  </a:ln>
                  <a:solidFill>
                    <a:srgbClr val="810D70"/>
                  </a:solidFill>
                  <a:effectLst/>
                  <a:uLnTx/>
                  <a:uFillTx/>
                  <a:latin typeface="Segoe UI Light" panose="020B0502040204020203" pitchFamily="34" charset="0"/>
                  <a:ea typeface="Segoe UI" panose="020B0502040204020203" pitchFamily="34" charset="0"/>
                  <a:cs typeface="Segoe UI" panose="020B0502040204020203" pitchFamily="34" charset="0"/>
                </a:rPr>
                <a:t>(or health)</a:t>
              </a:r>
            </a:p>
          </p:txBody>
        </p:sp>
        <p:pic>
          <p:nvPicPr>
            <p:cNvPr id="19" name="Picture 18"/>
            <p:cNvPicPr>
              <a:picLocks noChangeAspect="1"/>
            </p:cNvPicPr>
            <p:nvPr/>
          </p:nvPicPr>
          <p:blipFill>
            <a:blip r:embed="rId4"/>
            <a:stretch>
              <a:fillRect/>
            </a:stretch>
          </p:blipFill>
          <p:spPr>
            <a:xfrm>
              <a:off x="3972189" y="1620357"/>
              <a:ext cx="1287399" cy="661695"/>
            </a:xfrm>
            <a:prstGeom prst="rect">
              <a:avLst/>
            </a:prstGeom>
          </p:spPr>
        </p:pic>
      </p:grpSp>
      <p:cxnSp>
        <p:nvCxnSpPr>
          <p:cNvPr id="20" name="Straight Arrow Connector 19"/>
          <p:cNvCxnSpPr/>
          <p:nvPr/>
        </p:nvCxnSpPr>
        <p:spPr>
          <a:xfrm>
            <a:off x="7204393" y="2918418"/>
            <a:ext cx="9567" cy="63953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652119" y="3573016"/>
            <a:ext cx="3168353" cy="1138174"/>
            <a:chOff x="4985359" y="3748732"/>
            <a:chExt cx="3268022" cy="1138174"/>
          </a:xfrm>
        </p:grpSpPr>
        <p:sp>
          <p:nvSpPr>
            <p:cNvPr id="22" name="Rectangle 21"/>
            <p:cNvSpPr/>
            <p:nvPr/>
          </p:nvSpPr>
          <p:spPr>
            <a:xfrm>
              <a:off x="4985359" y="3748732"/>
              <a:ext cx="3268022" cy="1117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5054116" y="3778910"/>
              <a:ext cx="3175016"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3) Is there any specific legislation which overrides the IPPs/HPPs</a:t>
              </a:r>
            </a:p>
          </p:txBody>
        </p:sp>
      </p:grpSp>
      <p:grpSp>
        <p:nvGrpSpPr>
          <p:cNvPr id="24" name="Group 23"/>
          <p:cNvGrpSpPr/>
          <p:nvPr/>
        </p:nvGrpSpPr>
        <p:grpSpPr>
          <a:xfrm>
            <a:off x="413888" y="3579411"/>
            <a:ext cx="3942088" cy="1111276"/>
            <a:chOff x="628650" y="3735516"/>
            <a:chExt cx="3268022" cy="1117671"/>
          </a:xfrm>
        </p:grpSpPr>
        <p:sp>
          <p:nvSpPr>
            <p:cNvPr id="25" name="Rectangle 24"/>
            <p:cNvSpPr/>
            <p:nvPr/>
          </p:nvSpPr>
          <p:spPr>
            <a:xfrm>
              <a:off x="628650" y="3735516"/>
              <a:ext cx="3268022" cy="1117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658524" y="3898442"/>
              <a:ext cx="3175252" cy="773869"/>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4) Is the use/sharing otherwise </a:t>
              </a:r>
              <a:r>
                <a:rPr lang="en-AU" sz="2200">
                  <a:solidFill>
                    <a:prstClr val="white"/>
                  </a:solidFill>
                  <a:latin typeface="Segoe UI Light" panose="020B0502040204020203" pitchFamily="34" charset="0"/>
                  <a:ea typeface="Segoe UI" panose="020B0502040204020203" pitchFamily="34" charset="0"/>
                  <a:cs typeface="Segoe UI" panose="020B0502040204020203" pitchFamily="34" charset="0"/>
                </a:rPr>
                <a:t>consistent </a:t>
              </a: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with the IPPs/HPPs?</a:t>
              </a:r>
            </a:p>
          </p:txBody>
        </p:sp>
      </p:grpSp>
      <p:cxnSp>
        <p:nvCxnSpPr>
          <p:cNvPr id="27" name="Straight Arrow Connector 26"/>
          <p:cNvCxnSpPr>
            <a:endCxn id="25" idx="3"/>
          </p:cNvCxnSpPr>
          <p:nvPr/>
        </p:nvCxnSpPr>
        <p:spPr>
          <a:xfrm flipH="1">
            <a:off x="4355976" y="4124195"/>
            <a:ext cx="1220274" cy="1085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86121" y="5411639"/>
            <a:ext cx="3681361" cy="132343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Consider the Charter – not arbitrary as well as lawful?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Document your decision making with </a:t>
            </a:r>
            <a:r>
              <a:rPr kumimoji="0" lang="en-US" sz="1600" b="1"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Privacy Impact Assessments </a:t>
            </a:r>
            <a:r>
              <a:rPr kumimoji="0" lang="en-US" sz="1600" b="0"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and </a:t>
            </a:r>
            <a:r>
              <a:rPr kumimoji="0" lang="en-US" sz="1600" b="1"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Information Sharing Agreements</a:t>
            </a:r>
          </a:p>
        </p:txBody>
      </p:sp>
      <p:grpSp>
        <p:nvGrpSpPr>
          <p:cNvPr id="29" name="Group 28"/>
          <p:cNvGrpSpPr/>
          <p:nvPr/>
        </p:nvGrpSpPr>
        <p:grpSpPr>
          <a:xfrm>
            <a:off x="4716015" y="4915933"/>
            <a:ext cx="4104455" cy="1942067"/>
            <a:chOff x="1071402" y="5160837"/>
            <a:chExt cx="7197862" cy="1508105"/>
          </a:xfrm>
        </p:grpSpPr>
        <p:cxnSp>
          <p:nvCxnSpPr>
            <p:cNvPr id="30" name="Straight Connector 29"/>
            <p:cNvCxnSpPr/>
            <p:nvPr/>
          </p:nvCxnSpPr>
          <p:spPr>
            <a:xfrm flipH="1" flipV="1">
              <a:off x="1189973" y="5282874"/>
              <a:ext cx="21588" cy="138606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77447" y="5282873"/>
              <a:ext cx="7091817" cy="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402" y="5160837"/>
              <a:ext cx="2617065" cy="262903"/>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Remember</a:t>
              </a:r>
            </a:p>
          </p:txBody>
        </p:sp>
      </p:grpSp>
      <p:grpSp>
        <p:nvGrpSpPr>
          <p:cNvPr id="33" name="Group 32"/>
          <p:cNvGrpSpPr/>
          <p:nvPr/>
        </p:nvGrpSpPr>
        <p:grpSpPr>
          <a:xfrm>
            <a:off x="395536" y="5534616"/>
            <a:ext cx="3942089" cy="947208"/>
            <a:chOff x="628650" y="3768181"/>
            <a:chExt cx="3268022" cy="1117671"/>
          </a:xfrm>
        </p:grpSpPr>
        <p:sp>
          <p:nvSpPr>
            <p:cNvPr id="34" name="Rectangle 33"/>
            <p:cNvSpPr/>
            <p:nvPr/>
          </p:nvSpPr>
          <p:spPr>
            <a:xfrm>
              <a:off x="628650" y="3768181"/>
              <a:ext cx="3268022" cy="1117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30485" y="3857967"/>
              <a:ext cx="3081403" cy="90791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5) Then use/share consistently  with the IPPs (and HPPs)</a:t>
              </a:r>
            </a:p>
          </p:txBody>
        </p:sp>
      </p:grpSp>
      <p:cxnSp>
        <p:nvCxnSpPr>
          <p:cNvPr id="36" name="Straight Arrow Connector 35"/>
          <p:cNvCxnSpPr/>
          <p:nvPr/>
        </p:nvCxnSpPr>
        <p:spPr>
          <a:xfrm>
            <a:off x="2365015" y="4784037"/>
            <a:ext cx="7793" cy="73389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70EF0F-ECA2-7AD0-ACA7-2DFAA5C3AE37}"/>
              </a:ext>
            </a:extLst>
          </p:cNvPr>
          <p:cNvSpPr txBox="1"/>
          <p:nvPr/>
        </p:nvSpPr>
        <p:spPr>
          <a:xfrm>
            <a:off x="436880" y="584200"/>
            <a:ext cx="824484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rgbClr val="FFFFFF"/>
                </a:solidFill>
                <a:latin typeface="Segoe UI Light"/>
                <a:ea typeface="Calibri"/>
                <a:cs typeface="Calibri"/>
              </a:rPr>
              <a:t>Checklist for approaching information use/sharing</a:t>
            </a:r>
            <a:endParaRPr lang="en-US" sz="3000" dirty="0">
              <a:solidFill>
                <a:srgbClr val="FFFFFF"/>
              </a:solidFill>
              <a:latin typeface="Segoe UI Light"/>
            </a:endParaRPr>
          </a:p>
        </p:txBody>
      </p:sp>
    </p:spTree>
    <p:extLst>
      <p:ext uri="{BB962C8B-B14F-4D97-AF65-F5344CB8AC3E}">
        <p14:creationId xmlns:p14="http://schemas.microsoft.com/office/powerpoint/2010/main" val="367941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28650" y="510399"/>
            <a:ext cx="8515350" cy="835742"/>
          </a:xfrm>
        </p:spPr>
        <p:txBody>
          <a:bodyPr/>
          <a:lstStyle/>
          <a:p>
            <a:r>
              <a:rPr lang="en-AU" sz="3000"/>
              <a:t>What if we get it wrong?</a:t>
            </a:r>
          </a:p>
        </p:txBody>
      </p:sp>
      <p:sp>
        <p:nvSpPr>
          <p:cNvPr id="3" name="Rectangle 2"/>
          <p:cNvSpPr/>
          <p:nvPr/>
        </p:nvSpPr>
        <p:spPr>
          <a:xfrm>
            <a:off x="514129" y="1814461"/>
            <a:ext cx="8526085" cy="3785652"/>
          </a:xfrm>
          <a:prstGeom prst="rect">
            <a:avLst/>
          </a:prstGeom>
        </p:spPr>
        <p:txBody>
          <a:bodyPr wrap="square">
            <a:spAutoFit/>
          </a:bodyPr>
          <a:lstStyle/>
          <a:p>
            <a:pPr marL="342900"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Some legislative confidentiality/secrecy provision create offences</a:t>
            </a:r>
          </a:p>
          <a:p>
            <a:pPr marL="342900"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Failure to follow </a:t>
            </a:r>
            <a:r>
              <a:rPr lang="en-AU" sz="2400" err="1">
                <a:latin typeface="Segoe UI Light" panose="020B0502040204020203" pitchFamily="34" charset="0"/>
                <a:cs typeface="Segoe UI Light" panose="020B0502040204020203" pitchFamily="34" charset="0"/>
              </a:rPr>
              <a:t>PDP</a:t>
            </a:r>
            <a:r>
              <a:rPr lang="en-AU" sz="2400">
                <a:latin typeface="Segoe UI Light" panose="020B0502040204020203" pitchFamily="34" charset="0"/>
                <a:cs typeface="Segoe UI Light" panose="020B0502040204020203" pitchFamily="34" charset="0"/>
              </a:rPr>
              <a:t> Act may result in complaint to </a:t>
            </a:r>
            <a:r>
              <a:rPr lang="en-AU" sz="2400" err="1">
                <a:latin typeface="Segoe UI Light" panose="020B0502040204020203" pitchFamily="34" charset="0"/>
                <a:cs typeface="Segoe UI Light" panose="020B0502040204020203" pitchFamily="34" charset="0"/>
              </a:rPr>
              <a:t>OVIC</a:t>
            </a:r>
            <a:r>
              <a:rPr lang="en-AU" sz="2400">
                <a:latin typeface="Segoe UI Light" panose="020B0502040204020203" pitchFamily="34" charset="0"/>
                <a:cs typeface="Segoe UI Light" panose="020B0502040204020203" pitchFamily="34" charset="0"/>
              </a:rPr>
              <a:t> or investigation. </a:t>
            </a:r>
            <a:r>
              <a:rPr lang="en-AU" sz="2400" err="1">
                <a:latin typeface="Segoe UI Light" panose="020B0502040204020203" pitchFamily="34" charset="0"/>
                <a:cs typeface="Segoe UI Light" panose="020B0502040204020203" pitchFamily="34" charset="0"/>
              </a:rPr>
              <a:t>OVIC</a:t>
            </a:r>
            <a:r>
              <a:rPr lang="en-AU" sz="2400">
                <a:latin typeface="Segoe UI Light" panose="020B0502040204020203" pitchFamily="34" charset="0"/>
                <a:cs typeface="Segoe UI Light" panose="020B0502040204020203" pitchFamily="34" charset="0"/>
              </a:rPr>
              <a:t> may:</a:t>
            </a:r>
          </a:p>
          <a:p>
            <a:pPr marL="800100" lvl="1"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decline to entertain a complaint;</a:t>
            </a:r>
          </a:p>
          <a:p>
            <a:pPr marL="800100" lvl="1"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refer complaints to </a:t>
            </a:r>
            <a:r>
              <a:rPr lang="en-AU" sz="2400" err="1">
                <a:latin typeface="Segoe UI Light" panose="020B0502040204020203" pitchFamily="34" charset="0"/>
                <a:cs typeface="Segoe UI Light" panose="020B0502040204020203" pitchFamily="34" charset="0"/>
              </a:rPr>
              <a:t>VCAT</a:t>
            </a:r>
            <a:r>
              <a:rPr lang="en-AU" sz="2400">
                <a:latin typeface="Segoe UI Light" panose="020B0502040204020203" pitchFamily="34" charset="0"/>
                <a:cs typeface="Segoe UI Light" panose="020B0502040204020203" pitchFamily="34" charset="0"/>
              </a:rPr>
              <a:t>; or</a:t>
            </a:r>
          </a:p>
          <a:p>
            <a:pPr marL="800100" lvl="1"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issue compliance notices for serious breaches</a:t>
            </a:r>
          </a:p>
          <a:p>
            <a:pPr marL="342900"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Most serious consequence to government is reputational damage and loss of public confidence</a:t>
            </a:r>
          </a:p>
          <a:p>
            <a:pPr marL="342900" indent="-342900">
              <a:buFont typeface="Arial" panose="020B0604020202020204" pitchFamily="34" charset="0"/>
              <a:buChar char="•"/>
            </a:pPr>
            <a:endParaRPr lang="en-AU" sz="2400">
              <a:latin typeface="Segoe UI Light" panose="020B0502040204020203" pitchFamily="34" charset="0"/>
              <a:cs typeface="Segoe UI Light" panose="020B0502040204020203" pitchFamily="34" charset="0"/>
            </a:endParaRP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18992" r="20100"/>
          <a:stretch/>
        </p:blipFill>
        <p:spPr>
          <a:xfrm rot="20069044">
            <a:off x="3628968" y="5360868"/>
            <a:ext cx="1451044" cy="1408613"/>
          </a:xfrm>
          <a:prstGeom prst="rect">
            <a:avLst/>
          </a:prstGeom>
        </p:spPr>
      </p:pic>
    </p:spTree>
    <p:extLst>
      <p:ext uri="{BB962C8B-B14F-4D97-AF65-F5344CB8AC3E}">
        <p14:creationId xmlns:p14="http://schemas.microsoft.com/office/powerpoint/2010/main" val="234218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p:txBody>
          <a:bodyPr/>
          <a:lstStyle/>
          <a:p>
            <a:r>
              <a:rPr lang="en-AU" sz="3000"/>
              <a:t>Data Protection </a:t>
            </a:r>
          </a:p>
        </p:txBody>
      </p:sp>
      <p:sp>
        <p:nvSpPr>
          <p:cNvPr id="3" name="Content Placeholder 2"/>
          <p:cNvSpPr>
            <a:spLocks noGrp="1"/>
          </p:cNvSpPr>
          <p:nvPr>
            <p:ph idx="1"/>
          </p:nvPr>
        </p:nvSpPr>
        <p:spPr>
          <a:xfrm>
            <a:off x="342388" y="1852856"/>
            <a:ext cx="8593091" cy="4351338"/>
          </a:xfrm>
        </p:spPr>
        <p:txBody>
          <a:bodyPr/>
          <a:lstStyle/>
          <a:p>
            <a:r>
              <a:rPr lang="en-US" sz="2000">
                <a:cs typeface="Segoe UI Light" panose="020B0502040204020203" pitchFamily="34" charset="0"/>
              </a:rPr>
              <a:t>Data Protection is about keeping public sector data secure (whether or not it’s personal information).  </a:t>
            </a:r>
          </a:p>
          <a:p>
            <a:r>
              <a:rPr lang="en-US" sz="2000">
                <a:cs typeface="Segoe UI Light" panose="020B0502040204020203" pitchFamily="34" charset="0"/>
              </a:rPr>
              <a:t>Agencies work within the Victorian Protective Data Security Framework, which includes the Protective Data Security Standards. Head of the public sector body is responsible for compliance with the </a:t>
            </a:r>
            <a:r>
              <a:rPr lang="en-US" sz="2000" err="1">
                <a:cs typeface="Segoe UI Light" panose="020B0502040204020203" pitchFamily="34" charset="0"/>
              </a:rPr>
              <a:t>VPDSS</a:t>
            </a:r>
            <a:r>
              <a:rPr lang="en-US" sz="2000">
                <a:cs typeface="Segoe UI Light" panose="020B0502040204020203" pitchFamily="34" charset="0"/>
              </a:rPr>
              <a:t> </a:t>
            </a:r>
            <a:r>
              <a:rPr lang="en-US" sz="2000" u="sng">
                <a:cs typeface="Segoe UI Light" panose="020B0502040204020203" pitchFamily="34" charset="0"/>
              </a:rPr>
              <a:t>and</a:t>
            </a:r>
            <a:r>
              <a:rPr lang="en-US" sz="2000">
                <a:cs typeface="Segoe UI Light" panose="020B0502040204020203" pitchFamily="34" charset="0"/>
              </a:rPr>
              <a:t> for that of suppliers.  (Procure with data security in mind.)</a:t>
            </a:r>
          </a:p>
          <a:p>
            <a:r>
              <a:rPr lang="en-US" sz="2000">
                <a:cs typeface="Segoe UI Light" panose="020B0502040204020203" pitchFamily="34" charset="0"/>
              </a:rPr>
              <a:t>Agencies must have a </a:t>
            </a:r>
            <a:r>
              <a:rPr lang="en-US" sz="2000" b="1">
                <a:cs typeface="Segoe UI Light" panose="020B0502040204020203" pitchFamily="34" charset="0"/>
              </a:rPr>
              <a:t>Protective Data Security Plan</a:t>
            </a:r>
            <a:r>
              <a:rPr lang="en-US" sz="2000">
                <a:cs typeface="Segoe UI Light" panose="020B0502040204020203" pitchFamily="34" charset="0"/>
              </a:rPr>
              <a:t>, reviewable every two years or when significant change (but agency heads are expected to attest annually).</a:t>
            </a:r>
          </a:p>
          <a:p>
            <a:r>
              <a:rPr lang="en-US" sz="2000" err="1">
                <a:cs typeface="Segoe UI Light" panose="020B0502040204020203" pitchFamily="34" charset="0"/>
              </a:rPr>
              <a:t>OVIC</a:t>
            </a:r>
            <a:r>
              <a:rPr lang="en-US" sz="2000">
                <a:cs typeface="Segoe UI Light" panose="020B0502040204020203" pitchFamily="34" charset="0"/>
              </a:rPr>
              <a:t> five step plan and guidance - starts with valuing your information assets and developing appropriate protective measures.  </a:t>
            </a:r>
          </a:p>
          <a:p>
            <a:r>
              <a:rPr lang="en-US" sz="2000" err="1">
                <a:cs typeface="Segoe UI Light" panose="020B0502040204020203" pitchFamily="34" charset="0"/>
              </a:rPr>
              <a:t>OVIC</a:t>
            </a:r>
            <a:r>
              <a:rPr lang="en-US" sz="2000">
                <a:cs typeface="Segoe UI Light" panose="020B0502040204020203" pitchFamily="34" charset="0"/>
              </a:rPr>
              <a:t> has an information security incident notification scheme for incidents with Business Impact level 2 or higher – report through the website</a:t>
            </a:r>
            <a:r>
              <a:rPr lang="en-US" sz="2000"/>
              <a:t>.</a:t>
            </a:r>
          </a:p>
          <a:p>
            <a:pPr marL="0" indent="0">
              <a:buNone/>
            </a:pPr>
            <a:endParaRPr lang="en-AU" sz="2000"/>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26208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AU" sz="4400"/>
              <a:t>Introduction to FOI</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9686" y="1408669"/>
            <a:ext cx="7339913" cy="4486766"/>
          </a:xfrm>
          <a:prstGeom prst="rect">
            <a:avLst/>
          </a:prstGeom>
        </p:spPr>
      </p:pic>
      <p:sp>
        <p:nvSpPr>
          <p:cNvPr id="6" name="TextBox 5"/>
          <p:cNvSpPr txBox="1"/>
          <p:nvPr/>
        </p:nvSpPr>
        <p:spPr>
          <a:xfrm>
            <a:off x="-8" y="3509316"/>
            <a:ext cx="11738923" cy="923330"/>
          </a:xfrm>
          <a:prstGeom prst="rect">
            <a:avLst/>
          </a:prstGeom>
          <a:solidFill>
            <a:schemeClr val="bg2">
              <a:lumMod val="60000"/>
              <a:lumOff val="40000"/>
            </a:schemeClr>
          </a:solidFill>
          <a:ln w="3175">
            <a:solidFill>
              <a:schemeClr val="tx1"/>
            </a:solidFill>
          </a:ln>
          <a:scene3d>
            <a:camera prst="perspectiveContrastingRightFacing"/>
            <a:lightRig rig="threePt" dir="t"/>
          </a:scene3d>
        </p:spPr>
        <p:txBody>
          <a:bodyPr wrap="square" rtlCol="0">
            <a:spAutoFit/>
          </a:bodyPr>
          <a:lstStyle/>
          <a:p>
            <a:r>
              <a:rPr lang="en-AU" sz="5400" b="1">
                <a:solidFill>
                  <a:srgbClr val="C00000"/>
                </a:solidFill>
              </a:rPr>
              <a:t>Why do you need to know about FOI?</a:t>
            </a:r>
          </a:p>
        </p:txBody>
      </p:sp>
    </p:spTree>
    <p:extLst>
      <p:ext uri="{BB962C8B-B14F-4D97-AF65-F5344CB8AC3E}">
        <p14:creationId xmlns:p14="http://schemas.microsoft.com/office/powerpoint/2010/main" val="79854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924" y="2266834"/>
            <a:ext cx="4248886" cy="2549331"/>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4220"/>
          <a:stretch/>
        </p:blipFill>
        <p:spPr>
          <a:xfrm>
            <a:off x="5004462" y="2266834"/>
            <a:ext cx="3766947" cy="43031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0000">
            <a:off x="6455122" y="3878812"/>
            <a:ext cx="2257426" cy="3429289"/>
          </a:xfrm>
          <a:prstGeom prst="rect">
            <a:avLst/>
          </a:prstGeom>
        </p:spPr>
      </p:pic>
      <p:sp>
        <p:nvSpPr>
          <p:cNvPr id="8" name="TextBox 7"/>
          <p:cNvSpPr txBox="1"/>
          <p:nvPr/>
        </p:nvSpPr>
        <p:spPr>
          <a:xfrm>
            <a:off x="971600" y="4869160"/>
            <a:ext cx="3312368" cy="1077218"/>
          </a:xfrm>
          <a:prstGeom prst="rect">
            <a:avLst/>
          </a:prstGeom>
          <a:noFill/>
        </p:spPr>
        <p:txBody>
          <a:bodyPr wrap="square" rtlCol="0">
            <a:spAutoFit/>
          </a:bodyPr>
          <a:lstStyle/>
          <a:p>
            <a:r>
              <a:rPr lang="en-AU" sz="3200"/>
              <a:t>Is that “George Brandis’ diary”?</a:t>
            </a:r>
          </a:p>
        </p:txBody>
      </p:sp>
      <p:sp>
        <p:nvSpPr>
          <p:cNvPr id="11" name="Up Arrow 10"/>
          <p:cNvSpPr/>
          <p:nvPr/>
        </p:nvSpPr>
        <p:spPr>
          <a:xfrm rot="1860000">
            <a:off x="438595" y="4345416"/>
            <a:ext cx="484632" cy="994494"/>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5076056" y="1695719"/>
            <a:ext cx="3682355" cy="523220"/>
          </a:xfrm>
          <a:prstGeom prst="rect">
            <a:avLst/>
          </a:prstGeom>
          <a:noFill/>
        </p:spPr>
        <p:txBody>
          <a:bodyPr wrap="none" rtlCol="0">
            <a:spAutoFit/>
          </a:bodyPr>
          <a:lstStyle/>
          <a:p>
            <a:r>
              <a:rPr lang="en-AU" sz="2800"/>
              <a:t>The “Streisand Effect”</a:t>
            </a:r>
          </a:p>
        </p:txBody>
      </p:sp>
      <p:sp>
        <p:nvSpPr>
          <p:cNvPr id="13" name="Title 1"/>
          <p:cNvSpPr txBox="1">
            <a:spLocks/>
          </p:cNvSpPr>
          <p:nvPr/>
        </p:nvSpPr>
        <p:spPr>
          <a:xfrm>
            <a:off x="270302" y="1401423"/>
            <a:ext cx="7576236" cy="909294"/>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a:lnSpc>
                <a:spcPts val="3500"/>
              </a:lnSpc>
            </a:pPr>
            <a:r>
              <a:rPr lang="en-AU" sz="3200" i="1">
                <a:solidFill>
                  <a:schemeClr val="tx1"/>
                </a:solidFill>
              </a:rPr>
              <a:t>Attorney General v Dreyfus </a:t>
            </a:r>
            <a:br>
              <a:rPr lang="en-AU" sz="2400" i="1">
                <a:solidFill>
                  <a:schemeClr val="tx1"/>
                </a:solidFill>
              </a:rPr>
            </a:br>
            <a:r>
              <a:rPr lang="en-AU" sz="2400" i="1">
                <a:solidFill>
                  <a:schemeClr val="tx1"/>
                </a:solidFill>
              </a:rPr>
              <a:t>    </a:t>
            </a:r>
          </a:p>
        </p:txBody>
      </p:sp>
      <p:sp>
        <p:nvSpPr>
          <p:cNvPr id="14" name="Title 1"/>
          <p:cNvSpPr>
            <a:spLocks noGrp="1"/>
          </p:cNvSpPr>
          <p:nvPr>
            <p:ph type="title"/>
          </p:nvPr>
        </p:nvSpPr>
        <p:spPr/>
        <p:txBody>
          <a:bodyPr/>
          <a:lstStyle/>
          <a:p>
            <a:r>
              <a:rPr lang="en-AU" sz="4400"/>
              <a:t>Introduction to FOI (1)</a:t>
            </a:r>
          </a:p>
        </p:txBody>
      </p:sp>
    </p:spTree>
    <p:extLst>
      <p:ext uri="{BB962C8B-B14F-4D97-AF65-F5344CB8AC3E}">
        <p14:creationId xmlns:p14="http://schemas.microsoft.com/office/powerpoint/2010/main" val="13911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p:txBody>
          <a:bodyPr/>
          <a:lstStyle/>
          <a:p>
            <a:r>
              <a:rPr lang="en-AU" sz="4000"/>
              <a:t>Introduction to FOI  (2)</a:t>
            </a:r>
          </a:p>
        </p:txBody>
      </p:sp>
      <p:sp>
        <p:nvSpPr>
          <p:cNvPr id="6" name="Rectangle 5"/>
          <p:cNvSpPr/>
          <p:nvPr/>
        </p:nvSpPr>
        <p:spPr>
          <a:xfrm>
            <a:off x="628650" y="1622382"/>
            <a:ext cx="8000584" cy="4462760"/>
          </a:xfrm>
          <a:prstGeom prst="rect">
            <a:avLst/>
          </a:prstGeom>
        </p:spPr>
        <p:txBody>
          <a:bodyPr wrap="square" lIns="91440" tIns="45720" rIns="91440" bIns="45720" anchor="t">
            <a:spAutoFit/>
          </a:bodyPr>
          <a:lstStyle/>
          <a:p>
            <a:endParaRPr lang="en-AU" sz="3200">
              <a:latin typeface="Segoe UI Light" panose="020B0502040204020203" pitchFamily="34" charset="0"/>
              <a:cs typeface="Segoe UI Light" panose="020B0502040204020203" pitchFamily="34" charset="0"/>
            </a:endParaRPr>
          </a:p>
          <a:p>
            <a:r>
              <a:rPr lang="en-AU" sz="3600">
                <a:latin typeface="Segoe UI Light"/>
                <a:cs typeface="Segoe UI Light"/>
              </a:rPr>
              <a:t>Freedom of information is a key  </a:t>
            </a:r>
          </a:p>
          <a:p>
            <a:r>
              <a:rPr lang="en-AU" sz="3600">
                <a:latin typeface="Segoe UI Light"/>
                <a:cs typeface="Segoe UI Light"/>
              </a:rPr>
              <a:t>   component of executive accountability</a:t>
            </a:r>
          </a:p>
          <a:p>
            <a:r>
              <a:rPr lang="en-AU" sz="3600">
                <a:latin typeface="Segoe UI Light"/>
                <a:cs typeface="Segoe UI Light"/>
              </a:rPr>
              <a:t>         and a pillar of our democracy. </a:t>
            </a:r>
            <a:endParaRPr lang="en-AU"/>
          </a:p>
          <a:p>
            <a:pPr marL="285750" indent="-285750">
              <a:buFont typeface="Arial" panose="020B0604020202020204" pitchFamily="34" charset="0"/>
              <a:buChar char="•"/>
            </a:pPr>
            <a:endParaRPr lang="en-AU" sz="360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endParaRPr lang="en-AU" sz="3600">
              <a:latin typeface="Segoe UI Light" panose="020B0502040204020203" pitchFamily="34" charset="0"/>
              <a:cs typeface="Segoe UI Light" panose="020B0502040204020203" pitchFamily="34" charset="0"/>
            </a:endParaRPr>
          </a:p>
          <a:p>
            <a:r>
              <a:rPr lang="en-AU" sz="3600">
                <a:latin typeface="Segoe UI Light"/>
                <a:cs typeface="Segoe UI Light"/>
              </a:rPr>
              <a:t>Governed by the </a:t>
            </a:r>
            <a:r>
              <a:rPr lang="en-AU" sz="3600" i="1">
                <a:latin typeface="Segoe UI Light"/>
                <a:cs typeface="Segoe UI Light"/>
              </a:rPr>
              <a:t>Freedom of Information Act 1982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407814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628650" y="2200516"/>
            <a:ext cx="8306829" cy="4351338"/>
          </a:xfrm>
        </p:spPr>
        <p:txBody>
          <a:bodyPr>
            <a:normAutofit/>
          </a:bodyPr>
          <a:lstStyle/>
          <a:p>
            <a:pPr marL="0" indent="0">
              <a:buNone/>
            </a:pPr>
            <a:r>
              <a:rPr lang="en-AU" altLang="en-US" b="1">
                <a:solidFill>
                  <a:schemeClr val="accent4"/>
                </a:solidFill>
              </a:rPr>
              <a:t>Object of the FOI Act </a:t>
            </a:r>
            <a:r>
              <a:rPr lang="en-AU" altLang="en-US"/>
              <a:t>– s 3 of FOI Act</a:t>
            </a:r>
            <a:endParaRPr lang="en-AU" altLang="en-US" b="1">
              <a:solidFill>
                <a:schemeClr val="accent4"/>
              </a:solidFill>
            </a:endParaRPr>
          </a:p>
          <a:p>
            <a:pPr marL="457200" lvl="1" indent="0">
              <a:buNone/>
            </a:pPr>
            <a:endParaRPr lang="en-AU" altLang="en-US"/>
          </a:p>
          <a:p>
            <a:pPr marL="457200" lvl="1" indent="0">
              <a:buNone/>
            </a:pPr>
            <a:r>
              <a:rPr lang="en-AU" altLang="en-US" sz="3200"/>
              <a:t>‘…creating a general right of access to information in documentary form in the possession of Ministers and agencies…’</a:t>
            </a:r>
            <a:endParaRPr lang="en-AU" sz="3200"/>
          </a:p>
        </p:txBody>
      </p:sp>
      <p:sp>
        <p:nvSpPr>
          <p:cNvPr id="3" name="Title 2"/>
          <p:cNvSpPr>
            <a:spLocks noGrp="1"/>
          </p:cNvSpPr>
          <p:nvPr>
            <p:ph type="title"/>
          </p:nvPr>
        </p:nvSpPr>
        <p:spPr/>
        <p:txBody>
          <a:bodyPr/>
          <a:lstStyle/>
          <a:p>
            <a:r>
              <a:rPr lang="en-AU" sz="3000"/>
              <a:t>Object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57726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91137" y="479377"/>
            <a:ext cx="5870798" cy="835742"/>
          </a:xfrm>
        </p:spPr>
        <p:txBody>
          <a:bodyPr/>
          <a:lstStyle/>
          <a:p>
            <a:r>
              <a:rPr lang="en-AU" sz="3000"/>
              <a:t>Access </a:t>
            </a:r>
          </a:p>
        </p:txBody>
      </p:sp>
      <p:sp>
        <p:nvSpPr>
          <p:cNvPr id="15" name="Content Placeholder 2"/>
          <p:cNvSpPr>
            <a:spLocks noGrp="1"/>
          </p:cNvSpPr>
          <p:nvPr>
            <p:ph idx="1"/>
          </p:nvPr>
        </p:nvSpPr>
        <p:spPr>
          <a:xfrm>
            <a:off x="591137" y="2120146"/>
            <a:ext cx="8229600" cy="3672408"/>
          </a:xfrm>
        </p:spPr>
        <p:txBody>
          <a:bodyPr/>
          <a:lstStyle/>
          <a:p>
            <a:pPr marL="0" indent="0">
              <a:buNone/>
            </a:pPr>
            <a:r>
              <a:rPr lang="en-AU" b="1">
                <a:solidFill>
                  <a:schemeClr val="accent4"/>
                </a:solidFill>
              </a:rPr>
              <a:t>Broad right of access </a:t>
            </a:r>
            <a:r>
              <a:rPr lang="en-AU"/>
              <a:t>– s 13 of FOI Act</a:t>
            </a:r>
          </a:p>
          <a:p>
            <a:pPr marL="457200" lvl="1" indent="0">
              <a:buNone/>
            </a:pPr>
            <a:r>
              <a:rPr lang="en-AU" sz="2800"/>
              <a:t>Every person has a legally enforceable right to obtain access to a document of an agency, or…a Minister, other than an exempt document. </a:t>
            </a:r>
          </a:p>
          <a:p>
            <a:pPr marL="457200" lvl="1" indent="0">
              <a:buNone/>
            </a:pPr>
            <a:endParaRPr lang="en-AU"/>
          </a:p>
          <a:p>
            <a:pPr marL="457200" lvl="1" indent="0">
              <a:buNone/>
            </a:pPr>
            <a:r>
              <a:rPr lang="en-AU"/>
              <a:t>Can also release documents outside of the FOI Act – s 16</a:t>
            </a:r>
          </a:p>
          <a:p>
            <a:pPr marL="457200" lvl="1" indent="0">
              <a:buNone/>
            </a:pPr>
            <a:endParaRPr lang="en-AU" sz="1600"/>
          </a:p>
          <a:p>
            <a:pPr marL="0" indent="0">
              <a:buNone/>
            </a:pPr>
            <a:endParaRPr lang="en-AU" sz="2000"/>
          </a:p>
          <a:p>
            <a:endParaRPr lang="en-AU" sz="2000"/>
          </a:p>
          <a:p>
            <a:pPr marL="0" indent="0">
              <a:buNone/>
            </a:pPr>
            <a:endParaRPr lang="en-AU" sz="1600"/>
          </a:p>
          <a:p>
            <a:endParaRPr lang="en-AU" sz="1600"/>
          </a:p>
          <a:p>
            <a:endParaRPr lang="en-AU" sz="1600"/>
          </a:p>
          <a:p>
            <a:endParaRPr lang="en-AU"/>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468411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71943"/>
            <a:ext cx="5870798" cy="835742"/>
          </a:xfrm>
        </p:spPr>
        <p:txBody>
          <a:bodyPr/>
          <a:lstStyle/>
          <a:p>
            <a:r>
              <a:rPr lang="en-AU" sz="3000">
                <a:solidFill>
                  <a:prstClr val="white"/>
                </a:solidFill>
              </a:rPr>
              <a:t>Key Definitions (s 5) </a:t>
            </a:r>
            <a:endParaRPr lang="en-AU" sz="3000"/>
          </a:p>
        </p:txBody>
      </p:sp>
      <p:sp>
        <p:nvSpPr>
          <p:cNvPr id="10" name="Content Placeholder 2"/>
          <p:cNvSpPr>
            <a:spLocks noGrp="1"/>
          </p:cNvSpPr>
          <p:nvPr>
            <p:ph idx="1"/>
          </p:nvPr>
        </p:nvSpPr>
        <p:spPr>
          <a:xfrm>
            <a:off x="590279" y="1779373"/>
            <a:ext cx="7998136" cy="4016278"/>
          </a:xfrm>
        </p:spPr>
        <p:txBody>
          <a:bodyPr/>
          <a:lstStyle/>
          <a:p>
            <a:pPr marL="0" indent="0">
              <a:spcBef>
                <a:spcPts val="2400"/>
              </a:spcBef>
              <a:buNone/>
            </a:pPr>
            <a:r>
              <a:rPr lang="en-AU" sz="3600"/>
              <a:t>Which documents?</a:t>
            </a:r>
          </a:p>
          <a:p>
            <a:pPr>
              <a:spcBef>
                <a:spcPts val="2400"/>
              </a:spcBef>
            </a:pPr>
            <a:r>
              <a:rPr lang="en-AU"/>
              <a:t>Document’ – very broad and includes maps, photos, film and audio</a:t>
            </a:r>
          </a:p>
          <a:p>
            <a:pPr>
              <a:spcBef>
                <a:spcPts val="2400"/>
              </a:spcBef>
            </a:pPr>
            <a:r>
              <a:rPr lang="en-AU"/>
              <a:t>'Document of an agency‘ – document in possession of agency (also encompasses control)</a:t>
            </a:r>
          </a:p>
          <a:p>
            <a:pPr>
              <a:spcBef>
                <a:spcPts val="2400"/>
              </a:spcBef>
            </a:pPr>
            <a:r>
              <a:rPr lang="en-AU"/>
              <a:t>‘Official document of a Minister’ – in possession of a Minister that relates to the affairs of an agency.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48172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53966" y="471943"/>
            <a:ext cx="5870798" cy="835742"/>
          </a:xfrm>
        </p:spPr>
        <p:txBody>
          <a:bodyPr/>
          <a:lstStyle/>
          <a:p>
            <a:r>
              <a:rPr lang="en-AU" sz="3000"/>
              <a:t>Processing a FOI request </a:t>
            </a:r>
          </a:p>
        </p:txBody>
      </p:sp>
      <p:sp>
        <p:nvSpPr>
          <p:cNvPr id="8" name="Rectangle 4"/>
          <p:cNvSpPr>
            <a:spLocks noChangeArrowheads="1"/>
          </p:cNvSpPr>
          <p:nvPr/>
        </p:nvSpPr>
        <p:spPr bwMode="auto">
          <a:xfrm>
            <a:off x="553966" y="1495168"/>
            <a:ext cx="8231688" cy="43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ts val="1800"/>
              </a:spcBef>
              <a:buNone/>
            </a:pPr>
            <a:r>
              <a:rPr lang="en-AU" altLang="en-US" sz="3600">
                <a:latin typeface="Segoe UI Light" panose="020B0502040204020203" pitchFamily="34" charset="0"/>
                <a:cs typeface="Segoe UI Light" panose="020B0502040204020203" pitchFamily="34" charset="0"/>
              </a:rPr>
              <a:t>Consider:</a:t>
            </a:r>
          </a:p>
          <a:p>
            <a:pPr>
              <a:spcBef>
                <a:spcPts val="1800"/>
              </a:spcBef>
            </a:pPr>
            <a:r>
              <a:rPr lang="en-AU" altLang="en-US" sz="3600">
                <a:latin typeface="Segoe UI Light" panose="020B0502040204020203" pitchFamily="34" charset="0"/>
                <a:cs typeface="Segoe UI Light" panose="020B0502040204020203" pitchFamily="34" charset="0"/>
              </a:rPr>
              <a:t>Is the request valid according to s 17?</a:t>
            </a:r>
          </a:p>
          <a:p>
            <a:pPr>
              <a:spcBef>
                <a:spcPts val="1800"/>
              </a:spcBef>
            </a:pPr>
            <a:r>
              <a:rPr lang="en-AU" altLang="en-US" sz="3600">
                <a:latin typeface="Segoe UI Light" panose="020B0502040204020203" pitchFamily="34" charset="0"/>
                <a:cs typeface="Segoe UI Light" panose="020B0502040204020203" pitchFamily="34" charset="0"/>
              </a:rPr>
              <a:t>30 day limit to make a decision – s 21</a:t>
            </a:r>
          </a:p>
          <a:p>
            <a:pPr>
              <a:spcBef>
                <a:spcPts val="1800"/>
              </a:spcBef>
            </a:pPr>
            <a:r>
              <a:rPr lang="en-AU" altLang="en-US" sz="3600">
                <a:latin typeface="Segoe UI Light" panose="020B0502040204020203" pitchFamily="34" charset="0"/>
                <a:cs typeface="Segoe UI Light" panose="020B0502040204020203" pitchFamily="34" charset="0"/>
              </a:rPr>
              <a:t>Requirements to conduct a </a:t>
            </a:r>
            <a:r>
              <a:rPr lang="en-AU" altLang="en-US" sz="3600" b="1" u="sng">
                <a:latin typeface="Segoe UI Light" panose="020B0502040204020203" pitchFamily="34" charset="0"/>
                <a:cs typeface="Segoe UI Light" panose="020B0502040204020203" pitchFamily="34" charset="0"/>
              </a:rPr>
              <a:t>thorough and diligent search</a:t>
            </a:r>
            <a:r>
              <a:rPr lang="en-AU" altLang="en-US" sz="3600">
                <a:latin typeface="Segoe UI Light" panose="020B0502040204020203" pitchFamily="34" charset="0"/>
                <a:cs typeface="Segoe UI Light" panose="020B0502040204020203" pitchFamily="34" charset="0"/>
              </a:rPr>
              <a:t> </a:t>
            </a:r>
          </a:p>
          <a:p>
            <a:pPr lvl="1">
              <a:spcBef>
                <a:spcPts val="1800"/>
              </a:spcBef>
            </a:pPr>
            <a:r>
              <a:rPr lang="en-AU" altLang="en-US" sz="3600">
                <a:latin typeface="Segoe UI Light" panose="020B0502040204020203" pitchFamily="34" charset="0"/>
                <a:cs typeface="Segoe UI Light" panose="020B0502040204020203" pitchFamily="34" charset="0"/>
              </a:rPr>
              <a:t>What does this mean?</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98072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000">
                <a:solidFill>
                  <a:prstClr val="white"/>
                </a:solidFill>
              </a:rPr>
              <a:t>Regulators </a:t>
            </a:r>
            <a:endParaRPr lang="en-AU" sz="300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graphicFrame>
        <p:nvGraphicFramePr>
          <p:cNvPr id="7" name="Content Placeholder 6"/>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399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689" y="479377"/>
            <a:ext cx="5684601" cy="835742"/>
          </a:xfrm>
        </p:spPr>
        <p:txBody>
          <a:bodyPr lIns="91440" tIns="45720" rIns="91440" bIns="45720" anchor="ctr" anchorCtr="0">
            <a:noAutofit/>
          </a:bodyPr>
          <a:lstStyle/>
          <a:p>
            <a:r>
              <a:rPr lang="en-AU" sz="3000">
                <a:latin typeface="Segoe UI Light"/>
                <a:cs typeface="Segoe UI Light"/>
              </a:rPr>
              <a:t>Processing an FOI request cont. </a:t>
            </a:r>
          </a:p>
        </p:txBody>
      </p:sp>
      <p:sp>
        <p:nvSpPr>
          <p:cNvPr id="5" name="Rectangle 4"/>
          <p:cNvSpPr>
            <a:spLocks noChangeArrowheads="1"/>
          </p:cNvSpPr>
          <p:nvPr/>
        </p:nvSpPr>
        <p:spPr bwMode="auto">
          <a:xfrm>
            <a:off x="680689" y="1273164"/>
            <a:ext cx="784547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AU" altLang="en-US" b="1">
                <a:latin typeface="Segoe UI Light" panose="020B0502040204020203" pitchFamily="34" charset="0"/>
                <a:cs typeface="Segoe UI Light" panose="020B0502040204020203" pitchFamily="34" charset="0"/>
              </a:rPr>
              <a:t>Does an exemption apply? </a:t>
            </a:r>
          </a:p>
          <a:p>
            <a:pPr marL="0" indent="0">
              <a:buNone/>
            </a:pPr>
            <a:r>
              <a:rPr lang="en-AU" altLang="en-US" b="1">
                <a:latin typeface="Segoe UI Light" panose="020B0502040204020203" pitchFamily="34" charset="0"/>
                <a:cs typeface="Segoe UI Light" panose="020B0502040204020203" pitchFamily="34" charset="0"/>
              </a:rPr>
              <a:t>	(</a:t>
            </a:r>
            <a:r>
              <a:rPr lang="en-AU" altLang="en-US" sz="2400" b="1">
                <a:latin typeface="Segoe UI Light" panose="020B0502040204020203" pitchFamily="34" charset="0"/>
                <a:cs typeface="Segoe UI Light" panose="020B0502040204020203" pitchFamily="34" charset="0"/>
              </a:rPr>
              <a:t>See ss 13 &amp; 27)</a:t>
            </a:r>
          </a:p>
          <a:p>
            <a:endParaRPr lang="en-AU" altLang="en-US" sz="800">
              <a:latin typeface="Segoe UI Light" panose="020B0502040204020203" pitchFamily="34" charset="0"/>
              <a:cs typeface="Segoe UI Light" panose="020B0502040204020203" pitchFamily="34" charset="0"/>
            </a:endParaRPr>
          </a:p>
          <a:p>
            <a:r>
              <a:rPr lang="en-AU" altLang="en-US">
                <a:latin typeface="Segoe UI Light" panose="020B0502040204020203" pitchFamily="34" charset="0"/>
                <a:cs typeface="Segoe UI Light" panose="020B0502040204020203" pitchFamily="34" charset="0"/>
              </a:rPr>
              <a:t>Exemptions are provided for in Part IV of the Act</a:t>
            </a:r>
          </a:p>
          <a:p>
            <a:endParaRPr lang="en-AU" altLang="en-US" sz="800">
              <a:latin typeface="Segoe UI Light" panose="020B0502040204020203" pitchFamily="34" charset="0"/>
              <a:cs typeface="Segoe UI Light" panose="020B0502040204020203" pitchFamily="34" charset="0"/>
            </a:endParaRPr>
          </a:p>
          <a:p>
            <a:r>
              <a:rPr lang="en-AU" altLang="en-US">
                <a:latin typeface="Segoe UI Light" panose="020B0502040204020203" pitchFamily="34" charset="0"/>
                <a:cs typeface="Segoe UI Light" panose="020B0502040204020203" pitchFamily="34" charset="0"/>
              </a:rPr>
              <a:t>Irrelevant and exempt material can be deleted from a document– s 25……….</a:t>
            </a:r>
          </a:p>
          <a:p>
            <a:pPr marL="0" indent="0">
              <a:buNone/>
            </a:pPr>
            <a:endParaRPr lang="en-AU" altLang="en-US">
              <a:latin typeface="Segoe UI Light" panose="020B0502040204020203" pitchFamily="34" charset="0"/>
              <a:cs typeface="Segoe UI Light" panose="020B0502040204020203" pitchFamily="34" charset="0"/>
            </a:endParaRPr>
          </a:p>
        </p:txBody>
      </p:sp>
      <p:sp>
        <p:nvSpPr>
          <p:cNvPr id="6"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2" name="Picture 1"/>
          <p:cNvPicPr>
            <a:picLocks noChangeAspect="1"/>
          </p:cNvPicPr>
          <p:nvPr/>
        </p:nvPicPr>
        <p:blipFill>
          <a:blip r:embed="rId3"/>
          <a:stretch>
            <a:fillRect/>
          </a:stretch>
        </p:blipFill>
        <p:spPr>
          <a:xfrm>
            <a:off x="247136" y="5057523"/>
            <a:ext cx="6142868" cy="1800478"/>
          </a:xfrm>
          <a:prstGeom prst="rect">
            <a:avLst/>
          </a:prstGeom>
          <a:ln w="3175">
            <a:solidFill>
              <a:schemeClr val="tx1"/>
            </a:solidFill>
          </a:ln>
        </p:spPr>
      </p:pic>
    </p:spTree>
    <p:extLst>
      <p:ext uri="{BB962C8B-B14F-4D97-AF65-F5344CB8AC3E}">
        <p14:creationId xmlns:p14="http://schemas.microsoft.com/office/powerpoint/2010/main" val="210317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86812"/>
            <a:ext cx="5870798" cy="835742"/>
          </a:xfrm>
        </p:spPr>
        <p:txBody>
          <a:bodyPr/>
          <a:lstStyle/>
          <a:p>
            <a:r>
              <a:rPr lang="en-AU" sz="3000"/>
              <a:t>Exemptions in Part IV</a:t>
            </a:r>
          </a:p>
        </p:txBody>
      </p:sp>
      <p:sp>
        <p:nvSpPr>
          <p:cNvPr id="10" name="Content Placeholder 2"/>
          <p:cNvSpPr>
            <a:spLocks noGrp="1"/>
          </p:cNvSpPr>
          <p:nvPr>
            <p:ph idx="1"/>
          </p:nvPr>
        </p:nvSpPr>
        <p:spPr>
          <a:xfrm>
            <a:off x="664255" y="1878494"/>
            <a:ext cx="8092805" cy="3672408"/>
          </a:xfrm>
        </p:spPr>
        <p:txBody>
          <a:bodyPr/>
          <a:lstStyle/>
          <a:p>
            <a:pPr marL="0" indent="0">
              <a:buNone/>
            </a:pPr>
            <a:r>
              <a:rPr lang="fr-FR" sz="3200" b="1">
                <a:solidFill>
                  <a:schemeClr val="accent4"/>
                </a:solidFill>
              </a:rPr>
              <a:t>Section 28 </a:t>
            </a:r>
            <a:r>
              <a:rPr lang="fr-FR" sz="3200"/>
              <a:t>- Cabinet documents</a:t>
            </a:r>
          </a:p>
          <a:p>
            <a:endParaRPr lang="fr-FR" sz="3200"/>
          </a:p>
          <a:p>
            <a:r>
              <a:rPr lang="fr-FR" sz="3200"/>
              <a:t>Official records of Cabinet </a:t>
            </a:r>
            <a:r>
              <a:rPr lang="en-AU" sz="3200"/>
              <a:t>deliberation</a:t>
            </a:r>
            <a:r>
              <a:rPr lang="fr-FR" sz="3200"/>
              <a:t> or </a:t>
            </a:r>
            <a:r>
              <a:rPr lang="en-AU" sz="3200"/>
              <a:t>decisions or documents</a:t>
            </a:r>
            <a:r>
              <a:rPr lang="fr-FR" sz="3200"/>
              <a:t> </a:t>
            </a:r>
            <a:r>
              <a:rPr lang="en-AU" sz="3200"/>
              <a:t>prepared</a:t>
            </a:r>
            <a:r>
              <a:rPr lang="fr-FR" sz="3200"/>
              <a:t> for Cabinet</a:t>
            </a:r>
          </a:p>
          <a:p>
            <a:r>
              <a:rPr lang="en-AU" sz="3200"/>
              <a:t>Include</a:t>
            </a:r>
            <a:r>
              <a:rPr lang="fr-FR" sz="3200"/>
              <a:t> </a:t>
            </a:r>
            <a:r>
              <a:rPr lang="en-AU" sz="3200"/>
              <a:t>committees</a:t>
            </a:r>
            <a:r>
              <a:rPr lang="fr-FR" sz="3200"/>
              <a:t> and </a:t>
            </a:r>
            <a:r>
              <a:rPr lang="en-AU" sz="3200"/>
              <a:t>sub-committees</a:t>
            </a:r>
            <a:r>
              <a:rPr lang="fr-FR" sz="3200"/>
              <a:t> of Cabinet</a:t>
            </a:r>
          </a:p>
          <a:p>
            <a:r>
              <a:rPr lang="en-AU" sz="3200"/>
              <a:t>Does</a:t>
            </a:r>
            <a:r>
              <a:rPr lang="fr-FR" sz="3200"/>
              <a:t> not </a:t>
            </a:r>
            <a:r>
              <a:rPr lang="en-AU" sz="3200"/>
              <a:t>apply</a:t>
            </a:r>
            <a:r>
              <a:rPr lang="fr-FR" sz="3200"/>
              <a:t> to documents more </a:t>
            </a:r>
            <a:r>
              <a:rPr lang="en-AU" sz="3200"/>
              <a:t>than</a:t>
            </a:r>
            <a:r>
              <a:rPr lang="fr-FR" sz="3200"/>
              <a:t> 10 </a:t>
            </a:r>
            <a:r>
              <a:rPr lang="en-AU" sz="3200"/>
              <a:t>years</a:t>
            </a:r>
            <a:r>
              <a:rPr lang="fr-FR" sz="3200"/>
              <a:t> </a:t>
            </a:r>
            <a:r>
              <a:rPr lang="en-AU" sz="3200"/>
              <a:t>old</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68115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fr-FR" sz="3200" b="1">
                <a:solidFill>
                  <a:schemeClr val="accent4"/>
                </a:solidFill>
              </a:rPr>
              <a:t>Section 30 </a:t>
            </a:r>
            <a:r>
              <a:rPr lang="fr-FR" sz="3200"/>
              <a:t>– </a:t>
            </a:r>
            <a:r>
              <a:rPr lang="en-AU" sz="3200"/>
              <a:t>Internal</a:t>
            </a:r>
            <a:r>
              <a:rPr lang="fr-FR" sz="3200"/>
              <a:t> </a:t>
            </a:r>
            <a:r>
              <a:rPr lang="en-AU" sz="3200"/>
              <a:t>working</a:t>
            </a:r>
            <a:r>
              <a:rPr lang="fr-FR" sz="3200"/>
              <a:t> documents</a:t>
            </a:r>
          </a:p>
          <a:p>
            <a:endParaRPr lang="en-AU" sz="3200"/>
          </a:p>
          <a:p>
            <a:r>
              <a:rPr lang="en-AU" sz="3200"/>
              <a:t>Documents containing an opinion, advice or recommendation prepared by an officer or Minister</a:t>
            </a:r>
          </a:p>
          <a:p>
            <a:r>
              <a:rPr lang="en-AU" sz="3200"/>
              <a:t>Would be contrary in the public interest to release</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87008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en-AU" b="1">
                <a:solidFill>
                  <a:schemeClr val="accent4"/>
                </a:solidFill>
              </a:rPr>
              <a:t>Section 33 </a:t>
            </a:r>
            <a:r>
              <a:rPr lang="en-AU"/>
              <a:t>- Personal privacy</a:t>
            </a:r>
          </a:p>
          <a:p>
            <a:endParaRPr lang="en-AU"/>
          </a:p>
          <a:p>
            <a:r>
              <a:rPr lang="en-AU"/>
              <a:t>Information relating to the personal affairs of any person and it would be unreasonable to disclose this information</a:t>
            </a:r>
          </a:p>
          <a:p>
            <a:r>
              <a:rPr lang="en-AU"/>
              <a:t>‘Personal affairs’ includes information that discloses a person’s identity, address or location</a:t>
            </a:r>
          </a:p>
          <a:p>
            <a:r>
              <a:rPr lang="en-AU"/>
              <a:t>Need to consult persons affected</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3" name="Picture 2" descr="Two goldfish looking at each other&#10;&#10;AI-generated content may be incorrect.">
            <a:extLst>
              <a:ext uri="{FF2B5EF4-FFF2-40B4-BE49-F238E27FC236}">
                <a16:creationId xmlns:a16="http://schemas.microsoft.com/office/drawing/2014/main" id="{49FE7534-32CF-7CFE-0642-655BF88847A5}"/>
              </a:ext>
            </a:extLst>
          </p:cNvPr>
          <p:cNvPicPr>
            <a:picLocks noChangeAspect="1"/>
          </p:cNvPicPr>
          <p:nvPr/>
        </p:nvPicPr>
        <p:blipFill>
          <a:blip r:embed="rId4"/>
          <a:stretch>
            <a:fillRect/>
          </a:stretch>
        </p:blipFill>
        <p:spPr>
          <a:xfrm>
            <a:off x="6333537" y="1463969"/>
            <a:ext cx="2469445" cy="1239544"/>
          </a:xfrm>
          <a:prstGeom prst="rect">
            <a:avLst/>
          </a:prstGeom>
        </p:spPr>
      </p:pic>
    </p:spTree>
    <p:extLst>
      <p:ext uri="{BB962C8B-B14F-4D97-AF65-F5344CB8AC3E}">
        <p14:creationId xmlns:p14="http://schemas.microsoft.com/office/powerpoint/2010/main" val="136132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en-AU" b="1">
                <a:solidFill>
                  <a:schemeClr val="accent4"/>
                </a:solidFill>
              </a:rPr>
              <a:t>Section 35(1)(b) </a:t>
            </a:r>
            <a:r>
              <a:rPr lang="en-AU"/>
              <a:t>– Confidential communication</a:t>
            </a:r>
          </a:p>
          <a:p>
            <a:pPr marL="0" indent="0">
              <a:buNone/>
            </a:pPr>
            <a:endParaRPr lang="en-AU"/>
          </a:p>
          <a:p>
            <a:pPr lvl="0"/>
            <a:r>
              <a:rPr lang="en-AU">
                <a:solidFill>
                  <a:prstClr val="black"/>
                </a:solidFill>
              </a:rPr>
              <a:t>Where release would divulge information communicated in confidence to an agency or Minister</a:t>
            </a:r>
          </a:p>
          <a:p>
            <a:pPr lvl="0"/>
            <a:r>
              <a:rPr lang="en-AU">
                <a:solidFill>
                  <a:prstClr val="black"/>
                </a:solidFill>
              </a:rPr>
              <a:t>Release would impair the ability to obtain similar information in the future</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07991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en-AU" sz="3200" b="1">
                <a:solidFill>
                  <a:schemeClr val="accent4"/>
                </a:solidFill>
              </a:rPr>
              <a:t>Section 38 </a:t>
            </a:r>
            <a:r>
              <a:rPr lang="en-AU" sz="3200"/>
              <a:t>– Secrecy provisions of enactments</a:t>
            </a:r>
          </a:p>
          <a:p>
            <a:pPr marL="0" indent="0">
              <a:buNone/>
            </a:pPr>
            <a:endParaRPr lang="en-AU" sz="3200"/>
          </a:p>
          <a:p>
            <a:r>
              <a:rPr lang="en-AU" sz="3200"/>
              <a:t>Three criteria must be satisfied:</a:t>
            </a:r>
          </a:p>
          <a:p>
            <a:pPr lvl="1"/>
            <a:r>
              <a:rPr lang="en-AU" sz="3200"/>
              <a:t>there is an enactment in force;</a:t>
            </a:r>
          </a:p>
          <a:p>
            <a:pPr lvl="1"/>
            <a:r>
              <a:rPr lang="en-AU" sz="3200"/>
              <a:t>applies specifically to the requested information; and</a:t>
            </a:r>
          </a:p>
          <a:p>
            <a:pPr lvl="1"/>
            <a:r>
              <a:rPr lang="en-AU" sz="3200"/>
              <a:t>prohibits disclosure of that information.</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58148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360679" y="466994"/>
            <a:ext cx="7715715" cy="835742"/>
          </a:xfrm>
        </p:spPr>
        <p:txBody>
          <a:bodyPr/>
          <a:lstStyle/>
          <a:p>
            <a:r>
              <a:rPr lang="en-AU" sz="3000"/>
              <a:t>Would this document be released under FOI?</a:t>
            </a:r>
          </a:p>
        </p:txBody>
      </p:sp>
      <p:pic>
        <p:nvPicPr>
          <p:cNvPr id="6" name="Picture 5"/>
          <p:cNvPicPr>
            <a:picLocks noChangeAspect="1"/>
          </p:cNvPicPr>
          <p:nvPr/>
        </p:nvPicPr>
        <p:blipFill>
          <a:blip r:embed="rId4"/>
          <a:stretch>
            <a:fillRect/>
          </a:stretch>
        </p:blipFill>
        <p:spPr>
          <a:xfrm>
            <a:off x="5393803" y="1817596"/>
            <a:ext cx="3541676" cy="4838850"/>
          </a:xfrm>
          <a:prstGeom prst="rect">
            <a:avLst/>
          </a:prstGeom>
          <a:ln w="19050">
            <a:solidFill>
              <a:schemeClr val="tx1"/>
            </a:solidFill>
          </a:ln>
        </p:spPr>
      </p:pic>
      <p:sp>
        <p:nvSpPr>
          <p:cNvPr id="7" name="TextBox 6"/>
          <p:cNvSpPr txBox="1"/>
          <p:nvPr/>
        </p:nvSpPr>
        <p:spPr>
          <a:xfrm>
            <a:off x="415403" y="1448264"/>
            <a:ext cx="4978400" cy="369332"/>
          </a:xfrm>
          <a:prstGeom prst="rect">
            <a:avLst/>
          </a:prstGeom>
          <a:noFill/>
        </p:spPr>
        <p:txBody>
          <a:bodyPr wrap="square" rtlCol="0">
            <a:spAutoFit/>
          </a:bodyPr>
          <a:lstStyle/>
          <a:p>
            <a:r>
              <a:rPr lang="en-AU">
                <a:latin typeface="Segoe UI Light" panose="020B0502040204020203" pitchFamily="34" charset="0"/>
                <a:cs typeface="Segoe UI Light" panose="020B0502040204020203" pitchFamily="34" charset="0"/>
              </a:rPr>
              <a:t>A VGSO invoice for legal services</a:t>
            </a:r>
          </a:p>
        </p:txBody>
      </p:sp>
      <p:pic>
        <p:nvPicPr>
          <p:cNvPr id="8" name="Picture 7"/>
          <p:cNvPicPr>
            <a:picLocks noChangeAspect="1"/>
          </p:cNvPicPr>
          <p:nvPr/>
        </p:nvPicPr>
        <p:blipFill>
          <a:blip r:embed="rId5"/>
          <a:stretch>
            <a:fillRect/>
          </a:stretch>
        </p:blipFill>
        <p:spPr>
          <a:xfrm>
            <a:off x="1423686" y="1817596"/>
            <a:ext cx="3607541" cy="4838850"/>
          </a:xfrm>
          <a:prstGeom prst="rect">
            <a:avLst/>
          </a:prstGeom>
          <a:ln w="19050">
            <a:solidFill>
              <a:schemeClr val="tx1"/>
            </a:solidFill>
          </a:ln>
        </p:spPr>
      </p:pic>
      <p:sp>
        <p:nvSpPr>
          <p:cNvPr id="9"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402146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76268" y="486811"/>
            <a:ext cx="5870798" cy="835742"/>
          </a:xfrm>
        </p:spPr>
        <p:txBody>
          <a:bodyPr/>
          <a:lstStyle/>
          <a:p>
            <a:r>
              <a:rPr lang="en-AU" sz="3000"/>
              <a:t>What might be exempt? </a:t>
            </a:r>
          </a:p>
        </p:txBody>
      </p:sp>
      <p:sp>
        <p:nvSpPr>
          <p:cNvPr id="6" name="Rectangle 5"/>
          <p:cNvSpPr/>
          <p:nvPr/>
        </p:nvSpPr>
        <p:spPr>
          <a:xfrm>
            <a:off x="141845" y="5832764"/>
            <a:ext cx="2664540" cy="928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327060" y="5832764"/>
            <a:ext cx="2664540" cy="928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4"/>
          <a:stretch>
            <a:fillRect/>
          </a:stretch>
        </p:blipFill>
        <p:spPr>
          <a:xfrm>
            <a:off x="123217" y="1456384"/>
            <a:ext cx="8907951" cy="2753048"/>
          </a:xfrm>
          <a:prstGeom prst="rect">
            <a:avLst/>
          </a:prstGeom>
          <a:ln w="12700">
            <a:solidFill>
              <a:schemeClr val="tx1"/>
            </a:solidFill>
          </a:ln>
        </p:spPr>
      </p:pic>
      <p:pic>
        <p:nvPicPr>
          <p:cNvPr id="11" name="Picture 10"/>
          <p:cNvPicPr>
            <a:picLocks noChangeAspect="1"/>
          </p:cNvPicPr>
          <p:nvPr/>
        </p:nvPicPr>
        <p:blipFill>
          <a:blip r:embed="rId5"/>
          <a:stretch>
            <a:fillRect/>
          </a:stretch>
        </p:blipFill>
        <p:spPr>
          <a:xfrm>
            <a:off x="188204" y="4396543"/>
            <a:ext cx="8842964" cy="582607"/>
          </a:xfrm>
          <a:prstGeom prst="rect">
            <a:avLst/>
          </a:prstGeom>
          <a:ln w="12700">
            <a:solidFill>
              <a:schemeClr val="tx1"/>
            </a:solidFill>
          </a:ln>
        </p:spPr>
      </p:pic>
      <p:pic>
        <p:nvPicPr>
          <p:cNvPr id="12" name="Picture 11"/>
          <p:cNvPicPr>
            <a:picLocks noChangeAspect="1"/>
          </p:cNvPicPr>
          <p:nvPr/>
        </p:nvPicPr>
        <p:blipFill>
          <a:blip r:embed="rId6"/>
          <a:stretch>
            <a:fillRect/>
          </a:stretch>
        </p:blipFill>
        <p:spPr>
          <a:xfrm>
            <a:off x="188204" y="5227065"/>
            <a:ext cx="8757037" cy="718350"/>
          </a:xfrm>
          <a:prstGeom prst="rect">
            <a:avLst/>
          </a:prstGeom>
          <a:ln w="12700">
            <a:solidFill>
              <a:schemeClr val="tx1"/>
            </a:solidFill>
          </a:ln>
        </p:spPr>
      </p:pic>
      <p:sp>
        <p:nvSpPr>
          <p:cNvPr id="14" name="Oval 13"/>
          <p:cNvSpPr/>
          <p:nvPr/>
        </p:nvSpPr>
        <p:spPr>
          <a:xfrm>
            <a:off x="1477818" y="1891106"/>
            <a:ext cx="3814618" cy="1465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1225304" y="5127724"/>
            <a:ext cx="1647205" cy="894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7478322" y="5227065"/>
            <a:ext cx="1466919" cy="695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564249" y="4324153"/>
            <a:ext cx="1466919" cy="695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7630721" y="1881869"/>
            <a:ext cx="1466919" cy="22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286338" y="6188369"/>
            <a:ext cx="6298263" cy="523220"/>
          </a:xfrm>
          <a:prstGeom prst="rect">
            <a:avLst/>
          </a:prstGeom>
          <a:noFill/>
        </p:spPr>
        <p:txBody>
          <a:bodyPr wrap="none" rtlCol="0">
            <a:spAutoFit/>
          </a:bodyPr>
          <a:lstStyle/>
          <a:p>
            <a:r>
              <a:rPr lang="en-AU" sz="2800" u="sng">
                <a:solidFill>
                  <a:schemeClr val="accent1"/>
                </a:solidFill>
                <a:latin typeface="Segoe UI Light" panose="020B0502040204020203" pitchFamily="34" charset="0"/>
                <a:cs typeface="Segoe UI Light" panose="020B0502040204020203" pitchFamily="34" charset="0"/>
              </a:rPr>
              <a:t>Releasable</a:t>
            </a:r>
            <a:r>
              <a:rPr lang="en-AU" sz="2800">
                <a:solidFill>
                  <a:schemeClr val="accent1"/>
                </a:solidFill>
                <a:latin typeface="Segoe UI Light" panose="020B0502040204020203" pitchFamily="34" charset="0"/>
                <a:cs typeface="Segoe UI Light" panose="020B0502040204020203" pitchFamily="34" charset="0"/>
              </a:rPr>
              <a:t>, but with some parts omitted</a:t>
            </a:r>
          </a:p>
        </p:txBody>
      </p:sp>
      <p:sp>
        <p:nvSpPr>
          <p:cNvPr id="20" name="Oval 19"/>
          <p:cNvSpPr/>
          <p:nvPr/>
        </p:nvSpPr>
        <p:spPr>
          <a:xfrm>
            <a:off x="5501734" y="1941909"/>
            <a:ext cx="658918" cy="22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6906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442454" y="471943"/>
            <a:ext cx="5870798" cy="835742"/>
          </a:xfrm>
        </p:spPr>
        <p:txBody>
          <a:bodyPr/>
          <a:lstStyle/>
          <a:p>
            <a:r>
              <a:rPr lang="en-AU" sz="3200">
                <a:solidFill>
                  <a:prstClr val="white"/>
                </a:solidFill>
              </a:rPr>
              <a:t>Conclusion </a:t>
            </a:r>
            <a:endParaRPr lang="en-AU" sz="3000"/>
          </a:p>
        </p:txBody>
      </p:sp>
      <p:sp>
        <p:nvSpPr>
          <p:cNvPr id="10" name="Content Placeholder 2"/>
          <p:cNvSpPr>
            <a:spLocks noGrp="1"/>
          </p:cNvSpPr>
          <p:nvPr>
            <p:ph idx="1"/>
          </p:nvPr>
        </p:nvSpPr>
        <p:spPr>
          <a:xfrm>
            <a:off x="651057" y="2311867"/>
            <a:ext cx="7891059" cy="3672408"/>
          </a:xfrm>
        </p:spPr>
        <p:txBody>
          <a:bodyPr/>
          <a:lstStyle/>
          <a:p>
            <a:pPr marL="0" indent="0">
              <a:buNone/>
            </a:pPr>
            <a:r>
              <a:rPr lang="en-AU" sz="3200"/>
              <a:t>The starting point in FOI should always be release the requested information unless an exemption applies.</a:t>
            </a:r>
          </a:p>
          <a:p>
            <a:pPr marL="0" indent="0">
              <a:buNone/>
            </a:pPr>
            <a:endParaRPr lang="en-AU" sz="3200"/>
          </a:p>
          <a:p>
            <a:pPr marL="0" indent="0">
              <a:buNone/>
            </a:pPr>
            <a:r>
              <a:rPr lang="en-AU" sz="3200"/>
              <a:t>VGSO is able to provide support to agencies for all FOI related matters.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409306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442454" y="471943"/>
            <a:ext cx="5870798" cy="835742"/>
          </a:xfrm>
        </p:spPr>
        <p:txBody>
          <a:bodyPr/>
          <a:lstStyle/>
          <a:p>
            <a:r>
              <a:rPr lang="en-AU" sz="3200">
                <a:solidFill>
                  <a:prstClr val="white"/>
                </a:solidFill>
              </a:rPr>
              <a:t>Questions </a:t>
            </a:r>
            <a:endParaRPr lang="en-AU" sz="3000"/>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
        <p:nvSpPr>
          <p:cNvPr id="7" name="Content Placeholder 3"/>
          <p:cNvSpPr txBox="1">
            <a:spLocks/>
          </p:cNvSpPr>
          <p:nvPr/>
        </p:nvSpPr>
        <p:spPr>
          <a:xfrm>
            <a:off x="628650" y="1754934"/>
            <a:ext cx="7826982" cy="1831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1" i="0" u="none" strike="noStrike" kern="1200" cap="none" spc="0" normalizeH="0" baseline="0" noProof="0">
                <a:ln>
                  <a:noFill/>
                </a:ln>
                <a:solidFill>
                  <a:srgbClr val="810D70"/>
                </a:solidFill>
                <a:effectLst/>
                <a:uLnTx/>
                <a:uFillTx/>
                <a:latin typeface="Segoe UI Semibold" panose="020B0702040204020203" pitchFamily="34" charset="0"/>
                <a:ea typeface="+mn-ea"/>
                <a:cs typeface="Segoe UI Semibold" panose="020B0702040204020203" pitchFamily="34" charset="0"/>
              </a:rPr>
              <a:t>Rebecca Radford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1"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Lead Counsel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rPr>
              <a:t>Commercial, Property &amp; Technology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rPr>
              <a:t>Victorian Government Solicitor’s Office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a:ln>
                  <a:noFill/>
                </a:ln>
                <a:solidFill>
                  <a:srgbClr val="810D70"/>
                </a:solidFill>
                <a:effectLst/>
                <a:uLnTx/>
                <a:uFillTx/>
                <a:latin typeface="Segoe UI Semibold" panose="020B0702040204020203" pitchFamily="34" charset="0"/>
                <a:ea typeface="+mn-ea"/>
                <a:cs typeface="Segoe UI Semibold" panose="020B0702040204020203" pitchFamily="34" charset="0"/>
              </a:rPr>
              <a:t>e. </a:t>
            </a:r>
            <a:r>
              <a:rPr lang="en-AU" sz="2000">
                <a:solidFill>
                  <a:prstClr val="black"/>
                </a:solidFill>
                <a:hlinkClick r:id="rId4"/>
              </a:rPr>
              <a:t>r</a:t>
            </a:r>
            <a:r>
              <a:rPr lang="en-AU" sz="2000" noProof="0">
                <a:solidFill>
                  <a:prstClr val="black"/>
                </a:solidFill>
                <a:hlinkClick r:id="rId4"/>
              </a:rPr>
              <a:t>ebecca.radford</a:t>
            </a:r>
            <a:r>
              <a:rPr kumimoji="0" lang="en-AU" sz="2000" b="0" i="0" u="none" strike="noStrike" kern="1200" cap="none" spc="0" normalizeH="0" baseline="0" noProof="0">
                <a:ln>
                  <a:noFill/>
                </a:ln>
                <a:solidFill>
                  <a:prstClr val="black"/>
                </a:solidFill>
                <a:effectLst/>
                <a:uLnTx/>
                <a:uFillTx/>
                <a:hlinkClick r:id="rId4"/>
              </a:rPr>
              <a:t>@vgso.vic.gov.au</a:t>
            </a:r>
            <a:r>
              <a:rPr kumimoji="0" lang="en-AU" sz="20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rPr>
              <a:t> </a:t>
            </a:r>
          </a:p>
        </p:txBody>
      </p:sp>
      <p:sp>
        <p:nvSpPr>
          <p:cNvPr id="8" name="Content Placeholder 3"/>
          <p:cNvSpPr txBox="1">
            <a:spLocks/>
          </p:cNvSpPr>
          <p:nvPr/>
        </p:nvSpPr>
        <p:spPr>
          <a:xfrm>
            <a:off x="628650" y="4107408"/>
            <a:ext cx="6428133" cy="2131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AU" sz="2000" b="1">
                <a:solidFill>
                  <a:srgbClr val="810D70"/>
                </a:solidFill>
                <a:latin typeface="Segoe UI Semibold" panose="020B0702040204020203" pitchFamily="34" charset="0"/>
                <a:cs typeface="Segoe UI Semibold" panose="020B0702040204020203" pitchFamily="34" charset="0"/>
              </a:rPr>
              <a:t>Andrew Field</a:t>
            </a:r>
          </a:p>
          <a:p>
            <a:pPr marL="0" lvl="0" indent="0">
              <a:buNone/>
              <a:defRPr/>
            </a:pPr>
            <a:r>
              <a:rPr lang="en-AU" sz="2000" b="1">
                <a:solidFill>
                  <a:prstClr val="black"/>
                </a:solidFill>
                <a:latin typeface="Segoe UI Semibold" panose="020B0702040204020203" pitchFamily="34" charset="0"/>
                <a:cs typeface="Segoe UI Semibold" panose="020B0702040204020203" pitchFamily="34" charset="0"/>
              </a:rPr>
              <a:t>Managing Principal Solicitor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rPr>
              <a:t>Inquiries, Prosecutions and Administrative</a:t>
            </a:r>
            <a:r>
              <a:rPr kumimoji="0" lang="en-AU" sz="2000" b="0" i="0" u="none" strike="noStrike" kern="1200" cap="none" spc="0" normalizeH="0" noProof="0">
                <a:ln>
                  <a:noFill/>
                </a:ln>
                <a:solidFill>
                  <a:prstClr val="black"/>
                </a:solidFill>
                <a:effectLst/>
                <a:uLnTx/>
                <a:uFillTx/>
                <a:latin typeface="Segoe UI Light" panose="020B0502040204020203" pitchFamily="34" charset="0"/>
                <a:ea typeface="+mn-ea"/>
                <a:cs typeface="+mn-cs"/>
              </a:rPr>
              <a:t> Law</a:t>
            </a:r>
            <a:endParaRPr kumimoji="0" lang="en-AU" sz="20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rPr>
              <a:t>Victorian Government Solicitor’s Office</a:t>
            </a:r>
          </a:p>
          <a:p>
            <a:pPr marL="0" lvl="0" indent="0">
              <a:buNone/>
              <a:defRPr/>
            </a:pPr>
            <a:r>
              <a:rPr kumimoji="0" lang="en-AU" sz="2000" b="0" i="0" u="none" strike="noStrike" kern="1200" cap="none" spc="0" normalizeH="0" baseline="0" noProof="0">
                <a:ln>
                  <a:noFill/>
                </a:ln>
                <a:solidFill>
                  <a:srgbClr val="810D70"/>
                </a:solidFill>
                <a:effectLst/>
                <a:uLnTx/>
                <a:uFillTx/>
                <a:latin typeface="Segoe UI Semibold" panose="020B0702040204020203" pitchFamily="34" charset="0"/>
                <a:ea typeface="+mn-ea"/>
                <a:cs typeface="Segoe UI Semibold" panose="020B0702040204020203" pitchFamily="34" charset="0"/>
              </a:rPr>
              <a:t>e.</a:t>
            </a:r>
            <a:r>
              <a:rPr kumimoji="0" lang="en-AU" sz="2000" b="0" i="0" u="none" strike="noStrike" kern="1200" cap="none" spc="0" normalizeH="0" noProof="0">
                <a:ln>
                  <a:noFill/>
                </a:ln>
                <a:solidFill>
                  <a:srgbClr val="810D70"/>
                </a:solidFill>
                <a:effectLst/>
                <a:uLnTx/>
                <a:uFillTx/>
                <a:latin typeface="Segoe UI Semibold" panose="020B0702040204020203" pitchFamily="34" charset="0"/>
                <a:ea typeface="+mn-ea"/>
                <a:cs typeface="Segoe UI Semibold" panose="020B0702040204020203" pitchFamily="34" charset="0"/>
              </a:rPr>
              <a:t> </a:t>
            </a:r>
            <a:r>
              <a:rPr lang="en-AU" sz="2000">
                <a:solidFill>
                  <a:prstClr val="black"/>
                </a:solidFill>
                <a:hlinkClick r:id="rId5"/>
              </a:rPr>
              <a:t>andrew.field@vgso.vic.gov.au</a:t>
            </a:r>
            <a:r>
              <a:rPr lang="en-AU" sz="2000">
                <a:solidFill>
                  <a:prstClr val="black"/>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0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63201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628650" y="2188941"/>
            <a:ext cx="8306829" cy="4351338"/>
          </a:xfrm>
        </p:spPr>
        <p:txBody>
          <a:bodyPr>
            <a:noAutofit/>
          </a:bodyPr>
          <a:lstStyle/>
          <a:p>
            <a:r>
              <a:rPr lang="en-AU" sz="3200">
                <a:ea typeface="Segoe UI" panose="020B0502040204020203" pitchFamily="34" charset="0"/>
                <a:cs typeface="Segoe UI" panose="020B0502040204020203" pitchFamily="34" charset="0"/>
              </a:rPr>
              <a:t>An introduction to the statutory </a:t>
            </a:r>
            <a:r>
              <a:rPr lang="en-AU" sz="3200" b="1">
                <a:ea typeface="Segoe UI" panose="020B0502040204020203" pitchFamily="34" charset="0"/>
                <a:cs typeface="Segoe UI" panose="020B0502040204020203" pitchFamily="34" charset="0"/>
              </a:rPr>
              <a:t>information privacy </a:t>
            </a:r>
            <a:r>
              <a:rPr lang="en-AU" sz="3200">
                <a:ea typeface="Segoe UI" panose="020B0502040204020203" pitchFamily="34" charset="0"/>
                <a:cs typeface="Segoe UI" panose="020B0502040204020203" pitchFamily="34" charset="0"/>
              </a:rPr>
              <a:t>and </a:t>
            </a:r>
            <a:r>
              <a:rPr lang="en-AU" sz="3200" b="1">
                <a:ea typeface="Segoe UI" panose="020B0502040204020203" pitchFamily="34" charset="0"/>
                <a:cs typeface="Segoe UI" panose="020B0502040204020203" pitchFamily="34" charset="0"/>
              </a:rPr>
              <a:t>data protection</a:t>
            </a:r>
            <a:r>
              <a:rPr lang="en-AU" sz="3200">
                <a:ea typeface="Segoe UI" panose="020B0502040204020203" pitchFamily="34" charset="0"/>
                <a:cs typeface="Segoe UI" panose="020B0502040204020203" pitchFamily="34" charset="0"/>
              </a:rPr>
              <a:t> requirements as they apply to the Victorian Government and Victorian Government Agencies.</a:t>
            </a:r>
          </a:p>
          <a:p>
            <a:r>
              <a:rPr lang="en-AU" sz="3200">
                <a:ea typeface="Segoe UI" panose="020B0502040204020203" pitchFamily="34" charset="0"/>
                <a:cs typeface="Segoe UI" panose="020B0502040204020203" pitchFamily="34" charset="0"/>
              </a:rPr>
              <a:t>A practical checklist for information sharing</a:t>
            </a:r>
          </a:p>
          <a:p>
            <a:pPr marL="0" indent="0">
              <a:buNone/>
            </a:pPr>
            <a:endParaRPr lang="en-AU" sz="3200">
              <a:ea typeface="Segoe UI" panose="020B0502040204020203" pitchFamily="34" charset="0"/>
              <a:cs typeface="Segoe UI" panose="020B0502040204020203" pitchFamily="34" charset="0"/>
            </a:endParaRPr>
          </a:p>
          <a:p>
            <a:pPr marL="0" indent="0">
              <a:buNone/>
            </a:pPr>
            <a:endParaRPr lang="en-AU" sz="2400">
              <a:ea typeface="Segoe UI" panose="020B0502040204020203" pitchFamily="34" charset="0"/>
              <a:cs typeface="Segoe UI" panose="020B0502040204020203" pitchFamily="34" charset="0"/>
            </a:endParaRPr>
          </a:p>
        </p:txBody>
      </p:sp>
      <p:sp>
        <p:nvSpPr>
          <p:cNvPr id="3" name="Title 2"/>
          <p:cNvSpPr>
            <a:spLocks noGrp="1"/>
          </p:cNvSpPr>
          <p:nvPr>
            <p:ph type="title"/>
          </p:nvPr>
        </p:nvSpPr>
        <p:spPr/>
        <p:txBody>
          <a:bodyPr/>
          <a:lstStyle/>
          <a:p>
            <a:r>
              <a:rPr lang="en-AU" sz="3000"/>
              <a:t>Agenda </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09103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214" y="464509"/>
            <a:ext cx="7475822" cy="835742"/>
          </a:xfrm>
        </p:spPr>
        <p:txBody>
          <a:bodyPr/>
          <a:lstStyle/>
          <a:p>
            <a:r>
              <a:rPr lang="en-AU" sz="3000"/>
              <a:t>Part 1: The Privacy Landscape</a:t>
            </a:r>
          </a:p>
        </p:txBody>
      </p:sp>
      <p:sp>
        <p:nvSpPr>
          <p:cNvPr id="4" name="Rectangle 3"/>
          <p:cNvSpPr/>
          <p:nvPr/>
        </p:nvSpPr>
        <p:spPr>
          <a:xfrm>
            <a:off x="363793" y="1469988"/>
            <a:ext cx="8676035" cy="2923877"/>
          </a:xfrm>
          <a:prstGeom prst="rect">
            <a:avLst/>
          </a:prstGeom>
        </p:spPr>
        <p:txBody>
          <a:bodyPr wrap="square">
            <a:spAutoFit/>
          </a:bodyPr>
          <a:lstStyle/>
          <a:p>
            <a:r>
              <a:rPr lang="en-AU" sz="2300" b="1">
                <a:latin typeface="Segoe UI Light" panose="020B0502040204020203" pitchFamily="34" charset="0"/>
                <a:cs typeface="Segoe UI Light" panose="020B0502040204020203" pitchFamily="34" charset="0"/>
              </a:rPr>
              <a:t>Privacy</a:t>
            </a:r>
            <a:r>
              <a:rPr lang="en-AU" sz="2300">
                <a:latin typeface="Segoe UI Light" panose="020B0502040204020203" pitchFamily="34" charset="0"/>
                <a:cs typeface="Segoe UI Light" panose="020B0502040204020203" pitchFamily="34" charset="0"/>
              </a:rPr>
              <a:t> is about protecting </a:t>
            </a:r>
            <a:r>
              <a:rPr lang="en-AU" sz="2300" b="1">
                <a:solidFill>
                  <a:schemeClr val="accent5">
                    <a:lumMod val="75000"/>
                  </a:schemeClr>
                </a:solidFill>
                <a:latin typeface="Segoe UI Light" panose="020B0502040204020203" pitchFamily="34" charset="0"/>
                <a:cs typeface="Segoe UI Light" panose="020B0502040204020203" pitchFamily="34" charset="0"/>
              </a:rPr>
              <a:t>personal information.</a:t>
            </a:r>
          </a:p>
          <a:p>
            <a:endParaRPr lang="en-AU" sz="2300">
              <a:latin typeface="Segoe UI Light" panose="020B0502040204020203" pitchFamily="34" charset="0"/>
              <a:cs typeface="Segoe UI Light" panose="020B0502040204020203" pitchFamily="34" charset="0"/>
            </a:endParaRPr>
          </a:p>
          <a:p>
            <a:r>
              <a:rPr lang="en-AU" sz="2300">
                <a:latin typeface="Segoe UI Light" panose="020B0502040204020203" pitchFamily="34" charset="0"/>
                <a:cs typeface="Segoe UI Light" panose="020B0502040204020203" pitchFamily="34" charset="0"/>
              </a:rPr>
              <a:t>Personal information means information or an opinion that is </a:t>
            </a:r>
            <a:r>
              <a:rPr lang="en-AU" sz="2300" u="sng">
                <a:latin typeface="Segoe UI Light" panose="020B0502040204020203" pitchFamily="34" charset="0"/>
                <a:cs typeface="Segoe UI Light" panose="020B0502040204020203" pitchFamily="34" charset="0"/>
              </a:rPr>
              <a:t>recorded</a:t>
            </a:r>
            <a:r>
              <a:rPr lang="en-AU" sz="2300">
                <a:latin typeface="Segoe UI Light" panose="020B0502040204020203" pitchFamily="34" charset="0"/>
                <a:cs typeface="Segoe UI Light" panose="020B0502040204020203" pitchFamily="34" charset="0"/>
              </a:rPr>
              <a:t> in any form, </a:t>
            </a:r>
            <a:r>
              <a:rPr lang="en-AU" sz="2300" u="sng">
                <a:latin typeface="Segoe UI Light" panose="020B0502040204020203" pitchFamily="34" charset="0"/>
                <a:cs typeface="Segoe UI Light" panose="020B0502040204020203" pitchFamily="34" charset="0"/>
              </a:rPr>
              <a:t>whether true or not </a:t>
            </a:r>
            <a:r>
              <a:rPr lang="en-AU" sz="2300">
                <a:latin typeface="Segoe UI Light" panose="020B0502040204020203" pitchFamily="34" charset="0"/>
                <a:cs typeface="Segoe UI Light" panose="020B0502040204020203" pitchFamily="34" charset="0"/>
              </a:rPr>
              <a:t>about an </a:t>
            </a:r>
            <a:r>
              <a:rPr lang="en-AU" sz="2300" u="sng">
                <a:latin typeface="Segoe UI Light" panose="020B0502040204020203" pitchFamily="34" charset="0"/>
                <a:cs typeface="Segoe UI Light" panose="020B0502040204020203" pitchFamily="34" charset="0"/>
              </a:rPr>
              <a:t>individual whose identity is apparent or can reasonably be ascertained </a:t>
            </a:r>
            <a:r>
              <a:rPr lang="en-AU" sz="2300">
                <a:latin typeface="Segoe UI Light" panose="020B0502040204020203" pitchFamily="34" charset="0"/>
                <a:cs typeface="Segoe UI Light" panose="020B0502040204020203" pitchFamily="34" charset="0"/>
              </a:rPr>
              <a:t>from the information or opinion. </a:t>
            </a:r>
          </a:p>
          <a:p>
            <a:r>
              <a:rPr lang="en-AU" sz="2300">
                <a:latin typeface="Segoe UI Light" panose="020B0502040204020203" pitchFamily="34" charset="0"/>
                <a:cs typeface="Segoe UI Light" panose="020B0502040204020203" pitchFamily="34" charset="0"/>
              </a:rPr>
              <a:t>This can extend to </a:t>
            </a:r>
            <a:r>
              <a:rPr lang="en-AU" sz="2300" u="sng">
                <a:latin typeface="Segoe UI Light" panose="020B0502040204020203" pitchFamily="34" charset="0"/>
                <a:cs typeface="Segoe UI Light" panose="020B0502040204020203" pitchFamily="34" charset="0"/>
              </a:rPr>
              <a:t>combination</a:t>
            </a:r>
            <a:r>
              <a:rPr lang="en-AU" sz="2300">
                <a:latin typeface="Segoe UI Light" panose="020B0502040204020203" pitchFamily="34" charset="0"/>
                <a:cs typeface="Segoe UI Light" panose="020B0502040204020203" pitchFamily="34" charset="0"/>
              </a:rPr>
              <a:t>s of de-identified information which together, can allow the identity of an individual to be ascertained.</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655" b="5839"/>
          <a:stretch/>
        </p:blipFill>
        <p:spPr>
          <a:xfrm>
            <a:off x="6083184" y="4592363"/>
            <a:ext cx="2001852" cy="931664"/>
          </a:xfrm>
          <a:prstGeom prst="rect">
            <a:avLst/>
          </a:prstGeom>
        </p:spPr>
      </p:pic>
      <p:sp>
        <p:nvSpPr>
          <p:cNvPr id="6" name="TextBox 5"/>
          <p:cNvSpPr txBox="1"/>
          <p:nvPr/>
        </p:nvSpPr>
        <p:spPr>
          <a:xfrm>
            <a:off x="1273333" y="4530588"/>
            <a:ext cx="1930920"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t>  Your Name	</a:t>
            </a:r>
            <a:b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55482" y="4551001"/>
            <a:ext cx="1930920"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t>Your DOB</a:t>
            </a:r>
            <a:b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1273656" y="5217532"/>
            <a:ext cx="1930922"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t>Your address</a:t>
            </a:r>
            <a:b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a:spLocks/>
          </p:cNvSpPr>
          <p:nvPr/>
        </p:nvSpPr>
        <p:spPr>
          <a:xfrm>
            <a:off x="3555482" y="5953138"/>
            <a:ext cx="1930920" cy="731417"/>
          </a:xfrm>
          <a:prstGeom prst="rect">
            <a:avLst/>
          </a:prstGeom>
          <a:noFill/>
          <a:ln w="28575">
            <a:solidFill>
              <a:schemeClr val="accent1"/>
            </a:solidFill>
          </a:ln>
        </p:spPr>
        <p:txBody>
          <a:bodyPr wrap="square" rtlCol="0" anchor="ctr" anchorCtr="1">
            <a:no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t>An image of You</a:t>
            </a: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3555482" y="5231640"/>
            <a:ext cx="1930920"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t>Your account</a:t>
            </a:r>
            <a:b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a:spLocks/>
          </p:cNvSpPr>
          <p:nvPr/>
        </p:nvSpPr>
        <p:spPr>
          <a:xfrm>
            <a:off x="1273667" y="5949149"/>
            <a:ext cx="1930586" cy="735406"/>
          </a:xfrm>
          <a:prstGeom prst="rect">
            <a:avLst/>
          </a:prstGeom>
          <a:noFill/>
          <a:ln w="28575">
            <a:solidFill>
              <a:schemeClr val="accent1"/>
            </a:solidFill>
          </a:ln>
        </p:spPr>
        <p:txBody>
          <a:bodyPr wrap="square" rtlCol="0" anchor="ctr" anchorCtr="1">
            <a:no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t>Your Biometric information	</a:t>
            </a: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2589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216628" y="1771833"/>
            <a:ext cx="8718851" cy="4351338"/>
          </a:xfrm>
        </p:spPr>
        <p:txBody>
          <a:bodyPr>
            <a:noAutofit/>
          </a:bodyPr>
          <a:lstStyle/>
          <a:p>
            <a:pPr marL="450850" indent="-450850">
              <a:spcAft>
                <a:spcPts val="300"/>
              </a:spcAft>
            </a:pPr>
            <a:r>
              <a:rPr lang="en-AU" altLang="en-US" sz="1600" i="1">
                <a:cs typeface="Segoe UI Light" panose="020B0502040204020203" pitchFamily="34" charset="0"/>
              </a:rPr>
              <a:t>Default </a:t>
            </a:r>
            <a:r>
              <a:rPr lang="en-AU" altLang="en-US" sz="1600">
                <a:cs typeface="Segoe UI Light" panose="020B0502040204020203" pitchFamily="34" charset="0"/>
              </a:rPr>
              <a:t>privacy legislation establishing the framework and principles:</a:t>
            </a:r>
          </a:p>
          <a:p>
            <a:pPr lvl="1">
              <a:spcAft>
                <a:spcPts val="300"/>
              </a:spcAft>
            </a:pPr>
            <a:r>
              <a:rPr lang="en-AU" altLang="en-US" sz="1600" b="1" i="1">
                <a:cs typeface="Segoe UI Light" panose="020B0502040204020203" pitchFamily="34" charset="0"/>
              </a:rPr>
              <a:t>Privacy and Data Protection Act 2014 </a:t>
            </a:r>
            <a:br>
              <a:rPr lang="en-AU" altLang="en-US" sz="1600" b="1" i="1">
                <a:cs typeface="Segoe UI Light" panose="020B0502040204020203" pitchFamily="34" charset="0"/>
              </a:rPr>
            </a:br>
            <a:r>
              <a:rPr lang="en-AU" altLang="en-US" sz="1600">
                <a:cs typeface="Segoe UI Light" panose="020B0502040204020203" pitchFamily="34" charset="0"/>
              </a:rPr>
              <a:t>personal information excluding health information (</a:t>
            </a:r>
            <a:r>
              <a:rPr lang="en-AU" altLang="en-US" sz="1600" err="1">
                <a:cs typeface="Segoe UI Light" panose="020B0502040204020203" pitchFamily="34" charset="0"/>
              </a:rPr>
              <a:t>IPPs</a:t>
            </a:r>
            <a:r>
              <a:rPr lang="en-AU" altLang="en-US" sz="1600">
                <a:cs typeface="Segoe UI Light" panose="020B0502040204020203" pitchFamily="34" charset="0"/>
              </a:rPr>
              <a:t> schedule 1)</a:t>
            </a:r>
          </a:p>
          <a:p>
            <a:pPr lvl="1">
              <a:spcAft>
                <a:spcPts val="300"/>
              </a:spcAft>
            </a:pPr>
            <a:r>
              <a:rPr lang="en-AU" altLang="en-US" sz="1600" b="1" i="1">
                <a:cs typeface="Segoe UI Light" panose="020B0502040204020203" pitchFamily="34" charset="0"/>
              </a:rPr>
              <a:t>Health Records Act 2001 </a:t>
            </a:r>
            <a:br>
              <a:rPr lang="en-AU" altLang="en-US" sz="1600" b="1" i="1">
                <a:cs typeface="Segoe UI Light" panose="020B0502040204020203" pitchFamily="34" charset="0"/>
              </a:rPr>
            </a:br>
            <a:r>
              <a:rPr lang="en-AU" altLang="en-US" sz="1600">
                <a:cs typeface="Segoe UI Light" panose="020B0502040204020203" pitchFamily="34" charset="0"/>
              </a:rPr>
              <a:t>(</a:t>
            </a:r>
            <a:r>
              <a:rPr lang="en-AU" altLang="en-US" sz="1600" err="1">
                <a:cs typeface="Segoe UI Light" panose="020B0502040204020203" pitchFamily="34" charset="0"/>
              </a:rPr>
              <a:t>HPP’s</a:t>
            </a:r>
            <a:r>
              <a:rPr lang="en-AU" altLang="en-US" sz="1600">
                <a:cs typeface="Segoe UI Light" panose="020B0502040204020203" pitchFamily="34" charset="0"/>
              </a:rPr>
              <a:t> Schedule 1) – information </a:t>
            </a:r>
            <a:r>
              <a:rPr lang="en-AU" sz="1600">
                <a:cs typeface="Segoe UI Light" panose="020B0502040204020203" pitchFamily="34" charset="0"/>
              </a:rPr>
              <a:t>or opinion about a person's health</a:t>
            </a:r>
            <a:endParaRPr lang="en-AU" altLang="en-US" sz="1600">
              <a:cs typeface="Segoe UI Light" panose="020B0502040204020203" pitchFamily="34" charset="0"/>
            </a:endParaRPr>
          </a:p>
          <a:p>
            <a:pPr lvl="1">
              <a:spcAft>
                <a:spcPts val="300"/>
              </a:spcAft>
            </a:pPr>
            <a:r>
              <a:rPr lang="en-AU" altLang="en-US" sz="1600">
                <a:cs typeface="Segoe UI Light" panose="020B0502040204020203" pitchFamily="34" charset="0"/>
              </a:rPr>
              <a:t>Other legislation may prevail over </a:t>
            </a:r>
            <a:r>
              <a:rPr lang="en-AU" altLang="en-US" sz="1600" err="1">
                <a:cs typeface="Segoe UI Light" panose="020B0502040204020203" pitchFamily="34" charset="0"/>
              </a:rPr>
              <a:t>PDP</a:t>
            </a:r>
            <a:r>
              <a:rPr lang="en-AU" altLang="en-US" sz="1600">
                <a:cs typeface="Segoe UI Light" panose="020B0502040204020203" pitchFamily="34" charset="0"/>
              </a:rPr>
              <a:t> Act and HR Act, to the extent of any inconsistency</a:t>
            </a:r>
          </a:p>
          <a:p>
            <a:pPr marL="450850" indent="-450850">
              <a:spcAft>
                <a:spcPts val="300"/>
              </a:spcAft>
            </a:pPr>
            <a:r>
              <a:rPr lang="en-AU" altLang="en-US" sz="1600" i="1">
                <a:cs typeface="Segoe UI Light" panose="020B0502040204020203" pitchFamily="34" charset="0"/>
              </a:rPr>
              <a:t>Charter of Human Rights and Responsibilities Act 2006</a:t>
            </a:r>
          </a:p>
          <a:p>
            <a:pPr marL="742950" lvl="2" indent="-285750">
              <a:spcAft>
                <a:spcPts val="300"/>
              </a:spcAft>
            </a:pPr>
            <a:r>
              <a:rPr lang="en-AU" altLang="en-US" sz="1600">
                <a:cs typeface="Segoe UI Light" panose="020B0502040204020203" pitchFamily="34" charset="0"/>
              </a:rPr>
              <a:t>Protects the right of an individual not to have their privacy interfered with unless </a:t>
            </a:r>
            <a:r>
              <a:rPr lang="en-AU" altLang="en-US" sz="1600" b="1">
                <a:cs typeface="Segoe UI Light" panose="020B0502040204020203" pitchFamily="34" charset="0"/>
              </a:rPr>
              <a:t>lawful</a:t>
            </a:r>
            <a:r>
              <a:rPr lang="en-AU" altLang="en-US" sz="1600">
                <a:cs typeface="Segoe UI Light" panose="020B0502040204020203" pitchFamily="34" charset="0"/>
              </a:rPr>
              <a:t> and </a:t>
            </a:r>
            <a:r>
              <a:rPr lang="en-AU" altLang="en-US" sz="1600" b="1">
                <a:cs typeface="Segoe UI Light" panose="020B0502040204020203" pitchFamily="34" charset="0"/>
              </a:rPr>
              <a:t>not arbitrary</a:t>
            </a:r>
          </a:p>
          <a:p>
            <a:pPr marL="450850" lvl="1" indent="-450850">
              <a:spcAft>
                <a:spcPts val="300"/>
              </a:spcAft>
            </a:pPr>
            <a:r>
              <a:rPr lang="en-AU" altLang="en-US" sz="1600" i="1">
                <a:cs typeface="Segoe UI Light" panose="020B0502040204020203" pitchFamily="34" charset="0"/>
              </a:rPr>
              <a:t>Privacy Act 1988 (Commonwealth) [amendment bill introduced September 2024]</a:t>
            </a:r>
          </a:p>
          <a:p>
            <a:pPr lvl="1">
              <a:spcAft>
                <a:spcPts val="300"/>
              </a:spcAft>
            </a:pPr>
            <a:r>
              <a:rPr lang="en-AU" altLang="en-US" sz="1600">
                <a:cs typeface="Segoe UI Light" panose="020B0502040204020203" pitchFamily="34" charset="0"/>
              </a:rPr>
              <a:t>Binds Commonwealth agencies and private entities with turnover of more than $3m. </a:t>
            </a:r>
            <a:r>
              <a:rPr lang="en-AU" altLang="en-US" sz="1600" err="1">
                <a:cs typeface="Segoe UI Light" panose="020B0502040204020203" pitchFamily="34" charset="0"/>
              </a:rPr>
              <a:t>APPs</a:t>
            </a:r>
            <a:r>
              <a:rPr lang="en-AU" altLang="en-US" sz="1600">
                <a:cs typeface="Segoe UI Light" panose="020B0502040204020203" pitchFamily="34" charset="0"/>
              </a:rPr>
              <a:t> similar to the </a:t>
            </a:r>
            <a:r>
              <a:rPr lang="en-AU" altLang="en-US" sz="1600" err="1">
                <a:cs typeface="Segoe UI Light" panose="020B0502040204020203" pitchFamily="34" charset="0"/>
              </a:rPr>
              <a:t>IPPs</a:t>
            </a:r>
            <a:r>
              <a:rPr lang="en-AU" altLang="en-US" sz="1600">
                <a:cs typeface="Segoe UI Light" panose="020B0502040204020203" pitchFamily="34" charset="0"/>
              </a:rPr>
              <a:t>.</a:t>
            </a:r>
          </a:p>
          <a:p>
            <a:pPr marL="450850" indent="-450850">
              <a:spcAft>
                <a:spcPts val="300"/>
              </a:spcAft>
            </a:pPr>
            <a:r>
              <a:rPr lang="en-AU" sz="1600" i="1">
                <a:cs typeface="Segoe UI Light" panose="020B0502040204020203" pitchFamily="34" charset="0"/>
              </a:rPr>
              <a:t>Victorian Data Sharing Act 2017</a:t>
            </a:r>
          </a:p>
          <a:p>
            <a:pPr lvl="1">
              <a:spcAft>
                <a:spcPts val="300"/>
              </a:spcAft>
            </a:pPr>
            <a:r>
              <a:rPr lang="en-AU" sz="1600">
                <a:cs typeface="Segoe UI Light" panose="020B0502040204020203" pitchFamily="34" charset="0"/>
              </a:rPr>
              <a:t>Provides an authorising environment for sharing anonymised data to support data analytics</a:t>
            </a:r>
          </a:p>
          <a:p>
            <a:endParaRPr lang="en-AU" sz="1600"/>
          </a:p>
          <a:p>
            <a:endParaRPr lang="en-AU" sz="1600"/>
          </a:p>
          <a:p>
            <a:pPr marL="0" indent="0">
              <a:buNone/>
            </a:pPr>
            <a:endParaRPr lang="en-AU" sz="1600"/>
          </a:p>
        </p:txBody>
      </p:sp>
      <p:sp>
        <p:nvSpPr>
          <p:cNvPr id="3" name="Title 2"/>
          <p:cNvSpPr>
            <a:spLocks noGrp="1"/>
          </p:cNvSpPr>
          <p:nvPr>
            <p:ph type="title"/>
          </p:nvPr>
        </p:nvSpPr>
        <p:spPr/>
        <p:txBody>
          <a:bodyPr/>
          <a:lstStyle/>
          <a:p>
            <a:r>
              <a:rPr lang="en-AU" sz="3000"/>
              <a:t>Legal Framework</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08118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87748" y="1711590"/>
            <a:ext cx="8401026" cy="4351338"/>
          </a:xfrm>
        </p:spPr>
        <p:txBody>
          <a:bodyPr lIns="91440" tIns="45720" rIns="91440" bIns="45720" anchor="t">
            <a:noAutofit/>
          </a:bodyPr>
          <a:lstStyle/>
          <a:p>
            <a:r>
              <a:rPr lang="en-AU" sz="2000" dirty="0">
                <a:latin typeface="Segoe UI Light"/>
                <a:cs typeface="Segoe UI Light"/>
              </a:rPr>
              <a:t>Other legislation can contain more specific provisions in relation to privacy which will override the information privacy principles</a:t>
            </a:r>
          </a:p>
          <a:p>
            <a:r>
              <a:rPr lang="en-AU" sz="2000" dirty="0">
                <a:latin typeface="Segoe UI Light"/>
                <a:cs typeface="Segoe UI Light"/>
              </a:rPr>
              <a:t>Child Wellbeing and Safety Act 2005 (as amended by the Children Legislation Amendment (Information Sharing) Act 2018);</a:t>
            </a:r>
          </a:p>
          <a:p>
            <a:r>
              <a:rPr lang="en-AU" sz="2000" dirty="0">
                <a:latin typeface="Segoe UI Light"/>
                <a:cs typeface="Segoe UI Light"/>
              </a:rPr>
              <a:t>Children, Youth and Families Act 2005;</a:t>
            </a:r>
          </a:p>
          <a:p>
            <a:r>
              <a:rPr lang="en-AU" sz="2000" dirty="0">
                <a:latin typeface="Segoe UI Light"/>
                <a:cs typeface="Segoe UI Light"/>
              </a:rPr>
              <a:t>Corrections Act 1986;</a:t>
            </a:r>
          </a:p>
          <a:p>
            <a:r>
              <a:rPr lang="en-AU" sz="2000" dirty="0">
                <a:latin typeface="Segoe UI Light"/>
                <a:cs typeface="Segoe UI Light"/>
              </a:rPr>
              <a:t>Family Violence Protection Act 2008 (as amended by the Family Violence Protection Amendment (Information Sharing) Act 2017);</a:t>
            </a:r>
          </a:p>
          <a:p>
            <a:r>
              <a:rPr lang="en-AU" sz="2000" dirty="0">
                <a:latin typeface="Segoe UI Light"/>
                <a:cs typeface="Segoe UI Light"/>
              </a:rPr>
              <a:t>Mental Health and Wellbeing Act </a:t>
            </a:r>
            <a:r>
              <a:rPr lang="en-AU" sz="2000">
                <a:latin typeface="Segoe UI Light"/>
                <a:cs typeface="Segoe UI Light"/>
              </a:rPr>
              <a:t>2022;</a:t>
            </a:r>
          </a:p>
          <a:p>
            <a:r>
              <a:rPr lang="en-AU" sz="2000" dirty="0">
                <a:latin typeface="Segoe UI Light"/>
                <a:cs typeface="Segoe UI Light"/>
              </a:rPr>
              <a:t>Public Health and Wellbeing Act 2008;</a:t>
            </a:r>
          </a:p>
          <a:p>
            <a:r>
              <a:rPr lang="en-AU" sz="2000" dirty="0">
                <a:latin typeface="Segoe UI Light"/>
                <a:cs typeface="Segoe UI Light"/>
              </a:rPr>
              <a:t>Serious Sex Offenders </a:t>
            </a:r>
            <a:br>
              <a:rPr lang="en-AU" sz="2000" dirty="0"/>
            </a:br>
            <a:r>
              <a:rPr lang="en-AU" sz="2000" dirty="0">
                <a:latin typeface="Segoe UI Light"/>
                <a:cs typeface="Segoe UI Light"/>
              </a:rPr>
              <a:t>(Detention and Supervision) Act 2009;</a:t>
            </a:r>
          </a:p>
          <a:p>
            <a:r>
              <a:rPr lang="en-AU" sz="2000" dirty="0">
                <a:latin typeface="Segoe UI Light"/>
                <a:cs typeface="Segoe UI Light"/>
              </a:rPr>
              <a:t>Victoria Police Act 2013.</a:t>
            </a:r>
          </a:p>
        </p:txBody>
      </p:sp>
      <p:sp>
        <p:nvSpPr>
          <p:cNvPr id="2" name="Title 1"/>
          <p:cNvSpPr>
            <a:spLocks noGrp="1"/>
          </p:cNvSpPr>
          <p:nvPr>
            <p:ph type="title"/>
          </p:nvPr>
        </p:nvSpPr>
        <p:spPr>
          <a:xfrm>
            <a:off x="630624" y="462767"/>
            <a:ext cx="7915275" cy="835742"/>
          </a:xfrm>
        </p:spPr>
        <p:txBody>
          <a:bodyPr/>
          <a:lstStyle/>
          <a:p>
            <a:r>
              <a:rPr lang="en-AU" sz="3000"/>
              <a:t>Other legislation can override </a:t>
            </a:r>
          </a:p>
        </p:txBody>
      </p:sp>
      <p:sp>
        <p:nvSpPr>
          <p:cNvPr id="6"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7" name="Picture 6"/>
          <p:cNvPicPr>
            <a:picLocks noChangeAspect="1"/>
          </p:cNvPicPr>
          <p:nvPr/>
        </p:nvPicPr>
        <p:blipFill>
          <a:blip r:embed="rId3">
            <a:clrChange>
              <a:clrFrom>
                <a:srgbClr val="E6E6E6"/>
              </a:clrFrom>
              <a:clrTo>
                <a:srgbClr val="E6E6E6">
                  <a:alpha val="0"/>
                </a:srgbClr>
              </a:clrTo>
            </a:clrChange>
          </a:blip>
          <a:stretch>
            <a:fillRect/>
          </a:stretch>
        </p:blipFill>
        <p:spPr>
          <a:xfrm>
            <a:off x="6539696" y="4283680"/>
            <a:ext cx="2249078" cy="1596423"/>
          </a:xfrm>
          <a:prstGeom prst="rect">
            <a:avLst/>
          </a:prstGeom>
        </p:spPr>
      </p:pic>
    </p:spTree>
    <p:extLst>
      <p:ext uri="{BB962C8B-B14F-4D97-AF65-F5344CB8AC3E}">
        <p14:creationId xmlns:p14="http://schemas.microsoft.com/office/powerpoint/2010/main" val="110108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60913" y="502670"/>
            <a:ext cx="7458075" cy="835742"/>
          </a:xfrm>
        </p:spPr>
        <p:txBody>
          <a:bodyPr/>
          <a:lstStyle/>
          <a:p>
            <a:r>
              <a:rPr lang="en-AU" sz="3000"/>
              <a:t>The information privacy principles </a:t>
            </a:r>
          </a:p>
        </p:txBody>
      </p:sp>
      <p:sp>
        <p:nvSpPr>
          <p:cNvPr id="3" name="Content Placeholder 2"/>
          <p:cNvSpPr>
            <a:spLocks noGrp="1"/>
          </p:cNvSpPr>
          <p:nvPr>
            <p:ph idx="1"/>
          </p:nvPr>
        </p:nvSpPr>
        <p:spPr/>
        <p:txBody>
          <a:bodyPr/>
          <a:lstStyle/>
          <a:p>
            <a:endParaRPr lang="en-AU"/>
          </a:p>
        </p:txBody>
      </p:sp>
      <p:grpSp>
        <p:nvGrpSpPr>
          <p:cNvPr id="6" name="Group 5"/>
          <p:cNvGrpSpPr/>
          <p:nvPr/>
        </p:nvGrpSpPr>
        <p:grpSpPr>
          <a:xfrm>
            <a:off x="432420" y="1923872"/>
            <a:ext cx="4019714" cy="1786802"/>
            <a:chOff x="322981" y="1923872"/>
            <a:chExt cx="4129153" cy="1786802"/>
          </a:xfrm>
        </p:grpSpPr>
        <p:sp>
          <p:nvSpPr>
            <p:cNvPr id="7" name="Rectangle 6"/>
            <p:cNvSpPr/>
            <p:nvPr/>
          </p:nvSpPr>
          <p:spPr>
            <a:xfrm>
              <a:off x="322981" y="1923872"/>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22981" y="2422153"/>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425885" y="1923872"/>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Proportionality</a:t>
              </a:r>
            </a:p>
          </p:txBody>
        </p:sp>
        <p:sp>
          <p:nvSpPr>
            <p:cNvPr id="10" name="TextBox 9"/>
            <p:cNvSpPr txBox="1"/>
            <p:nvPr/>
          </p:nvSpPr>
          <p:spPr>
            <a:xfrm>
              <a:off x="425885" y="2500341"/>
              <a:ext cx="3807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Organisations should only collect personal information as necessary to carry out their functions, and should minimize the intrusion into privacy.</a:t>
              </a:r>
            </a:p>
          </p:txBody>
        </p:sp>
      </p:grpSp>
      <p:grpSp>
        <p:nvGrpSpPr>
          <p:cNvPr id="12" name="Group 11"/>
          <p:cNvGrpSpPr/>
          <p:nvPr/>
        </p:nvGrpSpPr>
        <p:grpSpPr>
          <a:xfrm>
            <a:off x="4697197" y="1918870"/>
            <a:ext cx="4019714" cy="1786802"/>
            <a:chOff x="4587758" y="1918870"/>
            <a:chExt cx="4129153" cy="1786802"/>
          </a:xfrm>
        </p:grpSpPr>
        <p:sp>
          <p:nvSpPr>
            <p:cNvPr id="14" name="Rectangle 13"/>
            <p:cNvSpPr/>
            <p:nvPr/>
          </p:nvSpPr>
          <p:spPr>
            <a:xfrm>
              <a:off x="4587758" y="1918870"/>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587758" y="2417151"/>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4690662" y="1918870"/>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Purpose limitation</a:t>
              </a:r>
            </a:p>
          </p:txBody>
        </p:sp>
        <p:sp>
          <p:nvSpPr>
            <p:cNvPr id="17" name="TextBox 16"/>
            <p:cNvSpPr txBox="1"/>
            <p:nvPr/>
          </p:nvSpPr>
          <p:spPr>
            <a:xfrm>
              <a:off x="4690662" y="2495339"/>
              <a:ext cx="3807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Generally, personal information should be used only for the purpose for which it was collected (</a:t>
              </a:r>
              <a:r>
                <a:rPr kumimoji="0" lang="en-US" sz="1800" b="1"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the primary purpose</a:t>
              </a: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a:t>
              </a:r>
            </a:p>
          </p:txBody>
        </p:sp>
      </p:grpSp>
      <p:grpSp>
        <p:nvGrpSpPr>
          <p:cNvPr id="18" name="Group 17"/>
          <p:cNvGrpSpPr/>
          <p:nvPr/>
        </p:nvGrpSpPr>
        <p:grpSpPr>
          <a:xfrm>
            <a:off x="432420" y="3871107"/>
            <a:ext cx="4019714" cy="1786802"/>
            <a:chOff x="322981" y="3871107"/>
            <a:chExt cx="4129153" cy="1786802"/>
          </a:xfrm>
        </p:grpSpPr>
        <p:sp>
          <p:nvSpPr>
            <p:cNvPr id="19" name="Rectangle 18"/>
            <p:cNvSpPr/>
            <p:nvPr/>
          </p:nvSpPr>
          <p:spPr>
            <a:xfrm>
              <a:off x="322981" y="3871107"/>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22981" y="4369388"/>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425885" y="3871107"/>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Openness and transparency</a:t>
              </a:r>
            </a:p>
          </p:txBody>
        </p:sp>
        <p:sp>
          <p:nvSpPr>
            <p:cNvPr id="22" name="TextBox 21"/>
            <p:cNvSpPr txBox="1"/>
            <p:nvPr/>
          </p:nvSpPr>
          <p:spPr>
            <a:xfrm>
              <a:off x="425885" y="4447576"/>
              <a:ext cx="3807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Individuals should be made aware of the information held about them and why and should be able to see it and correct it if necessary.</a:t>
              </a:r>
            </a:p>
          </p:txBody>
        </p:sp>
      </p:grpSp>
      <p:grpSp>
        <p:nvGrpSpPr>
          <p:cNvPr id="23" name="Group 22"/>
          <p:cNvGrpSpPr/>
          <p:nvPr/>
        </p:nvGrpSpPr>
        <p:grpSpPr>
          <a:xfrm>
            <a:off x="4697197" y="3861103"/>
            <a:ext cx="4019714" cy="1786802"/>
            <a:chOff x="4587758" y="3861103"/>
            <a:chExt cx="4129153" cy="1786802"/>
          </a:xfrm>
        </p:grpSpPr>
        <p:sp>
          <p:nvSpPr>
            <p:cNvPr id="24" name="Rectangle 23"/>
            <p:cNvSpPr/>
            <p:nvPr/>
          </p:nvSpPr>
          <p:spPr>
            <a:xfrm>
              <a:off x="4587758" y="3861103"/>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4587758" y="4359384"/>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4690662" y="3861103"/>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Individual participation</a:t>
              </a:r>
            </a:p>
          </p:txBody>
        </p:sp>
        <p:sp>
          <p:nvSpPr>
            <p:cNvPr id="27" name="TextBox 26"/>
            <p:cNvSpPr txBox="1"/>
            <p:nvPr/>
          </p:nvSpPr>
          <p:spPr>
            <a:xfrm>
              <a:off x="4690662" y="4437572"/>
              <a:ext cx="395822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Individuals should have as much say as possible in what their</a:t>
              </a:r>
              <a:r>
                <a:rPr kumimoji="0" lang="en-US" sz="1800" b="0" i="0" u="none" strike="noStrike" kern="1200" cap="none" spc="0" normalizeH="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 personal </a:t>
              </a: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information is used for and who gets access to it.</a:t>
              </a:r>
            </a:p>
          </p:txBody>
        </p:sp>
      </p:grpSp>
      <p:sp>
        <p:nvSpPr>
          <p:cNvPr id="28"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79422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34428" y="456366"/>
            <a:ext cx="7000875" cy="835742"/>
          </a:xfrm>
        </p:spPr>
        <p:txBody>
          <a:bodyPr/>
          <a:lstStyle/>
          <a:p>
            <a:r>
              <a:rPr lang="en-AU" sz="3000"/>
              <a:t>Sensitive personal information </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
        <p:nvSpPr>
          <p:cNvPr id="7" name="Content Placeholder 2"/>
          <p:cNvSpPr txBox="1">
            <a:spLocks/>
          </p:cNvSpPr>
          <p:nvPr/>
        </p:nvSpPr>
        <p:spPr>
          <a:xfrm>
            <a:off x="407640" y="1825616"/>
            <a:ext cx="8229600" cy="808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a:cs typeface="Segoe UI Light" panose="020B0502040204020203" pitchFamily="34" charset="0"/>
              </a:rPr>
              <a:t>Special rules apply to </a:t>
            </a:r>
            <a:r>
              <a:rPr lang="en-AU" sz="2000" b="1" i="1">
                <a:cs typeface="Segoe UI Light" panose="020B0502040204020203" pitchFamily="34" charset="0"/>
              </a:rPr>
              <a:t>sensitive personal information </a:t>
            </a:r>
            <a:r>
              <a:rPr lang="en-AU" sz="2000" i="1">
                <a:cs typeface="Segoe UI Light" panose="020B0502040204020203" pitchFamily="34" charset="0"/>
              </a:rPr>
              <a:t>for example:</a:t>
            </a:r>
          </a:p>
          <a:p>
            <a:pPr marL="0" indent="0">
              <a:buFont typeface="Arial" panose="020B0604020202020204" pitchFamily="34" charset="0"/>
              <a:buNone/>
            </a:pPr>
            <a:endParaRPr lang="en-AU" sz="2000"/>
          </a:p>
        </p:txBody>
      </p:sp>
      <p:sp>
        <p:nvSpPr>
          <p:cNvPr id="8" name="Content Placeholder 2"/>
          <p:cNvSpPr txBox="1">
            <a:spLocks/>
          </p:cNvSpPr>
          <p:nvPr/>
        </p:nvSpPr>
        <p:spPr bwMode="auto">
          <a:xfrm>
            <a:off x="432420" y="2348880"/>
            <a:ext cx="8028012" cy="124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Char char="–"/>
              <a:defRPr sz="28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a:latin typeface="Segoe UI Light" panose="020B0502040204020203" pitchFamily="34" charset="0"/>
                <a:cs typeface="Segoe UI Light" panose="020B0502040204020203" pitchFamily="34" charset="0"/>
              </a:rPr>
              <a:t>racial or ethnic origin</a:t>
            </a:r>
          </a:p>
          <a:p>
            <a:r>
              <a:rPr lang="en-AU" sz="2000">
                <a:latin typeface="Segoe UI Light" panose="020B0502040204020203" pitchFamily="34" charset="0"/>
                <a:cs typeface="Segoe UI Light" panose="020B0502040204020203" pitchFamily="34" charset="0"/>
              </a:rPr>
              <a:t>political stance </a:t>
            </a:r>
          </a:p>
          <a:p>
            <a:r>
              <a:rPr lang="en-AU" sz="2000">
                <a:latin typeface="Segoe UI Light" panose="020B0502040204020203" pitchFamily="34" charset="0"/>
                <a:cs typeface="Segoe UI Light" panose="020B0502040204020203" pitchFamily="34" charset="0"/>
              </a:rPr>
              <a:t>Religious beliefs or affiliations </a:t>
            </a:r>
          </a:p>
          <a:p>
            <a:r>
              <a:rPr lang="en-AU" sz="2000">
                <a:latin typeface="Segoe UI Light" panose="020B0502040204020203" pitchFamily="34" charset="0"/>
                <a:cs typeface="Segoe UI Light" panose="020B0502040204020203" pitchFamily="34" charset="0"/>
              </a:rPr>
              <a:t>sexual preferences or practices</a:t>
            </a:r>
          </a:p>
          <a:p>
            <a:r>
              <a:rPr lang="en-AU" sz="2000">
                <a:latin typeface="Segoe UI Light" panose="020B0502040204020203" pitchFamily="34" charset="0"/>
                <a:cs typeface="Segoe UI Light" panose="020B0502040204020203" pitchFamily="34" charset="0"/>
              </a:rPr>
              <a:t>criminal record</a:t>
            </a:r>
          </a:p>
        </p:txBody>
      </p:sp>
      <p:sp>
        <p:nvSpPr>
          <p:cNvPr id="9" name="Rectangle 8"/>
          <p:cNvSpPr/>
          <p:nvPr/>
        </p:nvSpPr>
        <p:spPr>
          <a:xfrm>
            <a:off x="432420" y="3884623"/>
            <a:ext cx="8204820" cy="1862048"/>
          </a:xfrm>
          <a:prstGeom prst="rect">
            <a:avLst/>
          </a:prstGeom>
        </p:spPr>
        <p:txBody>
          <a:bodyPr wrap="square">
            <a:spAutoFit/>
          </a:bodyPr>
          <a:lstStyle/>
          <a:p>
            <a:pPr marL="0" indent="0">
              <a:spcAft>
                <a:spcPts val="600"/>
              </a:spcAft>
              <a:buFontTx/>
              <a:buNone/>
            </a:pPr>
            <a:r>
              <a:rPr lang="en-AU" sz="2000">
                <a:latin typeface="Segoe UI Light" panose="020B0502040204020203" pitchFamily="34" charset="0"/>
                <a:cs typeface="Segoe UI Light" panose="020B0502040204020203" pitchFamily="34" charset="0"/>
              </a:rPr>
              <a:t>An</a:t>
            </a:r>
            <a:r>
              <a:rPr lang="en-AU" sz="2000" b="1">
                <a:latin typeface="Segoe UI Light" panose="020B0502040204020203" pitchFamily="34" charset="0"/>
                <a:cs typeface="Segoe UI Light" panose="020B0502040204020203" pitchFamily="34" charset="0"/>
              </a:rPr>
              <a:t> </a:t>
            </a:r>
            <a:r>
              <a:rPr lang="en-AU" sz="2000">
                <a:latin typeface="Segoe UI Light" panose="020B0502040204020203" pitchFamily="34" charset="0"/>
                <a:cs typeface="Segoe UI Light" panose="020B0502040204020203" pitchFamily="34" charset="0"/>
              </a:rPr>
              <a:t>Organisation must not collect sensitive information about an individual unless:</a:t>
            </a:r>
          </a:p>
          <a:p>
            <a:pPr marL="342900" indent="-342900">
              <a:spcAft>
                <a:spcPts val="600"/>
              </a:spcAft>
              <a:buFont typeface="Arial" panose="020B0604020202020204" pitchFamily="34" charset="0"/>
              <a:buChar char="•"/>
            </a:pPr>
            <a:r>
              <a:rPr lang="en-AU" sz="2000">
                <a:latin typeface="Segoe UI Light" panose="020B0502040204020203" pitchFamily="34" charset="0"/>
                <a:cs typeface="Segoe UI Light" panose="020B0502040204020203" pitchFamily="34" charset="0"/>
              </a:rPr>
              <a:t>the individual has consented, </a:t>
            </a:r>
          </a:p>
          <a:p>
            <a:pPr marL="342900" indent="-342900">
              <a:spcAft>
                <a:spcPts val="600"/>
              </a:spcAft>
              <a:buFont typeface="Arial" panose="020B0604020202020204" pitchFamily="34" charset="0"/>
              <a:buChar char="•"/>
            </a:pPr>
            <a:r>
              <a:rPr lang="en-AU" sz="2000">
                <a:latin typeface="Segoe UI Light" panose="020B0502040204020203" pitchFamily="34" charset="0"/>
                <a:cs typeface="Segoe UI Light" panose="020B0502040204020203" pitchFamily="34" charset="0"/>
              </a:rPr>
              <a:t>the collection is authorised by law, or</a:t>
            </a:r>
            <a:endParaRPr lang="en-AU" sz="2000" b="1">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en-AU" sz="2000">
                <a:latin typeface="Segoe UI Light" panose="020B0502040204020203" pitchFamily="34" charset="0"/>
                <a:cs typeface="Segoe UI Light" panose="020B0502040204020203" pitchFamily="34" charset="0"/>
              </a:rPr>
              <a:t>is necessary to protect life or provide defence to a legal claim</a:t>
            </a:r>
          </a:p>
        </p:txBody>
      </p:sp>
    </p:spTree>
    <p:extLst>
      <p:ext uri="{BB962C8B-B14F-4D97-AF65-F5344CB8AC3E}">
        <p14:creationId xmlns:p14="http://schemas.microsoft.com/office/powerpoint/2010/main" val="326791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628650" y="2014654"/>
            <a:ext cx="8015287" cy="4203178"/>
          </a:xfrm>
        </p:spPr>
        <p:txBody>
          <a:bodyPr>
            <a:normAutofit/>
          </a:bodyPr>
          <a:lstStyle/>
          <a:p>
            <a:pPr marL="446088" indent="-446088"/>
            <a:r>
              <a:rPr lang="en-AU" sz="2400">
                <a:cs typeface="Segoe UI Light" panose="020B0502040204020203" pitchFamily="34" charset="0"/>
              </a:rPr>
              <a:t>A privacy impact assessment is a process designed to assess and manage the impact of a program on the privacy of individuals.</a:t>
            </a:r>
            <a:br>
              <a:rPr lang="en-AU" sz="2400">
                <a:cs typeface="Segoe UI Light" panose="020B0502040204020203" pitchFamily="34" charset="0"/>
              </a:rPr>
            </a:br>
            <a:endParaRPr lang="en-AU" sz="2400">
              <a:cs typeface="Segoe UI Light" panose="020B0502040204020203" pitchFamily="34" charset="0"/>
            </a:endParaRPr>
          </a:p>
          <a:p>
            <a:pPr marL="446088" indent="-446088"/>
            <a:r>
              <a:rPr lang="en-AU" sz="2400">
                <a:cs typeface="Segoe UI Light" panose="020B0502040204020203" pitchFamily="34" charset="0"/>
              </a:rPr>
              <a:t>An assessment should be encouraged to be undertaken whenever a new personal information collection, handling or sharing arrangement is proposed</a:t>
            </a:r>
          </a:p>
          <a:p>
            <a:pPr marL="0" indent="0">
              <a:buNone/>
            </a:pPr>
            <a:endParaRPr lang="en-AU" sz="3200">
              <a:ea typeface="Segoe UI" panose="020B0502040204020203" pitchFamily="34" charset="0"/>
              <a:cs typeface="Segoe UI" panose="020B0502040204020203" pitchFamily="34" charset="0"/>
            </a:endParaRPr>
          </a:p>
        </p:txBody>
      </p:sp>
      <p:sp>
        <p:nvSpPr>
          <p:cNvPr id="3" name="Title 2"/>
          <p:cNvSpPr>
            <a:spLocks noGrp="1"/>
          </p:cNvSpPr>
          <p:nvPr>
            <p:ph type="title"/>
          </p:nvPr>
        </p:nvSpPr>
        <p:spPr>
          <a:xfrm>
            <a:off x="502269" y="479377"/>
            <a:ext cx="7318452" cy="835742"/>
          </a:xfrm>
        </p:spPr>
        <p:txBody>
          <a:bodyPr/>
          <a:lstStyle/>
          <a:p>
            <a:r>
              <a:rPr lang="en-AU" sz="3000"/>
              <a:t>Privacy Impact assessments </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290234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241ff4d6-5f18-421a-879a-d0cf0b30e240"/>
  <p:tag name="SLIDO_EVENT_SECTION_UUID" val="ffa3dcdd-cd4b-4779-85c6-d3ef49bb1c1d"/>
</p:tagLst>
</file>

<file path=ppt/theme/theme1.xml><?xml version="1.0" encoding="utf-8"?>
<a:theme xmlns:a="http://schemas.openxmlformats.org/drawingml/2006/main" name="4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D7A29B-FEF5-456B-8BCE-524904931C08}">
  <ds:schemaRefs>
    <ds:schemaRef ds:uri="28a3cecc-fe29-4d8c-9745-0f2a2e287d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73BF25-DC41-457C-B698-EC34FC656FDC}">
  <ds:schemaRefs>
    <ds:schemaRef ds:uri="28a3cecc-fe29-4d8c-9745-0f2a2e287d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A8417A-A043-44DE-BC52-BE9120C98A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29</Slides>
  <Notes>28</Notes>
  <HiddenSlides>0</HiddenSlide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4_Office Theme</vt:lpstr>
      <vt:lpstr>1_Office Theme</vt:lpstr>
      <vt:lpstr>Information Sharing in Government: Privacy and Freedom of Information </vt:lpstr>
      <vt:lpstr>Regulators </vt:lpstr>
      <vt:lpstr>Agenda </vt:lpstr>
      <vt:lpstr>Part 1: The Privacy Landscape</vt:lpstr>
      <vt:lpstr>Legal Framework</vt:lpstr>
      <vt:lpstr>Other legislation can override </vt:lpstr>
      <vt:lpstr>The information privacy principles </vt:lpstr>
      <vt:lpstr>Sensitive personal information </vt:lpstr>
      <vt:lpstr>Privacy Impact assessments </vt:lpstr>
      <vt:lpstr>Checklist for approaching information use/sharing</vt:lpstr>
      <vt:lpstr>What if we get it wrong?</vt:lpstr>
      <vt:lpstr>Data Protection </vt:lpstr>
      <vt:lpstr>Introduction to FOI</vt:lpstr>
      <vt:lpstr>Introduction to FOI (1)</vt:lpstr>
      <vt:lpstr>Introduction to FOI  (2)</vt:lpstr>
      <vt:lpstr>Object </vt:lpstr>
      <vt:lpstr>Access </vt:lpstr>
      <vt:lpstr>Key Definitions (s 5) </vt:lpstr>
      <vt:lpstr>Processing a FOI request </vt:lpstr>
      <vt:lpstr>Processing an FOI request cont. </vt:lpstr>
      <vt:lpstr>Exemptions in Part IV</vt:lpstr>
      <vt:lpstr>Exemptions in Part IV cont. </vt:lpstr>
      <vt:lpstr>Exemptions in Part IV cont. </vt:lpstr>
      <vt:lpstr>Exemptions in Part IV cont. </vt:lpstr>
      <vt:lpstr>Exemptions in Part IV cont. </vt:lpstr>
      <vt:lpstr>Would this document be released under FOI?</vt:lpstr>
      <vt:lpstr>What might be exempt? </vt:lpstr>
      <vt:lpstr>Conclusion </vt:lpstr>
      <vt:lpstr>Questions </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Procurement and Contracting</dc:title>
  <dc:creator>Victorian Government Solicitor's Office</dc:creator>
  <cp:revision>55</cp:revision>
  <cp:lastPrinted>2022-08-30T22:44:08Z</cp:lastPrinted>
  <dcterms:created xsi:type="dcterms:W3CDTF">2020-06-19T07:31:57Z</dcterms:created>
  <dcterms:modified xsi:type="dcterms:W3CDTF">2025-06-04T03:24:49Z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MSIP_Label_18f5e526-f483-4eec-a34d-239dfc5eea45_Enabled">
    <vt:lpwstr>true</vt:lpwstr>
  </property>
  <property fmtid="{D5CDD505-2E9C-101B-9397-08002B2CF9AE}" pid="4" name="MSIP_Label_18f5e526-f483-4eec-a34d-239dfc5eea45_SetDate">
    <vt:lpwstr>2024-09-25T23:38:24Z</vt:lpwstr>
  </property>
  <property fmtid="{D5CDD505-2E9C-101B-9397-08002B2CF9AE}" pid="5" name="MSIP_Label_18f5e526-f483-4eec-a34d-239dfc5eea45_Method">
    <vt:lpwstr>Privileged</vt:lpwstr>
  </property>
  <property fmtid="{D5CDD505-2E9C-101B-9397-08002B2CF9AE}" pid="6" name="MSIP_Label_18f5e526-f483-4eec-a34d-239dfc5eea45_Name">
    <vt:lpwstr>Official</vt:lpwstr>
  </property>
  <property fmtid="{D5CDD505-2E9C-101B-9397-08002B2CF9AE}" pid="7" name="MSIP_Label_18f5e526-f483-4eec-a34d-239dfc5eea45_SiteId">
    <vt:lpwstr>e6f02add-10c6-4f3c-b127-89b103eede5a</vt:lpwstr>
  </property>
  <property fmtid="{D5CDD505-2E9C-101B-9397-08002B2CF9AE}" pid="8" name="MSIP_Label_18f5e526-f483-4eec-a34d-239dfc5eea45_ActionId">
    <vt:lpwstr>be9d2b3c-bcbe-4be0-82b1-84ef486927c2</vt:lpwstr>
  </property>
  <property fmtid="{D5CDD505-2E9C-101B-9397-08002B2CF9AE}" pid="9" name="MSIP_Label_18f5e526-f483-4eec-a34d-239dfc5eea45_ContentBits">
    <vt:lpwstr>3</vt:lpwstr>
  </property>
  <property fmtid="{D5CDD505-2E9C-101B-9397-08002B2CF9AE}" pid="10" name="ClassificationContentMarkingFooterLocations">
    <vt:lpwstr>Office Theme:10\4_Office Theme:5\1_Office Theme:5</vt:lpwstr>
  </property>
  <property fmtid="{D5CDD505-2E9C-101B-9397-08002B2CF9AE}" pid="11" name="ClassificationContentMarkingFooterText">
    <vt:lpwstr>OFFICIAL</vt:lpwstr>
  </property>
  <property fmtid="{D5CDD505-2E9C-101B-9397-08002B2CF9AE}" pid="12" name="ClassificationContentMarkingHeaderLocations">
    <vt:lpwstr>Office Theme:9\4_Office Theme:4\1_Office Theme:4</vt:lpwstr>
  </property>
  <property fmtid="{D5CDD505-2E9C-101B-9397-08002B2CF9AE}" pid="13" name="ClassificationContentMarkingHeaderText">
    <vt:lpwstr>OFFICIAL</vt:lpwstr>
  </property>
  <property fmtid="{D5CDD505-2E9C-101B-9397-08002B2CF9AE}" pid="14" name="ContentTypeId">
    <vt:lpwstr>0x010100BFFD92129372B5488BC7B5B4244F3062</vt:lpwstr>
  </property>
</Properties>
</file>