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7"/>
  </p:notesMasterIdLst>
  <p:handoutMasterIdLst>
    <p:handoutMasterId r:id="rId28"/>
  </p:handoutMasterIdLst>
  <p:sldIdLst>
    <p:sldId id="256" r:id="rId5"/>
    <p:sldId id="272" r:id="rId6"/>
    <p:sldId id="257" r:id="rId7"/>
    <p:sldId id="290" r:id="rId8"/>
    <p:sldId id="286" r:id="rId9"/>
    <p:sldId id="297" r:id="rId10"/>
    <p:sldId id="258" r:id="rId11"/>
    <p:sldId id="268" r:id="rId12"/>
    <p:sldId id="267" r:id="rId13"/>
    <p:sldId id="296" r:id="rId14"/>
    <p:sldId id="260" r:id="rId15"/>
    <p:sldId id="287" r:id="rId16"/>
    <p:sldId id="261" r:id="rId17"/>
    <p:sldId id="277" r:id="rId18"/>
    <p:sldId id="278" r:id="rId19"/>
    <p:sldId id="279" r:id="rId20"/>
    <p:sldId id="298" r:id="rId21"/>
    <p:sldId id="264" r:id="rId22"/>
    <p:sldId id="265" r:id="rId23"/>
    <p:sldId id="266" r:id="rId24"/>
    <p:sldId id="269" r:id="rId25"/>
    <p:sldId id="270" r:id="rId26"/>
  </p:sldIdLst>
  <p:sldSz cx="9144000" cy="6858000" type="screen4x3"/>
  <p:notesSz cx="6797675" cy="9926638"/>
  <p:custDataLst>
    <p:tags r:id="rId29"/>
  </p:custDataLst>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BDBD"/>
    <a:srgbClr val="172750"/>
    <a:srgbClr val="008000"/>
    <a:srgbClr val="FF0000"/>
    <a:srgbClr val="98A30D"/>
    <a:srgbClr val="82B000"/>
    <a:srgbClr val="99CC00"/>
    <a:srgbClr val="003399"/>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F1332E-D51F-4202-B2AF-6834F4312137}" v="837" dt="2025-05-11T07:52:13.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50983" autoAdjust="0"/>
  </p:normalViewPr>
  <p:slideViewPr>
    <p:cSldViewPr>
      <p:cViewPr varScale="1">
        <p:scale>
          <a:sx n="57" d="100"/>
          <a:sy n="57" d="100"/>
        </p:scale>
        <p:origin x="3150" y="60"/>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Coppel" userId="dd529d68-e379-4cbd-b062-0ac813fbaed5" providerId="ADAL" clId="{8AF1332E-D51F-4202-B2AF-6834F4312137}"/>
    <pc:docChg chg="undo custSel addSld delSld modSld sldOrd">
      <pc:chgData name="Jacob Coppel" userId="dd529d68-e379-4cbd-b062-0ac813fbaed5" providerId="ADAL" clId="{8AF1332E-D51F-4202-B2AF-6834F4312137}" dt="2025-06-03T02:16:28.851" v="19558" actId="20577"/>
      <pc:docMkLst>
        <pc:docMk/>
      </pc:docMkLst>
      <pc:sldChg chg="modSp mod modNotesTx">
        <pc:chgData name="Jacob Coppel" userId="dd529d68-e379-4cbd-b062-0ac813fbaed5" providerId="ADAL" clId="{8AF1332E-D51F-4202-B2AF-6834F4312137}" dt="2025-06-03T02:16:28.851" v="19558" actId="20577"/>
        <pc:sldMkLst>
          <pc:docMk/>
          <pc:sldMk cId="249472570" sldId="256"/>
        </pc:sldMkLst>
        <pc:spChg chg="mod">
          <ac:chgData name="Jacob Coppel" userId="dd529d68-e379-4cbd-b062-0ac813fbaed5" providerId="ADAL" clId="{8AF1332E-D51F-4202-B2AF-6834F4312137}" dt="2025-06-03T02:16:28.851" v="19558" actId="20577"/>
          <ac:spMkLst>
            <pc:docMk/>
            <pc:sldMk cId="249472570" sldId="256"/>
            <ac:spMk id="4" creationId="{00000000-0000-0000-0000-000000000000}"/>
          </ac:spMkLst>
        </pc:spChg>
      </pc:sldChg>
      <pc:sldChg chg="modSp mod modAnim modNotesTx">
        <pc:chgData name="Jacob Coppel" userId="dd529d68-e379-4cbd-b062-0ac813fbaed5" providerId="ADAL" clId="{8AF1332E-D51F-4202-B2AF-6834F4312137}" dt="2025-05-05T04:48:13.270" v="4910" actId="20577"/>
        <pc:sldMkLst>
          <pc:docMk/>
          <pc:sldMk cId="3436662644" sldId="257"/>
        </pc:sldMkLst>
        <pc:spChg chg="mod">
          <ac:chgData name="Jacob Coppel" userId="dd529d68-e379-4cbd-b062-0ac813fbaed5" providerId="ADAL" clId="{8AF1332E-D51F-4202-B2AF-6834F4312137}" dt="2025-04-29T04:59:49.216" v="3020" actId="20577"/>
          <ac:spMkLst>
            <pc:docMk/>
            <pc:sldMk cId="3436662644" sldId="257"/>
            <ac:spMk id="247811" creationId="{00000000-0000-0000-0000-000000000000}"/>
          </ac:spMkLst>
        </pc:spChg>
      </pc:sldChg>
      <pc:sldChg chg="modNotesTx">
        <pc:chgData name="Jacob Coppel" userId="dd529d68-e379-4cbd-b062-0ac813fbaed5" providerId="ADAL" clId="{8AF1332E-D51F-4202-B2AF-6834F4312137}" dt="2025-05-09T00:46:33.995" v="10887" actId="20577"/>
        <pc:sldMkLst>
          <pc:docMk/>
          <pc:sldMk cId="3045049019" sldId="258"/>
        </pc:sldMkLst>
      </pc:sldChg>
      <pc:sldChg chg="modNotesTx">
        <pc:chgData name="Jacob Coppel" userId="dd529d68-e379-4cbd-b062-0ac813fbaed5" providerId="ADAL" clId="{8AF1332E-D51F-4202-B2AF-6834F4312137}" dt="2025-05-11T06:53:17.476" v="17303" actId="20577"/>
        <pc:sldMkLst>
          <pc:docMk/>
          <pc:sldMk cId="1937680793" sldId="260"/>
        </pc:sldMkLst>
      </pc:sldChg>
      <pc:sldChg chg="modSp modNotesTx">
        <pc:chgData name="Jacob Coppel" userId="dd529d68-e379-4cbd-b062-0ac813fbaed5" providerId="ADAL" clId="{8AF1332E-D51F-4202-B2AF-6834F4312137}" dt="2025-05-11T07:03:32.867" v="18324" actId="20577"/>
        <pc:sldMkLst>
          <pc:docMk/>
          <pc:sldMk cId="1354462305" sldId="261"/>
        </pc:sldMkLst>
        <pc:spChg chg="mod">
          <ac:chgData name="Jacob Coppel" userId="dd529d68-e379-4cbd-b062-0ac813fbaed5" providerId="ADAL" clId="{8AF1332E-D51F-4202-B2AF-6834F4312137}" dt="2025-05-09T06:08:50.423" v="16209" actId="6549"/>
          <ac:spMkLst>
            <pc:docMk/>
            <pc:sldMk cId="1354462305" sldId="261"/>
            <ac:spMk id="3" creationId="{00000000-0000-0000-0000-000000000000}"/>
          </ac:spMkLst>
        </pc:spChg>
      </pc:sldChg>
      <pc:sldChg chg="modNotesTx">
        <pc:chgData name="Jacob Coppel" userId="dd529d68-e379-4cbd-b062-0ac813fbaed5" providerId="ADAL" clId="{8AF1332E-D51F-4202-B2AF-6834F4312137}" dt="2025-05-11T07:33:59.197" v="18752" actId="20577"/>
        <pc:sldMkLst>
          <pc:docMk/>
          <pc:sldMk cId="1101861167" sldId="264"/>
        </pc:sldMkLst>
      </pc:sldChg>
      <pc:sldChg chg="modSp mod modAnim modNotesTx">
        <pc:chgData name="Jacob Coppel" userId="dd529d68-e379-4cbd-b062-0ac813fbaed5" providerId="ADAL" clId="{8AF1332E-D51F-4202-B2AF-6834F4312137}" dt="2025-05-11T07:41:31.384" v="19405" actId="20577"/>
        <pc:sldMkLst>
          <pc:docMk/>
          <pc:sldMk cId="3719971058" sldId="265"/>
        </pc:sldMkLst>
        <pc:spChg chg="mod">
          <ac:chgData name="Jacob Coppel" userId="dd529d68-e379-4cbd-b062-0ac813fbaed5" providerId="ADAL" clId="{8AF1332E-D51F-4202-B2AF-6834F4312137}" dt="2025-05-11T07:35:57.598" v="18755" actId="403"/>
          <ac:spMkLst>
            <pc:docMk/>
            <pc:sldMk cId="3719971058" sldId="265"/>
            <ac:spMk id="3" creationId="{00000000-0000-0000-0000-000000000000}"/>
          </ac:spMkLst>
        </pc:spChg>
        <pc:spChg chg="mod">
          <ac:chgData name="Jacob Coppel" userId="dd529d68-e379-4cbd-b062-0ac813fbaed5" providerId="ADAL" clId="{8AF1332E-D51F-4202-B2AF-6834F4312137}" dt="2025-05-11T07:36:33.722" v="18763" actId="20577"/>
          <ac:spMkLst>
            <pc:docMk/>
            <pc:sldMk cId="3719971058" sldId="265"/>
            <ac:spMk id="8" creationId="{00000000-0000-0000-0000-000000000000}"/>
          </ac:spMkLst>
        </pc:spChg>
        <pc:picChg chg="mod">
          <ac:chgData name="Jacob Coppel" userId="dd529d68-e379-4cbd-b062-0ac813fbaed5" providerId="ADAL" clId="{8AF1332E-D51F-4202-B2AF-6834F4312137}" dt="2025-05-11T07:36:01.977" v="18756" actId="1076"/>
          <ac:picMkLst>
            <pc:docMk/>
            <pc:sldMk cId="3719971058" sldId="265"/>
            <ac:picMk id="5" creationId="{00000000-0000-0000-0000-000000000000}"/>
          </ac:picMkLst>
        </pc:picChg>
      </pc:sldChg>
      <pc:sldChg chg="modNotesTx">
        <pc:chgData name="Jacob Coppel" userId="dd529d68-e379-4cbd-b062-0ac813fbaed5" providerId="ADAL" clId="{8AF1332E-D51F-4202-B2AF-6834F4312137}" dt="2025-05-11T06:45:20.597" v="17203" actId="20577"/>
        <pc:sldMkLst>
          <pc:docMk/>
          <pc:sldMk cId="3075868810" sldId="267"/>
        </pc:sldMkLst>
      </pc:sldChg>
      <pc:sldChg chg="addSp modSp mod modAnim modNotesTx">
        <pc:chgData name="Jacob Coppel" userId="dd529d68-e379-4cbd-b062-0ac813fbaed5" providerId="ADAL" clId="{8AF1332E-D51F-4202-B2AF-6834F4312137}" dt="2025-05-11T07:52:28.436" v="19541" actId="14100"/>
        <pc:sldMkLst>
          <pc:docMk/>
          <pc:sldMk cId="3022902817" sldId="268"/>
        </pc:sldMkLst>
        <pc:spChg chg="add mod">
          <ac:chgData name="Jacob Coppel" userId="dd529d68-e379-4cbd-b062-0ac813fbaed5" providerId="ADAL" clId="{8AF1332E-D51F-4202-B2AF-6834F4312137}" dt="2025-05-11T07:52:13.851" v="19538" actId="20577"/>
          <ac:spMkLst>
            <pc:docMk/>
            <pc:sldMk cId="3022902817" sldId="268"/>
            <ac:spMk id="3" creationId="{E52C9B28-929C-C17A-C982-57D088D516B5}"/>
          </ac:spMkLst>
        </pc:spChg>
        <pc:spChg chg="add mod">
          <ac:chgData name="Jacob Coppel" userId="dd529d68-e379-4cbd-b062-0ac813fbaed5" providerId="ADAL" clId="{8AF1332E-D51F-4202-B2AF-6834F4312137}" dt="2025-05-11T07:51:21.569" v="19514" actId="1076"/>
          <ac:spMkLst>
            <pc:docMk/>
            <pc:sldMk cId="3022902817" sldId="268"/>
            <ac:spMk id="4" creationId="{5CC8C605-1700-54E1-E446-0C54AF164E30}"/>
          </ac:spMkLst>
        </pc:spChg>
        <pc:spChg chg="mod">
          <ac:chgData name="Jacob Coppel" userId="dd529d68-e379-4cbd-b062-0ac813fbaed5" providerId="ADAL" clId="{8AF1332E-D51F-4202-B2AF-6834F4312137}" dt="2025-05-11T07:51:51.278" v="19520" actId="6549"/>
          <ac:spMkLst>
            <pc:docMk/>
            <pc:sldMk cId="3022902817" sldId="268"/>
            <ac:spMk id="8" creationId="{00000000-0000-0000-0000-000000000000}"/>
          </ac:spMkLst>
        </pc:spChg>
        <pc:spChg chg="mod">
          <ac:chgData name="Jacob Coppel" userId="dd529d68-e379-4cbd-b062-0ac813fbaed5" providerId="ADAL" clId="{8AF1332E-D51F-4202-B2AF-6834F4312137}" dt="2025-05-11T06:33:05.396" v="16596" actId="1076"/>
          <ac:spMkLst>
            <pc:docMk/>
            <pc:sldMk cId="3022902817" sldId="268"/>
            <ac:spMk id="9" creationId="{00000000-0000-0000-0000-000000000000}"/>
          </ac:spMkLst>
        </pc:spChg>
        <pc:spChg chg="mod">
          <ac:chgData name="Jacob Coppel" userId="dd529d68-e379-4cbd-b062-0ac813fbaed5" providerId="ADAL" clId="{8AF1332E-D51F-4202-B2AF-6834F4312137}" dt="2025-05-11T06:32:41.695" v="16561" actId="1076"/>
          <ac:spMkLst>
            <pc:docMk/>
            <pc:sldMk cId="3022902817" sldId="268"/>
            <ac:spMk id="10" creationId="{00000000-0000-0000-0000-000000000000}"/>
          </ac:spMkLst>
        </pc:spChg>
        <pc:picChg chg="add mod">
          <ac:chgData name="Jacob Coppel" userId="dd529d68-e379-4cbd-b062-0ac813fbaed5" providerId="ADAL" clId="{8AF1332E-D51F-4202-B2AF-6834F4312137}" dt="2025-05-11T07:52:28.436" v="19541" actId="14100"/>
          <ac:picMkLst>
            <pc:docMk/>
            <pc:sldMk cId="3022902817" sldId="268"/>
            <ac:picMk id="5" creationId="{E99C5933-2326-14AC-1A0D-AD17D39C576B}"/>
          </ac:picMkLst>
        </pc:picChg>
      </pc:sldChg>
      <pc:sldChg chg="addSp delSp modSp mod">
        <pc:chgData name="Jacob Coppel" userId="dd529d68-e379-4cbd-b062-0ac813fbaed5" providerId="ADAL" clId="{8AF1332E-D51F-4202-B2AF-6834F4312137}" dt="2025-05-11T07:47:33.792" v="19490" actId="478"/>
        <pc:sldMkLst>
          <pc:docMk/>
          <pc:sldMk cId="3867327578" sldId="269"/>
        </pc:sldMkLst>
        <pc:spChg chg="mod">
          <ac:chgData name="Jacob Coppel" userId="dd529d68-e379-4cbd-b062-0ac813fbaed5" providerId="ADAL" clId="{8AF1332E-D51F-4202-B2AF-6834F4312137}" dt="2025-05-11T07:47:31.791" v="19489" actId="14100"/>
          <ac:spMkLst>
            <pc:docMk/>
            <pc:sldMk cId="3867327578" sldId="269"/>
            <ac:spMk id="17" creationId="{00000000-0000-0000-0000-000000000000}"/>
          </ac:spMkLst>
        </pc:spChg>
        <pc:spChg chg="mod">
          <ac:chgData name="Jacob Coppel" userId="dd529d68-e379-4cbd-b062-0ac813fbaed5" providerId="ADAL" clId="{8AF1332E-D51F-4202-B2AF-6834F4312137}" dt="2025-05-11T07:47:10.070" v="19457" actId="6549"/>
          <ac:spMkLst>
            <pc:docMk/>
            <pc:sldMk cId="3867327578" sldId="269"/>
            <ac:spMk id="22" creationId="{00000000-0000-0000-0000-000000000000}"/>
          </ac:spMkLst>
        </pc:spChg>
        <pc:picChg chg="del">
          <ac:chgData name="Jacob Coppel" userId="dd529d68-e379-4cbd-b062-0ac813fbaed5" providerId="ADAL" clId="{8AF1332E-D51F-4202-B2AF-6834F4312137}" dt="2025-05-11T07:46:49.474" v="19424" actId="478"/>
          <ac:picMkLst>
            <pc:docMk/>
            <pc:sldMk cId="3867327578" sldId="269"/>
            <ac:picMk id="5" creationId="{00000000-0000-0000-0000-000000000000}"/>
          </ac:picMkLst>
        </pc:picChg>
        <pc:picChg chg="del mod">
          <ac:chgData name="Jacob Coppel" userId="dd529d68-e379-4cbd-b062-0ac813fbaed5" providerId="ADAL" clId="{8AF1332E-D51F-4202-B2AF-6834F4312137}" dt="2025-05-11T07:46:48.518" v="19423" actId="478"/>
          <ac:picMkLst>
            <pc:docMk/>
            <pc:sldMk cId="3867327578" sldId="269"/>
            <ac:picMk id="11" creationId="{00000000-0000-0000-0000-000000000000}"/>
          </ac:picMkLst>
        </pc:picChg>
        <pc:picChg chg="add mod">
          <ac:chgData name="Jacob Coppel" userId="dd529d68-e379-4cbd-b062-0ac813fbaed5" providerId="ADAL" clId="{8AF1332E-D51F-4202-B2AF-6834F4312137}" dt="2025-05-11T07:46:56.424" v="19425" actId="1076"/>
          <ac:picMkLst>
            <pc:docMk/>
            <pc:sldMk cId="3867327578" sldId="269"/>
            <ac:picMk id="12" creationId="{BF0EE407-A2A1-3B38-15CA-185C683557FD}"/>
          </ac:picMkLst>
        </pc:picChg>
        <pc:picChg chg="add del mod">
          <ac:chgData name="Jacob Coppel" userId="dd529d68-e379-4cbd-b062-0ac813fbaed5" providerId="ADAL" clId="{8AF1332E-D51F-4202-B2AF-6834F4312137}" dt="2025-05-11T07:47:33.792" v="19490" actId="478"/>
          <ac:picMkLst>
            <pc:docMk/>
            <pc:sldMk cId="3867327578" sldId="269"/>
            <ac:picMk id="13" creationId="{16711CD7-B898-83C9-8910-64296684566D}"/>
          </ac:picMkLst>
        </pc:picChg>
      </pc:sldChg>
      <pc:sldChg chg="modNotesTx">
        <pc:chgData name="Jacob Coppel" userId="dd529d68-e379-4cbd-b062-0ac813fbaed5" providerId="ADAL" clId="{8AF1332E-D51F-4202-B2AF-6834F4312137}" dt="2025-05-11T07:43:19.784" v="19419" actId="20577"/>
        <pc:sldMkLst>
          <pc:docMk/>
          <pc:sldMk cId="2745504211" sldId="270"/>
        </pc:sldMkLst>
      </pc:sldChg>
      <pc:sldChg chg="addSp delSp modSp mod ord modAnim modNotesTx">
        <pc:chgData name="Jacob Coppel" userId="dd529d68-e379-4cbd-b062-0ac813fbaed5" providerId="ADAL" clId="{8AF1332E-D51F-4202-B2AF-6834F4312137}" dt="2025-05-11T06:14:38.685" v="16545"/>
        <pc:sldMkLst>
          <pc:docMk/>
          <pc:sldMk cId="1452404781" sldId="272"/>
        </pc:sldMkLst>
        <pc:spChg chg="add mod">
          <ac:chgData name="Jacob Coppel" userId="dd529d68-e379-4cbd-b062-0ac813fbaed5" providerId="ADAL" clId="{8AF1332E-D51F-4202-B2AF-6834F4312137}" dt="2025-05-05T04:24:33.895" v="3188" actId="313"/>
          <ac:spMkLst>
            <pc:docMk/>
            <pc:sldMk cId="1452404781" sldId="272"/>
            <ac:spMk id="4" creationId="{13C8C4CE-B372-4DB4-6AF6-11D70F4124A1}"/>
          </ac:spMkLst>
        </pc:spChg>
        <pc:spChg chg="del mod">
          <ac:chgData name="Jacob Coppel" userId="dd529d68-e379-4cbd-b062-0ac813fbaed5" providerId="ADAL" clId="{8AF1332E-D51F-4202-B2AF-6834F4312137}" dt="2025-05-05T04:19:05.694" v="3026" actId="478"/>
          <ac:spMkLst>
            <pc:docMk/>
            <pc:sldMk cId="1452404781" sldId="272"/>
            <ac:spMk id="6" creationId="{00000000-0000-0000-0000-000000000000}"/>
          </ac:spMkLst>
        </pc:spChg>
        <pc:spChg chg="add del mod">
          <ac:chgData name="Jacob Coppel" userId="dd529d68-e379-4cbd-b062-0ac813fbaed5" providerId="ADAL" clId="{8AF1332E-D51F-4202-B2AF-6834F4312137}" dt="2025-05-05T04:19:02.532" v="3025" actId="478"/>
          <ac:spMkLst>
            <pc:docMk/>
            <pc:sldMk cId="1452404781" sldId="272"/>
            <ac:spMk id="7" creationId="{00000000-0000-0000-0000-000000000000}"/>
          </ac:spMkLst>
        </pc:spChg>
        <pc:spChg chg="add mod">
          <ac:chgData name="Jacob Coppel" userId="dd529d68-e379-4cbd-b062-0ac813fbaed5" providerId="ADAL" clId="{8AF1332E-D51F-4202-B2AF-6834F4312137}" dt="2025-05-05T04:43:45.438" v="4349" actId="1076"/>
          <ac:spMkLst>
            <pc:docMk/>
            <pc:sldMk cId="1452404781" sldId="272"/>
            <ac:spMk id="8" creationId="{004ED4CA-DBD0-C6FB-0B19-5FCF3867AA85}"/>
          </ac:spMkLst>
        </pc:spChg>
        <pc:spChg chg="add mod">
          <ac:chgData name="Jacob Coppel" userId="dd529d68-e379-4cbd-b062-0ac813fbaed5" providerId="ADAL" clId="{8AF1332E-D51F-4202-B2AF-6834F4312137}" dt="2025-05-05T04:31:35.256" v="3914" actId="1076"/>
          <ac:spMkLst>
            <pc:docMk/>
            <pc:sldMk cId="1452404781" sldId="272"/>
            <ac:spMk id="9" creationId="{1796C495-CF06-8671-DA44-9372F8928346}"/>
          </ac:spMkLst>
        </pc:spChg>
        <pc:spChg chg="add mod">
          <ac:chgData name="Jacob Coppel" userId="dd529d68-e379-4cbd-b062-0ac813fbaed5" providerId="ADAL" clId="{8AF1332E-D51F-4202-B2AF-6834F4312137}" dt="2025-05-05T04:44:33.811" v="4380" actId="114"/>
          <ac:spMkLst>
            <pc:docMk/>
            <pc:sldMk cId="1452404781" sldId="272"/>
            <ac:spMk id="10" creationId="{04C12276-D023-387F-7936-E1C85206B111}"/>
          </ac:spMkLst>
        </pc:spChg>
        <pc:spChg chg="add mod">
          <ac:chgData name="Jacob Coppel" userId="dd529d68-e379-4cbd-b062-0ac813fbaed5" providerId="ADAL" clId="{8AF1332E-D51F-4202-B2AF-6834F4312137}" dt="2025-05-05T04:45:17.884" v="4396" actId="207"/>
          <ac:spMkLst>
            <pc:docMk/>
            <pc:sldMk cId="1452404781" sldId="272"/>
            <ac:spMk id="11" creationId="{E65118AE-067F-7280-92FF-04C52BEA8AED}"/>
          </ac:spMkLst>
        </pc:spChg>
      </pc:sldChg>
      <pc:sldChg chg="del">
        <pc:chgData name="Jacob Coppel" userId="dd529d68-e379-4cbd-b062-0ac813fbaed5" providerId="ADAL" clId="{8AF1332E-D51F-4202-B2AF-6834F4312137}" dt="2025-05-09T05:57:22.257" v="15051" actId="47"/>
        <pc:sldMkLst>
          <pc:docMk/>
          <pc:sldMk cId="68510907" sldId="276"/>
        </pc:sldMkLst>
      </pc:sldChg>
      <pc:sldChg chg="modNotesTx">
        <pc:chgData name="Jacob Coppel" userId="dd529d68-e379-4cbd-b062-0ac813fbaed5" providerId="ADAL" clId="{8AF1332E-D51F-4202-B2AF-6834F4312137}" dt="2025-05-11T07:17:05.831" v="18646" actId="6549"/>
        <pc:sldMkLst>
          <pc:docMk/>
          <pc:sldMk cId="4138941163" sldId="277"/>
        </pc:sldMkLst>
      </pc:sldChg>
      <pc:sldChg chg="modNotesTx">
        <pc:chgData name="Jacob Coppel" userId="dd529d68-e379-4cbd-b062-0ac813fbaed5" providerId="ADAL" clId="{8AF1332E-D51F-4202-B2AF-6834F4312137}" dt="2025-05-11T07:19:53.937" v="18736" actId="114"/>
        <pc:sldMkLst>
          <pc:docMk/>
          <pc:sldMk cId="3292622534" sldId="278"/>
        </pc:sldMkLst>
      </pc:sldChg>
      <pc:sldChg chg="modNotesTx">
        <pc:chgData name="Jacob Coppel" userId="dd529d68-e379-4cbd-b062-0ac813fbaed5" providerId="ADAL" clId="{8AF1332E-D51F-4202-B2AF-6834F4312137}" dt="2025-05-09T00:16:57.099" v="7011" actId="20577"/>
        <pc:sldMkLst>
          <pc:docMk/>
          <pc:sldMk cId="3896403263" sldId="286"/>
        </pc:sldMkLst>
      </pc:sldChg>
      <pc:sldChg chg="modNotesTx">
        <pc:chgData name="Jacob Coppel" userId="dd529d68-e379-4cbd-b062-0ac813fbaed5" providerId="ADAL" clId="{8AF1332E-D51F-4202-B2AF-6834F4312137}" dt="2025-05-09T06:03:32.816" v="16062"/>
        <pc:sldMkLst>
          <pc:docMk/>
          <pc:sldMk cId="3944727559" sldId="287"/>
        </pc:sldMkLst>
      </pc:sldChg>
      <pc:sldChg chg="del modNotesTx">
        <pc:chgData name="Jacob Coppel" userId="dd529d68-e379-4cbd-b062-0ac813fbaed5" providerId="ADAL" clId="{8AF1332E-D51F-4202-B2AF-6834F4312137}" dt="2025-05-09T05:58:33.871" v="15058" actId="47"/>
        <pc:sldMkLst>
          <pc:docMk/>
          <pc:sldMk cId="2207670652" sldId="288"/>
        </pc:sldMkLst>
      </pc:sldChg>
      <pc:sldChg chg="del">
        <pc:chgData name="Jacob Coppel" userId="dd529d68-e379-4cbd-b062-0ac813fbaed5" providerId="ADAL" clId="{8AF1332E-D51F-4202-B2AF-6834F4312137}" dt="2025-05-09T06:26:54.130" v="16542" actId="47"/>
        <pc:sldMkLst>
          <pc:docMk/>
          <pc:sldMk cId="1434679732" sldId="289"/>
        </pc:sldMkLst>
      </pc:sldChg>
      <pc:sldChg chg="modNotesTx">
        <pc:chgData name="Jacob Coppel" userId="dd529d68-e379-4cbd-b062-0ac813fbaed5" providerId="ADAL" clId="{8AF1332E-D51F-4202-B2AF-6834F4312137}" dt="2025-05-05T04:49:09.128" v="5035" actId="20577"/>
        <pc:sldMkLst>
          <pc:docMk/>
          <pc:sldMk cId="1052388453" sldId="290"/>
        </pc:sldMkLst>
      </pc:sldChg>
      <pc:sldChg chg="new del">
        <pc:chgData name="Jacob Coppel" userId="dd529d68-e379-4cbd-b062-0ac813fbaed5" providerId="ADAL" clId="{8AF1332E-D51F-4202-B2AF-6834F4312137}" dt="2025-05-09T05:58:02.236" v="15054" actId="47"/>
        <pc:sldMkLst>
          <pc:docMk/>
          <pc:sldMk cId="238522885" sldId="291"/>
        </pc:sldMkLst>
      </pc:sldChg>
      <pc:sldChg chg="add modNotesTx">
        <pc:chgData name="Jacob Coppel" userId="dd529d68-e379-4cbd-b062-0ac813fbaed5" providerId="ADAL" clId="{8AF1332E-D51F-4202-B2AF-6834F4312137}" dt="2025-05-11T06:47:55.091" v="17214" actId="20577"/>
        <pc:sldMkLst>
          <pc:docMk/>
          <pc:sldMk cId="2968035789" sldId="296"/>
        </pc:sldMkLst>
      </pc:sldChg>
      <pc:sldChg chg="add modNotesTx">
        <pc:chgData name="Jacob Coppel" userId="dd529d68-e379-4cbd-b062-0ac813fbaed5" providerId="ADAL" clId="{8AF1332E-D51F-4202-B2AF-6834F4312137}" dt="2025-05-09T05:58:30.660" v="15057"/>
        <pc:sldMkLst>
          <pc:docMk/>
          <pc:sldMk cId="4242446388" sldId="297"/>
        </pc:sldMkLst>
      </pc:sldChg>
      <pc:sldChg chg="add">
        <pc:chgData name="Jacob Coppel" userId="dd529d68-e379-4cbd-b062-0ac813fbaed5" providerId="ADAL" clId="{8AF1332E-D51F-4202-B2AF-6834F4312137}" dt="2025-05-09T06:26:43.298" v="16541"/>
        <pc:sldMkLst>
          <pc:docMk/>
          <pc:sldMk cId="1619306496" sldId="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ltLang="en-US"/>
          </a:p>
        </p:txBody>
      </p:sp>
      <p:sp>
        <p:nvSpPr>
          <p:cNvPr id="16793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ltLang="en-US"/>
          </a:p>
        </p:txBody>
      </p:sp>
      <p:sp>
        <p:nvSpPr>
          <p:cNvPr id="167940"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ltLang="en-US"/>
          </a:p>
        </p:txBody>
      </p:sp>
      <p:sp>
        <p:nvSpPr>
          <p:cNvPr id="167941"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3833035-4A0E-4ED7-8031-5A87DB2BDABD}" type="slidenum">
              <a:rPr lang="en-AU" altLang="en-US"/>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ltLang="en-US"/>
          </a:p>
        </p:txBody>
      </p:sp>
      <p:sp>
        <p:nvSpPr>
          <p:cNvPr id="7171"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ltLang="en-US"/>
          </a:p>
        </p:txBody>
      </p:sp>
      <p:sp>
        <p:nvSpPr>
          <p:cNvPr id="7172" name="Rectangle 4"/>
          <p:cNvSpPr>
            <a:spLocks noGrp="1" noRot="1" noChangeAspect="1" noChangeArrowheads="1" noTextEdit="1"/>
          </p:cNvSpPr>
          <p:nvPr>
            <p:ph type="sldImg" idx="2"/>
          </p:nvPr>
        </p:nvSpPr>
        <p:spPr bwMode="auto">
          <a:xfrm>
            <a:off x="919163" y="746125"/>
            <a:ext cx="4962525"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450" y="4714875"/>
            <a:ext cx="5438775" cy="446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7174"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ltLang="en-US"/>
          </a:p>
        </p:txBody>
      </p:sp>
      <p:sp>
        <p:nvSpPr>
          <p:cNvPr id="7175"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0EA0E40-B748-4359-A03C-1806B3097D5B}" type="slidenum">
              <a:rPr lang="en-AU" altLang="en-US"/>
              <a:pPr/>
              <a:t>‹#›</a:t>
            </a:fld>
            <a:endParaRPr lang="en-AU"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Hi everybody. Welcome to the session on the Charter of Human Rights and Responsibilities</a:t>
            </a:r>
            <a:r>
              <a:rPr lang="en-AU" sz="1200" baseline="0" dirty="0"/>
              <a:t> Act 2006</a:t>
            </a:r>
            <a:r>
              <a:rPr lang="en-AU" sz="1200" dirty="0"/>
              <a:t>. My name is Jacob Coppel and I’m the Managing Principal Solicitor of the Human Rights Team at </a:t>
            </a:r>
            <a:r>
              <a:rPr lang="en-AU" sz="1200" baseline="0" dirty="0"/>
              <a:t>VGSO – I’ve been advising government on the Charter for over 16 years.</a:t>
            </a:r>
          </a:p>
          <a:p>
            <a:endParaRPr lang="en-AU" sz="1200" baseline="0" dirty="0">
              <a:effectLst/>
              <a:latin typeface="Segoe UI" panose="020B0502040204020203" pitchFamily="34" charset="0"/>
              <a:ea typeface="Calibri" panose="020F0502020204030204" pitchFamily="34" charset="0"/>
              <a:cs typeface="Times New Roman" panose="02020603050405020304" pitchFamily="18" charset="0"/>
            </a:endParaRPr>
          </a:p>
          <a:p>
            <a:r>
              <a:rPr lang="en-AU" sz="1100" dirty="0">
                <a:effectLst/>
                <a:latin typeface="Segoe UI" panose="020B0502040204020203" pitchFamily="34" charset="0"/>
                <a:ea typeface="Calibri" panose="020F0502020204030204" pitchFamily="34" charset="0"/>
                <a:cs typeface="Times New Roman" panose="02020603050405020304" pitchFamily="18" charset="0"/>
              </a:rPr>
              <a:t>The Charter is part of the law of Victoria. </a:t>
            </a:r>
          </a:p>
          <a:p>
            <a:endParaRPr lang="en-AU" sz="1100" dirty="0">
              <a:effectLst/>
              <a:latin typeface="Segoe UI" panose="020B0502040204020203" pitchFamily="34" charset="0"/>
              <a:ea typeface="Calibri" panose="020F0502020204030204" pitchFamily="34" charset="0"/>
              <a:cs typeface="Times New Roman" panose="02020603050405020304" pitchFamily="18" charset="0"/>
            </a:endParaRPr>
          </a:p>
          <a:p>
            <a:r>
              <a:rPr lang="en-AU" sz="1100" dirty="0">
                <a:effectLst/>
                <a:latin typeface="Segoe UI" panose="020B0502040204020203" pitchFamily="34" charset="0"/>
                <a:ea typeface="Calibri" panose="020F0502020204030204" pitchFamily="34" charset="0"/>
                <a:cs typeface="Times New Roman" panose="02020603050405020304" pitchFamily="18" charset="0"/>
              </a:rPr>
              <a:t>It applies to all of us as public servants and includes various obligations. The ways that the Charter affects us will differ depending upon our roles, both personally and on behalf of the entities we work for.</a:t>
            </a:r>
          </a:p>
          <a:p>
            <a:endParaRPr lang="en-AU" sz="1100" dirty="0">
              <a:effectLst/>
              <a:latin typeface="Segoe UI" panose="020B0502040204020203" pitchFamily="34" charset="0"/>
              <a:ea typeface="Calibri" panose="020F0502020204030204" pitchFamily="34" charset="0"/>
              <a:cs typeface="Times New Roman" panose="02020603050405020304" pitchFamily="18" charset="0"/>
            </a:endParaRPr>
          </a:p>
          <a:p>
            <a:r>
              <a:rPr lang="en-AU" sz="1100" dirty="0">
                <a:effectLst/>
                <a:latin typeface="Segoe UI" panose="020B0502040204020203" pitchFamily="34" charset="0"/>
                <a:ea typeface="Calibri" panose="020F0502020204030204" pitchFamily="34" charset="0"/>
                <a:cs typeface="Times New Roman" panose="02020603050405020304" pitchFamily="18" charset="0"/>
              </a:rPr>
              <a:t>Importantly, these Charter obligations are mandatory – and come with consequences for failing to comply.</a:t>
            </a:r>
          </a:p>
          <a:p>
            <a:endParaRPr lang="en-AU" sz="1100" dirty="0">
              <a:effectLst/>
              <a:latin typeface="Segoe UI" panose="020B0502040204020203" pitchFamily="34" charset="0"/>
              <a:ea typeface="Calibri" panose="020F0502020204030204" pitchFamily="34" charset="0"/>
              <a:cs typeface="Times New Roman" panose="02020603050405020304" pitchFamily="18" charset="0"/>
            </a:endParaRPr>
          </a:p>
          <a:p>
            <a:r>
              <a:rPr lang="en-AU" sz="1100" dirty="0">
                <a:effectLst/>
                <a:latin typeface="Segoe UI" panose="020B0502040204020203" pitchFamily="34" charset="0"/>
                <a:ea typeface="Calibri" panose="020F0502020204030204" pitchFamily="34" charset="0"/>
                <a:cs typeface="Times New Roman" panose="02020603050405020304" pitchFamily="18" charset="0"/>
              </a:rPr>
              <a:t>The consequences can involve reputational damage, media scrutiny, expensive litigation and legal remedies. </a:t>
            </a:r>
          </a:p>
          <a:p>
            <a:endParaRPr lang="en-AU" sz="11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dirty="0">
                <a:effectLst/>
                <a:latin typeface="Segoe UI" panose="020B0502040204020203" pitchFamily="34" charset="0"/>
                <a:ea typeface="Calibri" panose="020F0502020204030204" pitchFamily="34" charset="0"/>
                <a:cs typeface="Times New Roman" panose="02020603050405020304" pitchFamily="18" charset="0"/>
              </a:rPr>
              <a:t>They can mostly be avoided by getting on the front foot, understanding how the Charter affects you and how it is intended to be used in practice.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dirty="0"/>
              <a:t>When done well, complying with the Charter becomes second nature.</a:t>
            </a:r>
            <a:endParaRPr lang="en-AU" sz="18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dirty="0">
                <a:effectLst/>
                <a:latin typeface="Segoe UI" panose="020B0502040204020203" pitchFamily="34" charset="0"/>
                <a:ea typeface="Calibri" panose="020F0502020204030204" pitchFamily="34" charset="0"/>
                <a:cs typeface="Times New Roman" panose="02020603050405020304" pitchFamily="18" charset="0"/>
              </a:rPr>
              <a:t> </a:t>
            </a:r>
          </a:p>
          <a:p>
            <a:endParaRPr lang="en-AU" sz="1100" dirty="0">
              <a:effectLst/>
              <a:latin typeface="Segoe UI" panose="020B0502040204020203" pitchFamily="34" charset="0"/>
              <a:ea typeface="Calibri" panose="020F0502020204030204" pitchFamily="34" charset="0"/>
              <a:cs typeface="Times New Roman" panose="02020603050405020304" pitchFamily="18" charset="0"/>
            </a:endParaRPr>
          </a:p>
          <a:p>
            <a:endParaRPr lang="en-AU" sz="1100" dirty="0">
              <a:effectLst/>
              <a:latin typeface="Segoe UI" panose="020B0502040204020203" pitchFamily="34" charset="0"/>
              <a:ea typeface="Calibri" panose="020F0502020204030204" pitchFamily="34" charset="0"/>
              <a:cs typeface="Times New Roman" panose="02020603050405020304" pitchFamily="18" charset="0"/>
            </a:endParaRPr>
          </a:p>
          <a:p>
            <a:endParaRPr lang="en-AU" sz="1100" dirty="0">
              <a:effectLst/>
              <a:latin typeface="Segoe UI" panose="020B0502040204020203"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AU" sz="1100" b="1" dirty="0">
                <a:effectLst/>
                <a:latin typeface="Segoe UI" panose="020B0502040204020203" pitchFamily="34" charset="0"/>
                <a:ea typeface="Calibri" panose="020F0502020204030204" pitchFamily="34" charset="0"/>
                <a:cs typeface="Times New Roman" panose="02020603050405020304" pitchFamily="18" charset="0"/>
              </a:rPr>
              <a:t> </a:t>
            </a:r>
            <a:endParaRPr lang="en-AU" sz="1100" dirty="0">
              <a:effectLst/>
              <a:latin typeface="Segoe UI" panose="020B0502040204020203" pitchFamily="34" charset="0"/>
              <a:ea typeface="Calibri" panose="020F0502020204030204" pitchFamily="34" charset="0"/>
              <a:cs typeface="Times New Roman" panose="02020603050405020304" pitchFamily="18" charset="0"/>
            </a:endParaRPr>
          </a:p>
          <a:p>
            <a:endParaRPr lang="en-AU" sz="120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200" b="0" i="0" kern="1200" dirty="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D0EA0E40-B748-4359-A03C-1806B3097D5B}" type="slidenum">
              <a:rPr lang="en-AU" altLang="en-US" smtClean="0"/>
              <a:pPr/>
              <a:t>1</a:t>
            </a:fld>
            <a:endParaRPr lang="en-AU" altLang="en-US"/>
          </a:p>
        </p:txBody>
      </p:sp>
    </p:spTree>
    <p:extLst>
      <p:ext uri="{BB962C8B-B14F-4D97-AF65-F5344CB8AC3E}">
        <p14:creationId xmlns:p14="http://schemas.microsoft.com/office/powerpoint/2010/main" val="1445113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The final operative provision</a:t>
            </a:r>
            <a:r>
              <a:rPr lang="en-AU" b="1" baseline="0" dirty="0"/>
              <a:t>  - and the one most likely to be relevant to your roles – </a:t>
            </a:r>
            <a:r>
              <a:rPr lang="en-AU" b="0" baseline="0" dirty="0"/>
              <a:t>is the obligation on public authorities.</a:t>
            </a:r>
          </a:p>
          <a:p>
            <a:endParaRPr lang="en-AU" b="0" baseline="0" dirty="0"/>
          </a:p>
          <a:p>
            <a:r>
              <a:rPr lang="en-AU" b="0" baseline="0" dirty="0"/>
              <a:t>Now before we look at the content of public authority obligation – we need to answer w</a:t>
            </a:r>
            <a:r>
              <a:rPr lang="en-AU" dirty="0"/>
              <a:t>hat is a public authority? </a:t>
            </a:r>
          </a:p>
          <a:p>
            <a:endParaRPr lang="en-AU" dirty="0"/>
          </a:p>
          <a:p>
            <a:r>
              <a:rPr lang="en-AU" dirty="0"/>
              <a:t>Short answer: Pretty much everybody.</a:t>
            </a:r>
          </a:p>
          <a:p>
            <a:endParaRPr lang="en-AU" dirty="0"/>
          </a:p>
          <a:p>
            <a:r>
              <a:rPr lang="en-AU" dirty="0"/>
              <a:t>Under the Charter, ‘public authority’ has a very broad definition.</a:t>
            </a:r>
            <a:endParaRPr lang="en-AU" baseline="0" dirty="0"/>
          </a:p>
          <a:p>
            <a:endParaRPr lang="en-AU" baseline="0" dirty="0"/>
          </a:p>
          <a:p>
            <a:r>
              <a:rPr lang="en-AU" baseline="0" dirty="0"/>
              <a:t>First, it inc</a:t>
            </a:r>
            <a:r>
              <a:rPr lang="en-AU" dirty="0"/>
              <a:t>ludes core authorities that you would expect,</a:t>
            </a:r>
            <a:r>
              <a:rPr lang="en-AU" baseline="0" dirty="0"/>
              <a:t> such as</a:t>
            </a:r>
            <a:endParaRPr lang="en-AU" dirty="0"/>
          </a:p>
          <a:p>
            <a:r>
              <a:rPr lang="en-AU" dirty="0"/>
              <a:t>Statutory authorities which have public functions </a:t>
            </a:r>
          </a:p>
          <a:p>
            <a:r>
              <a:rPr lang="en-AU" dirty="0"/>
              <a:t>Ministers</a:t>
            </a:r>
          </a:p>
          <a:p>
            <a:r>
              <a:rPr lang="en-AU" dirty="0"/>
              <a:t>Victoria Police </a:t>
            </a:r>
          </a:p>
          <a:p>
            <a:r>
              <a:rPr lang="en-AU" dirty="0"/>
              <a:t>Local councils </a:t>
            </a:r>
          </a:p>
          <a:p>
            <a:r>
              <a:rPr lang="en-AU" dirty="0"/>
              <a:t>Also some less obvious</a:t>
            </a:r>
            <a:r>
              <a:rPr lang="en-AU" baseline="0" dirty="0"/>
              <a:t> ones like Courts and Parliamentary committees when they are acting in an administrative capacity</a:t>
            </a:r>
            <a:endParaRPr lang="en-AU" dirty="0"/>
          </a:p>
          <a:p>
            <a:endParaRPr lang="en-AU" dirty="0"/>
          </a:p>
          <a:p>
            <a:r>
              <a:rPr lang="en-AU" dirty="0"/>
              <a:t>[Click]</a:t>
            </a:r>
          </a:p>
          <a:p>
            <a:endParaRPr lang="en-AU" dirty="0"/>
          </a:p>
          <a:p>
            <a:r>
              <a:rPr lang="en-AU" dirty="0"/>
              <a:t>Next,</a:t>
            </a:r>
            <a:r>
              <a:rPr lang="en-AU" baseline="0" dirty="0"/>
              <a:t> it includes p</a:t>
            </a:r>
            <a:r>
              <a:rPr lang="en-AU" dirty="0"/>
              <a:t>ublic officials under the Public Administration Act –</a:t>
            </a:r>
            <a:r>
              <a:rPr lang="en-AU" baseline="0" dirty="0"/>
              <a:t> this is </a:t>
            </a:r>
            <a:r>
              <a:rPr lang="en-AU" i="1" baseline="0" dirty="0"/>
              <a:t>very </a:t>
            </a:r>
            <a:r>
              <a:rPr lang="en-AU" i="0" baseline="0" dirty="0"/>
              <a:t>broad as it includes everyone from </a:t>
            </a:r>
            <a:r>
              <a:rPr lang="en-AU" baseline="0" dirty="0"/>
              <a:t>lowly </a:t>
            </a:r>
            <a:r>
              <a:rPr lang="en-AU" dirty="0"/>
              <a:t>employees of the public service, like me, to heads of Departments – all of us are, individually, public authorities who</a:t>
            </a:r>
            <a:r>
              <a:rPr lang="en-AU" baseline="0" dirty="0"/>
              <a:t> are subject to obligations under the Charter.</a:t>
            </a:r>
            <a:endParaRPr lang="en-AU" dirty="0"/>
          </a:p>
          <a:p>
            <a:endParaRPr lang="en-AU" dirty="0"/>
          </a:p>
          <a:p>
            <a:r>
              <a:rPr lang="en-AU" dirty="0"/>
              <a:t>[Click] </a:t>
            </a:r>
          </a:p>
          <a:p>
            <a:r>
              <a:rPr lang="en-AU" dirty="0"/>
              <a:t>Finally</a:t>
            </a:r>
            <a:r>
              <a:rPr lang="en-AU" baseline="0" dirty="0"/>
              <a:t>, the definition of public authorities also extends to fu</a:t>
            </a:r>
            <a:r>
              <a:rPr lang="en-AU" dirty="0"/>
              <a:t>nctional public authorities</a:t>
            </a:r>
            <a:r>
              <a:rPr lang="en-AU" baseline="0" dirty="0"/>
              <a:t> – that is, </a:t>
            </a:r>
            <a:r>
              <a:rPr lang="en-AU" dirty="0"/>
              <a:t>entities whose functions include those of a public nature, when exercised on behalf of the State or a public authority.  That</a:t>
            </a:r>
            <a:r>
              <a:rPr lang="en-AU" baseline="0" dirty="0"/>
              <a:t> is a bit of a mouthful, but essentially it means that if a public authority contracts out one of its public functions to a private body – for example, if Corrections Victoria contracts out running a prison to a private prison operator - that private entity will be treated as a public authority for the purposes of the Charter when it’s exercising those functions.</a:t>
            </a:r>
            <a:endParaRPr lang="en-AU" dirty="0"/>
          </a:p>
          <a:p>
            <a:endParaRPr lang="en-AU" dirty="0"/>
          </a:p>
          <a:p>
            <a:r>
              <a:rPr lang="en-AU" dirty="0"/>
              <a:t>There are a couple of bodies that are prescribed to NOT be public authorities under the charter – they are the Adult Parole Board and the Youth Parole Board – why this is so is probably historical more than anything – there was an initial concern that the Charter might impact on their freedom to make urgent decision without due process (such as not granting or cancelling parole) – as the law has developed, that concern probably could be managed without this exemption – however it ss=till in force.</a:t>
            </a:r>
          </a:p>
          <a:p>
            <a:endParaRPr lang="en-AU" dirty="0"/>
          </a:p>
          <a:p>
            <a:r>
              <a:rPr lang="en-AU" dirty="0"/>
              <a:t> </a:t>
            </a:r>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D0EA0E40-B748-4359-A03C-1806B3097D5B}" type="slidenum">
              <a:rPr lang="en-AU" altLang="en-US" smtClean="0"/>
              <a:pPr/>
              <a:t>10</a:t>
            </a:fld>
            <a:endParaRPr lang="en-AU" altLang="en-US" dirty="0"/>
          </a:p>
        </p:txBody>
      </p:sp>
    </p:spTree>
    <p:extLst>
      <p:ext uri="{BB962C8B-B14F-4D97-AF65-F5344CB8AC3E}">
        <p14:creationId xmlns:p14="http://schemas.microsoft.com/office/powerpoint/2010/main" val="824744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0">
              <a:buFontTx/>
              <a:buNone/>
            </a:pPr>
            <a:endParaRPr lang="en-AU" sz="1100" kern="1200" dirty="0">
              <a:solidFill>
                <a:schemeClr val="tx1"/>
              </a:solidFill>
              <a:effectLst/>
              <a:latin typeface="+mn-lt"/>
              <a:ea typeface="+mn-ea"/>
              <a:cs typeface="Arial" charset="0"/>
            </a:endParaRPr>
          </a:p>
          <a:p>
            <a:pPr marL="0" lvl="3" indent="0">
              <a:buFontTx/>
              <a:buNone/>
            </a:pPr>
            <a:r>
              <a:rPr lang="en-AU" sz="1100" kern="1200" dirty="0">
                <a:solidFill>
                  <a:schemeClr val="tx1"/>
                </a:solidFill>
                <a:effectLst/>
                <a:latin typeface="+mn-lt"/>
                <a:ea typeface="+mn-ea"/>
                <a:cs typeface="Arial" charset="0"/>
              </a:rPr>
              <a:t>So what does the Charter require of public authorities? </a:t>
            </a:r>
          </a:p>
          <a:p>
            <a:pPr marL="0" lvl="3" indent="0">
              <a:buFontTx/>
              <a:buNone/>
            </a:pPr>
            <a:endParaRPr lang="en-AU" sz="1100" kern="1200" dirty="0">
              <a:solidFill>
                <a:schemeClr val="tx1"/>
              </a:solidFill>
              <a:effectLst/>
              <a:latin typeface="+mn-lt"/>
              <a:ea typeface="+mn-ea"/>
              <a:cs typeface="Arial" charset="0"/>
            </a:endParaRPr>
          </a:p>
          <a:p>
            <a:pPr marL="0" lvl="3" indent="0">
              <a:buFontTx/>
              <a:buNone/>
            </a:pPr>
            <a:r>
              <a:rPr lang="en-AU" sz="1100" kern="1200" dirty="0">
                <a:solidFill>
                  <a:schemeClr val="tx1"/>
                </a:solidFill>
                <a:effectLst/>
                <a:latin typeface="+mn-lt"/>
                <a:ea typeface="+mn-ea"/>
                <a:cs typeface="Arial" charset="0"/>
              </a:rPr>
              <a:t>The</a:t>
            </a:r>
            <a:r>
              <a:rPr lang="en-AU" sz="1100" kern="1200" baseline="0" dirty="0">
                <a:solidFill>
                  <a:schemeClr val="tx1"/>
                </a:solidFill>
                <a:effectLst/>
                <a:latin typeface="+mn-lt"/>
                <a:ea typeface="+mn-ea"/>
                <a:cs typeface="Arial" charset="0"/>
              </a:rPr>
              <a:t> </a:t>
            </a:r>
            <a:r>
              <a:rPr lang="en-AU" sz="1100" kern="1200" dirty="0">
                <a:solidFill>
                  <a:schemeClr val="tx1"/>
                </a:solidFill>
                <a:effectLst/>
                <a:latin typeface="+mn-lt"/>
                <a:ea typeface="+mn-ea"/>
                <a:cs typeface="Arial" charset="0"/>
              </a:rPr>
              <a:t>obligations under section 38 are</a:t>
            </a:r>
            <a:r>
              <a:rPr lang="en-AU" sz="1100" kern="1200" baseline="0" dirty="0">
                <a:solidFill>
                  <a:schemeClr val="tx1"/>
                </a:solidFill>
                <a:effectLst/>
                <a:latin typeface="+mn-lt"/>
                <a:ea typeface="+mn-ea"/>
                <a:cs typeface="Arial" charset="0"/>
              </a:rPr>
              <a:t> often spoken about as comprising two limbs:</a:t>
            </a:r>
          </a:p>
          <a:p>
            <a:pPr marL="171450" lvl="3" indent="-171450">
              <a:buFontTx/>
              <a:buChar char="-"/>
            </a:pPr>
            <a:r>
              <a:rPr lang="en-AU" sz="1100" kern="1200" baseline="0" dirty="0">
                <a:solidFill>
                  <a:schemeClr val="tx1"/>
                </a:solidFill>
                <a:effectLst/>
                <a:latin typeface="+mn-lt"/>
                <a:ea typeface="+mn-ea"/>
                <a:cs typeface="Arial" charset="0"/>
              </a:rPr>
              <a:t>First, there is a ‘procedural obligation’ to give proper consideration to relevant human rights in the process of making decisions; and </a:t>
            </a:r>
          </a:p>
          <a:p>
            <a:pPr marL="171450" lvl="3" indent="-171450">
              <a:buFontTx/>
              <a:buChar char="-"/>
            </a:pPr>
            <a:r>
              <a:rPr lang="en-AU" sz="1100" kern="1200" baseline="0" dirty="0">
                <a:solidFill>
                  <a:schemeClr val="tx1"/>
                </a:solidFill>
                <a:effectLst/>
                <a:latin typeface="+mn-lt"/>
                <a:ea typeface="+mn-ea"/>
                <a:cs typeface="Arial" charset="0"/>
              </a:rPr>
              <a:t>Second, a substantive obligation to act compatibly with human rights.</a:t>
            </a:r>
          </a:p>
          <a:p>
            <a:pPr marL="171450" lvl="3" indent="-171450">
              <a:buFontTx/>
              <a:buChar char="-"/>
            </a:pPr>
            <a:endParaRPr lang="en-AU" sz="1100" kern="1200" baseline="0" dirty="0">
              <a:solidFill>
                <a:schemeClr val="tx1"/>
              </a:solidFill>
              <a:effectLst/>
              <a:latin typeface="+mn-lt"/>
              <a:ea typeface="+mn-ea"/>
              <a:cs typeface="Arial" charset="0"/>
            </a:endParaRPr>
          </a:p>
          <a:p>
            <a:pPr marL="0" lvl="3" indent="0">
              <a:buFontTx/>
              <a:buNone/>
            </a:pPr>
            <a:r>
              <a:rPr lang="en-AU" sz="1100" kern="1200" baseline="0" dirty="0">
                <a:solidFill>
                  <a:schemeClr val="tx1"/>
                </a:solidFill>
                <a:effectLst/>
                <a:latin typeface="+mn-lt"/>
                <a:ea typeface="+mn-ea"/>
                <a:cs typeface="+mn-cs"/>
              </a:rPr>
              <a:t>The aim of these obligations is to normalise human rights within government decision-making and actions. </a:t>
            </a:r>
          </a:p>
          <a:p>
            <a:pPr marL="0" lvl="3" indent="0">
              <a:buFontTx/>
              <a:buNone/>
            </a:pPr>
            <a:endParaRPr lang="en-AU" sz="1100" kern="1200" baseline="0" dirty="0">
              <a:solidFill>
                <a:schemeClr val="tx1"/>
              </a:solidFill>
              <a:effectLst/>
              <a:latin typeface="+mn-lt"/>
              <a:ea typeface="+mn-ea"/>
              <a:cs typeface="+mn-cs"/>
            </a:endParaRPr>
          </a:p>
          <a:p>
            <a:pPr marL="0" lvl="3" indent="0">
              <a:buFontTx/>
              <a:buNone/>
            </a:pPr>
            <a:r>
              <a:rPr lang="en-AU" sz="1100" kern="1200" baseline="0" dirty="0">
                <a:solidFill>
                  <a:schemeClr val="tx1"/>
                </a:solidFill>
                <a:effectLst/>
                <a:latin typeface="+mn-lt"/>
                <a:ea typeface="+mn-ea"/>
                <a:cs typeface="+mn-cs"/>
              </a:rPr>
              <a:t>When we talk about the Charter’s application to decisions, we can be talking about many types of decisions:</a:t>
            </a:r>
          </a:p>
          <a:p>
            <a:pPr marL="171450" lvl="3" indent="-171450">
              <a:buFont typeface="Arial" panose="020B0604020202020204" pitchFamily="34" charset="0"/>
              <a:buChar char="•"/>
            </a:pPr>
            <a:r>
              <a:rPr lang="en-AU" sz="1100" kern="1200" baseline="0" dirty="0">
                <a:solidFill>
                  <a:schemeClr val="tx1"/>
                </a:solidFill>
                <a:effectLst/>
                <a:latin typeface="+mn-lt"/>
                <a:ea typeface="+mn-ea"/>
                <a:cs typeface="+mn-cs"/>
              </a:rPr>
              <a:t>Significant decisions made by heads of public bodies involving the exercise of statutory powers or on policy direction of that body;</a:t>
            </a:r>
          </a:p>
          <a:p>
            <a:pPr marL="171450" lvl="3" indent="-171450">
              <a:buFont typeface="Arial" panose="020B0604020202020204" pitchFamily="34" charset="0"/>
              <a:buChar char="•"/>
            </a:pPr>
            <a:r>
              <a:rPr lang="en-AU" sz="1100" kern="1200" baseline="0" dirty="0">
                <a:solidFill>
                  <a:schemeClr val="tx1"/>
                </a:solidFill>
                <a:effectLst/>
                <a:latin typeface="+mn-lt"/>
                <a:ea typeface="+mn-ea"/>
                <a:cs typeface="+mn-cs"/>
              </a:rPr>
              <a:t> Decisions to implement guidelines or operating protocols for staff about how they go about their duties and exercise their powers; and</a:t>
            </a:r>
          </a:p>
          <a:p>
            <a:pPr marL="171450" lvl="3" indent="-171450">
              <a:buFont typeface="Arial" panose="020B0604020202020204" pitchFamily="34" charset="0"/>
              <a:buChar char="•"/>
            </a:pPr>
            <a:r>
              <a:rPr lang="en-AU" sz="1100" kern="1200" baseline="0" dirty="0">
                <a:solidFill>
                  <a:schemeClr val="tx1"/>
                </a:solidFill>
                <a:effectLst/>
                <a:latin typeface="+mn-lt"/>
                <a:ea typeface="+mn-ea"/>
                <a:cs typeface="+mn-cs"/>
              </a:rPr>
              <a:t>Operational and routine decisions of staff.</a:t>
            </a:r>
          </a:p>
          <a:p>
            <a:pPr marL="171450" lvl="3" indent="-171450">
              <a:buFont typeface="Arial" panose="020B0604020202020204" pitchFamily="34" charset="0"/>
              <a:buChar char="•"/>
            </a:pPr>
            <a:endParaRPr lang="en-AU" sz="1100" kern="1200" baseline="0" dirty="0">
              <a:solidFill>
                <a:schemeClr val="tx1"/>
              </a:solidFill>
              <a:effectLst/>
              <a:latin typeface="+mn-lt"/>
              <a:ea typeface="+mn-ea"/>
              <a:cs typeface="+mn-cs"/>
            </a:endParaRPr>
          </a:p>
          <a:p>
            <a:pPr marL="0" lvl="3" indent="0">
              <a:buFont typeface="Arial" panose="020B0604020202020204" pitchFamily="34" charset="0"/>
              <a:buNone/>
            </a:pPr>
            <a:r>
              <a:rPr lang="en-AU" sz="1100" kern="1200" baseline="0" dirty="0">
                <a:solidFill>
                  <a:schemeClr val="tx1"/>
                </a:solidFill>
                <a:effectLst/>
                <a:latin typeface="+mn-lt"/>
                <a:ea typeface="+mn-ea"/>
                <a:cs typeface="+mn-cs"/>
              </a:rPr>
              <a:t>The Charter will apply to all of these, although the standard of what's required will be different depending on the decision.</a:t>
            </a:r>
          </a:p>
          <a:p>
            <a:pPr marL="0" lvl="3" indent="0">
              <a:buFontTx/>
              <a:buNone/>
            </a:pPr>
            <a:endParaRPr lang="en-AU" sz="1100" kern="1200" baseline="0" dirty="0">
              <a:solidFill>
                <a:schemeClr val="tx1"/>
              </a:solidFill>
              <a:effectLst/>
              <a:latin typeface="+mn-lt"/>
              <a:ea typeface="+mn-ea"/>
              <a:cs typeface="+mn-cs"/>
            </a:endParaRPr>
          </a:p>
          <a:p>
            <a:pPr marL="0" marR="0" lvl="3" indent="0" algn="l" defTabSz="914400" rtl="0" eaLnBrk="1" fontAlgn="base" latinLnBrk="0" hangingPunct="1">
              <a:lnSpc>
                <a:spcPct val="100000"/>
              </a:lnSpc>
              <a:spcBef>
                <a:spcPct val="30000"/>
              </a:spcBef>
              <a:spcAft>
                <a:spcPct val="0"/>
              </a:spcAft>
              <a:buClrTx/>
              <a:buSzTx/>
              <a:buFontTx/>
              <a:buNone/>
              <a:tabLst/>
              <a:defRPr/>
            </a:pPr>
            <a:r>
              <a:rPr lang="en-AU" sz="1100" kern="1200" baseline="0" dirty="0">
                <a:solidFill>
                  <a:schemeClr val="tx1"/>
                </a:solidFill>
                <a:effectLst/>
                <a:latin typeface="Arial" panose="020B0604020202020204" pitchFamily="34" charset="0"/>
                <a:ea typeface="+mn-ea"/>
                <a:cs typeface="Arial" charset="0"/>
              </a:rPr>
              <a:t>We will be concentrating on that first procedural, decision-making component today (which is the one that generally gets more attention by the courts) – although it must be recognised that not everything can be neatly divided into decisions vs actions – they are intertwined, decision are often implemented by acts, and acts involve the decision to act. </a:t>
            </a:r>
            <a:r>
              <a:rPr lang="en-AU" sz="1200" kern="1200" dirty="0">
                <a:solidFill>
                  <a:schemeClr val="tx1"/>
                </a:solidFill>
                <a:effectLst/>
                <a:latin typeface="Arial" panose="020B0604020202020204" pitchFamily="34" charset="0"/>
                <a:ea typeface="+mn-ea"/>
                <a:cs typeface="Arial" panose="020B0604020202020204" pitchFamily="34" charset="0"/>
              </a:rPr>
              <a:t>Although the point hasn't been decisively decided by the courts - the balance of authority suggests that the procedural and substantive limbs are cumulative - being that you reach a decision and then carry out an action - and if one aspect is fulfilled but the other is not, s 38 won’t be</a:t>
            </a:r>
            <a:r>
              <a:rPr lang="en-AU" sz="1200" kern="1200" baseline="0" dirty="0">
                <a:solidFill>
                  <a:schemeClr val="tx1"/>
                </a:solidFill>
                <a:effectLst/>
                <a:latin typeface="Arial" panose="020B0604020202020204" pitchFamily="34" charset="0"/>
                <a:ea typeface="+mn-ea"/>
                <a:cs typeface="Arial" panose="020B0604020202020204" pitchFamily="34" charset="0"/>
              </a:rPr>
              <a:t> </a:t>
            </a:r>
            <a:r>
              <a:rPr lang="en-AU" sz="1200" kern="1200" dirty="0">
                <a:solidFill>
                  <a:schemeClr val="tx1"/>
                </a:solidFill>
                <a:effectLst/>
                <a:latin typeface="Arial" panose="020B0604020202020204" pitchFamily="34" charset="0"/>
                <a:ea typeface="+mn-ea"/>
                <a:cs typeface="Arial" panose="020B0604020202020204" pitchFamily="34" charset="0"/>
              </a:rPr>
              <a:t>satisfied.</a:t>
            </a:r>
          </a:p>
          <a:p>
            <a:pPr marL="0" lvl="3" indent="0">
              <a:buFontTx/>
              <a:buNone/>
            </a:pPr>
            <a:endParaRPr lang="en-AU" sz="1100" kern="1200" baseline="0" dirty="0">
              <a:solidFill>
                <a:schemeClr val="tx1"/>
              </a:solidFill>
              <a:effectLst/>
              <a:latin typeface="Arial" panose="020B0604020202020204" pitchFamily="34" charset="0"/>
              <a:ea typeface="+mn-ea"/>
              <a:cs typeface="Arial" charset="0"/>
            </a:endParaRPr>
          </a:p>
          <a:p>
            <a:pPr marL="0" lvl="3" indent="0">
              <a:buFontTx/>
              <a:buNone/>
            </a:pPr>
            <a:r>
              <a:rPr lang="en-AU" sz="1100" kern="1200" baseline="0" dirty="0">
                <a:solidFill>
                  <a:schemeClr val="tx1"/>
                </a:solidFill>
                <a:effectLst/>
                <a:latin typeface="Arial" panose="020B0604020202020204" pitchFamily="34" charset="0"/>
                <a:ea typeface="+mn-ea"/>
                <a:cs typeface="Arial" charset="0"/>
              </a:rPr>
              <a:t>However, generally, if the proper consideration component is done properly to the legal standard  – it goes a long way to ensuring the ‘substantive’ component – the action – is also satisfied.</a:t>
            </a:r>
          </a:p>
          <a:p>
            <a:pPr marL="0" lvl="3" indent="0">
              <a:buFontTx/>
              <a:buNone/>
            </a:pPr>
            <a:r>
              <a:rPr lang="en-AU" sz="1100" kern="1200" baseline="0" dirty="0">
                <a:solidFill>
                  <a:schemeClr val="tx1"/>
                </a:solidFill>
                <a:effectLst/>
                <a:latin typeface="Arial" panose="020B0604020202020204" pitchFamily="34" charset="0"/>
                <a:ea typeface="+mn-ea"/>
                <a:cs typeface="Arial" charset="0"/>
              </a:rPr>
              <a:t> </a:t>
            </a:r>
          </a:p>
          <a:p>
            <a:pPr marL="171450" lvl="3" indent="-171450">
              <a:buFontTx/>
              <a:buChar char="-"/>
            </a:pPr>
            <a:endParaRPr lang="en-AU" sz="1100" kern="1200" baseline="0" dirty="0">
              <a:solidFill>
                <a:schemeClr val="tx1"/>
              </a:solidFill>
              <a:effectLst/>
              <a:latin typeface="Arial" panose="020B0604020202020204" pitchFamily="34" charset="0"/>
              <a:ea typeface="+mn-ea"/>
              <a:cs typeface="Arial" charset="0"/>
            </a:endParaRPr>
          </a:p>
          <a:p>
            <a:pPr marL="0" lvl="3" indent="0">
              <a:buFontTx/>
              <a:buNone/>
            </a:pPr>
            <a:endParaRPr lang="en-AU" sz="1100" kern="1200" baseline="0" dirty="0">
              <a:solidFill>
                <a:schemeClr val="tx1"/>
              </a:solidFill>
              <a:effectLst/>
              <a:latin typeface="+mn-lt"/>
              <a:ea typeface="+mn-ea"/>
              <a:cs typeface="+mn-cs"/>
            </a:endParaRPr>
          </a:p>
          <a:p>
            <a:pPr marL="0" lvl="3" indent="0">
              <a:buFontTx/>
              <a:buNone/>
            </a:pPr>
            <a:endParaRPr lang="en-AU" sz="11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1BC78-3ED2-411C-8AEB-1F18F9A8F3C3}"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1684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panose="020B0604020202020204" pitchFamily="34" charset="0"/>
                <a:ea typeface="+mn-ea"/>
                <a:cs typeface="Arial" panose="020B0604020202020204" pitchFamily="34" charset="0"/>
              </a:rPr>
              <a:t>So</a:t>
            </a:r>
            <a:r>
              <a:rPr lang="en-AU" sz="1200" kern="1200" baseline="0" dirty="0">
                <a:solidFill>
                  <a:schemeClr val="tx1"/>
                </a:solidFill>
                <a:effectLst/>
                <a:latin typeface="Arial" panose="020B0604020202020204" pitchFamily="34" charset="0"/>
                <a:ea typeface="+mn-ea"/>
                <a:cs typeface="Arial" panose="020B0604020202020204" pitchFamily="34" charset="0"/>
              </a:rPr>
              <a:t> what actually is the obligation? </a:t>
            </a:r>
            <a:endParaRPr lang="en-AU" sz="1200" kern="1200" dirty="0">
              <a:solidFill>
                <a:schemeClr val="tx1"/>
              </a:solidFill>
              <a:effectLst/>
              <a:latin typeface="Arial" panose="020B0604020202020204" pitchFamily="34" charset="0"/>
              <a:ea typeface="+mn-ea"/>
              <a:cs typeface="Arial" panose="020B0604020202020204" pitchFamily="34" charset="0"/>
            </a:endParaRPr>
          </a:p>
          <a:p>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AU" sz="1200" kern="1200" dirty="0">
                <a:solidFill>
                  <a:schemeClr val="tx1"/>
                </a:solidFill>
                <a:effectLst/>
                <a:latin typeface="Arial" panose="020B0604020202020204" pitchFamily="34" charset="0"/>
                <a:ea typeface="+mn-ea"/>
                <a:cs typeface="Arial" panose="020B0604020202020204" pitchFamily="34" charset="0"/>
              </a:rPr>
              <a:t>The courts have told us what its NOT: </a:t>
            </a:r>
          </a:p>
          <a:p>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AU" sz="1200" kern="1200" dirty="0">
                <a:solidFill>
                  <a:schemeClr val="tx1"/>
                </a:solidFill>
                <a:effectLst/>
                <a:latin typeface="Arial" panose="020B0604020202020204" pitchFamily="34" charset="0"/>
                <a:ea typeface="+mn-ea"/>
                <a:cs typeface="Arial" panose="020B0604020202020204" pitchFamily="34" charset="0"/>
              </a:rPr>
              <a:t>[click]</a:t>
            </a:r>
          </a:p>
          <a:p>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AU" sz="1200" kern="1200" dirty="0">
                <a:solidFill>
                  <a:schemeClr val="tx1"/>
                </a:solidFill>
                <a:effectLst/>
                <a:latin typeface="Arial" panose="020B0604020202020204" pitchFamily="34" charset="0"/>
                <a:ea typeface="+mn-ea"/>
                <a:cs typeface="Arial" panose="020B0604020202020204" pitchFamily="34" charset="0"/>
              </a:rPr>
              <a:t>which is that it’s</a:t>
            </a:r>
            <a:r>
              <a:rPr lang="en-AU" sz="1200" kern="1200" baseline="0" dirty="0">
                <a:solidFill>
                  <a:schemeClr val="tx1"/>
                </a:solidFill>
                <a:effectLst/>
                <a:latin typeface="Arial" panose="020B0604020202020204" pitchFamily="34" charset="0"/>
                <a:ea typeface="+mn-ea"/>
                <a:cs typeface="Arial" panose="020B0604020202020204" pitchFamily="34" charset="0"/>
              </a:rPr>
              <a:t> not supposed to be a sophisticated legal exercise. You shouldn’t need to lawyer-up to discharge your Charter obligation.</a:t>
            </a:r>
          </a:p>
          <a:p>
            <a:r>
              <a:rPr lang="en-AU" sz="1200" kern="1200" baseline="0" dirty="0">
                <a:solidFill>
                  <a:schemeClr val="tx1"/>
                </a:solidFill>
                <a:effectLst/>
                <a:latin typeface="Arial" panose="020B0604020202020204" pitchFamily="34" charset="0"/>
                <a:ea typeface="+mn-ea"/>
                <a:cs typeface="Arial" panose="020B0604020202020204" pitchFamily="34" charset="0"/>
              </a:rPr>
              <a:t>[click]</a:t>
            </a:r>
          </a:p>
          <a:p>
            <a:endParaRPr lang="en-AU" sz="1200" kern="1200" baseline="0" dirty="0">
              <a:solidFill>
                <a:schemeClr val="tx1"/>
              </a:solidFill>
              <a:effectLst/>
              <a:latin typeface="Arial" panose="020B0604020202020204" pitchFamily="34" charset="0"/>
              <a:ea typeface="+mn-ea"/>
              <a:cs typeface="Arial" panose="020B0604020202020204" pitchFamily="34" charset="0"/>
            </a:endParaRPr>
          </a:p>
          <a:p>
            <a:r>
              <a:rPr lang="en-AU" sz="1200" kern="1200" baseline="0" dirty="0">
                <a:solidFill>
                  <a:schemeClr val="tx1"/>
                </a:solidFill>
                <a:effectLst/>
                <a:latin typeface="Arial" panose="020B0604020202020204" pitchFamily="34" charset="0"/>
                <a:ea typeface="+mn-ea"/>
                <a:cs typeface="Arial" panose="020B0604020202020204" pitchFamily="34" charset="0"/>
              </a:rPr>
              <a:t>You don’t even need to get 10/10 on identifying all the ‘correct rights’ impacted by your decision – or know the ins-and-outs of what the rights means or how they are interpreted at international law. </a:t>
            </a:r>
          </a:p>
          <a:p>
            <a:endParaRPr lang="en-AU" sz="1200" kern="1200" baseline="0" dirty="0">
              <a:solidFill>
                <a:schemeClr val="tx1"/>
              </a:solidFill>
              <a:effectLst/>
              <a:latin typeface="Arial" panose="020B0604020202020204" pitchFamily="34" charset="0"/>
              <a:ea typeface="+mn-ea"/>
              <a:cs typeface="Arial" panose="020B0604020202020204" pitchFamily="34" charset="0"/>
            </a:endParaRPr>
          </a:p>
          <a:p>
            <a:r>
              <a:rPr lang="en-AU" sz="1200" kern="1200" baseline="0" dirty="0">
                <a:solidFill>
                  <a:schemeClr val="tx1"/>
                </a:solidFill>
                <a:effectLst/>
                <a:latin typeface="Arial" panose="020B0604020202020204" pitchFamily="34" charset="0"/>
                <a:ea typeface="+mn-ea"/>
                <a:cs typeface="Arial" panose="020B0604020202020204" pitchFamily="34" charset="0"/>
              </a:rPr>
              <a:t>[click]</a:t>
            </a:r>
          </a:p>
          <a:p>
            <a:endParaRPr lang="en-AU" sz="1200" kern="1200" baseline="0" dirty="0">
              <a:solidFill>
                <a:schemeClr val="tx1"/>
              </a:solidFill>
              <a:effectLst/>
              <a:latin typeface="Arial" panose="020B0604020202020204" pitchFamily="34" charset="0"/>
              <a:ea typeface="+mn-ea"/>
              <a:cs typeface="Arial" panose="020B0604020202020204" pitchFamily="34" charset="0"/>
            </a:endParaRPr>
          </a:p>
          <a:p>
            <a:r>
              <a:rPr lang="en-AU" sz="1200" kern="1200" baseline="0" dirty="0">
                <a:solidFill>
                  <a:schemeClr val="tx1"/>
                </a:solidFill>
                <a:effectLst/>
                <a:latin typeface="Arial" panose="020B0604020202020204" pitchFamily="34" charset="0"/>
                <a:ea typeface="+mn-ea"/>
                <a:cs typeface="Arial" panose="020B0604020202020204" pitchFamily="34" charset="0"/>
              </a:rPr>
              <a:t>But it also can’t be a tick-box exercise. You also can’t chant ‘May the Charter Guide My Decision’ like a mantra.</a:t>
            </a:r>
          </a:p>
          <a:p>
            <a:endParaRPr lang="en-AU" sz="1200" kern="1200" baseline="0" dirty="0">
              <a:solidFill>
                <a:schemeClr val="tx1"/>
              </a:solidFill>
              <a:effectLst/>
              <a:latin typeface="Arial" panose="020B0604020202020204" pitchFamily="34" charset="0"/>
              <a:ea typeface="+mn-ea"/>
              <a:cs typeface="Arial" panose="020B0604020202020204" pitchFamily="34" charset="0"/>
            </a:endParaRPr>
          </a:p>
          <a:p>
            <a:r>
              <a:rPr lang="en-AU" sz="1200" kern="1200" baseline="0" dirty="0">
                <a:solidFill>
                  <a:schemeClr val="tx1"/>
                </a:solidFill>
                <a:effectLst/>
                <a:latin typeface="Arial" panose="020B0604020202020204" pitchFamily="34" charset="0"/>
                <a:ea typeface="+mn-ea"/>
                <a:cs typeface="Arial" panose="020B0604020202020204" pitchFamily="34" charset="0"/>
              </a:rPr>
              <a:t>[click]</a:t>
            </a:r>
          </a:p>
          <a:p>
            <a:endParaRPr lang="en-AU" sz="1200" kern="1200" baseline="0" dirty="0">
              <a:solidFill>
                <a:schemeClr val="tx1"/>
              </a:solidFill>
              <a:effectLst/>
              <a:latin typeface="Arial" panose="020B0604020202020204" pitchFamily="34" charset="0"/>
              <a:ea typeface="+mn-ea"/>
              <a:cs typeface="Arial" panose="020B0604020202020204" pitchFamily="34" charset="0"/>
            </a:endParaRPr>
          </a:p>
          <a:p>
            <a:r>
              <a:rPr lang="en-AU" sz="1200" kern="1200" baseline="0" dirty="0">
                <a:solidFill>
                  <a:schemeClr val="tx1"/>
                </a:solidFill>
                <a:effectLst/>
                <a:latin typeface="Arial" panose="020B0604020202020204" pitchFamily="34" charset="0"/>
                <a:ea typeface="+mn-ea"/>
                <a:cs typeface="Arial" panose="020B0604020202020204" pitchFamily="34" charset="0"/>
              </a:rPr>
              <a:t>And the courts won’t look too closely at your reasoning, as long at it’s there in the first place.</a:t>
            </a:r>
          </a:p>
          <a:p>
            <a:endParaRPr lang="en-AU" sz="1200" kern="1200" baseline="0" dirty="0">
              <a:solidFill>
                <a:schemeClr val="tx1"/>
              </a:solidFill>
              <a:effectLst/>
              <a:latin typeface="Arial" panose="020B0604020202020204" pitchFamily="34" charset="0"/>
              <a:ea typeface="+mn-ea"/>
              <a:cs typeface="Arial" panose="020B0604020202020204" pitchFamily="34" charset="0"/>
            </a:endParaRPr>
          </a:p>
          <a:p>
            <a:r>
              <a:rPr lang="en-AU" sz="1200" kern="1200" baseline="0" dirty="0">
                <a:solidFill>
                  <a:schemeClr val="tx1"/>
                </a:solidFill>
                <a:effectLst/>
                <a:latin typeface="Arial" panose="020B0604020202020204" pitchFamily="34" charset="0"/>
                <a:ea typeface="+mn-ea"/>
                <a:cs typeface="Arial" panose="020B0604020202020204" pitchFamily="34" charset="0"/>
              </a:rPr>
              <a:t>So what is it?</a:t>
            </a:r>
          </a:p>
          <a:p>
            <a:endParaRPr lang="en-AU" sz="1200" kern="1200" baseline="0" dirty="0">
              <a:solidFill>
                <a:schemeClr val="tx1"/>
              </a:solidFill>
              <a:effectLst/>
              <a:latin typeface="Arial" panose="020B0604020202020204" pitchFamily="34" charset="0"/>
              <a:ea typeface="+mn-ea"/>
              <a:cs typeface="Arial" panose="020B0604020202020204" pitchFamily="34" charset="0"/>
            </a:endParaRPr>
          </a:p>
          <a:p>
            <a:r>
              <a:rPr lang="en-AU" sz="1200" kern="1200" baseline="0" dirty="0">
                <a:solidFill>
                  <a:schemeClr val="tx1"/>
                </a:solidFill>
                <a:effectLst/>
                <a:latin typeface="Arial" panose="020B0604020202020204" pitchFamily="34" charset="0"/>
                <a:ea typeface="+mn-ea"/>
                <a:cs typeface="Arial" panose="020B0604020202020204" pitchFamily="34" charset="0"/>
              </a:rPr>
              <a:t>It must be genuine. </a:t>
            </a:r>
          </a:p>
          <a:p>
            <a:endParaRPr lang="en-AU" sz="1200" kern="1200" baseline="0" dirty="0">
              <a:solidFill>
                <a:schemeClr val="tx1"/>
              </a:solidFill>
              <a:effectLst/>
              <a:latin typeface="Arial" panose="020B0604020202020204" pitchFamily="34" charset="0"/>
              <a:ea typeface="+mn-ea"/>
              <a:cs typeface="Arial" panose="020B0604020202020204" pitchFamily="34" charset="0"/>
            </a:endParaRPr>
          </a:p>
          <a:p>
            <a:r>
              <a:rPr lang="en-AU" sz="1200" kern="1200" baseline="0" dirty="0">
                <a:solidFill>
                  <a:schemeClr val="tx1"/>
                </a:solidFill>
                <a:effectLst/>
                <a:latin typeface="Arial" panose="020B0604020202020204" pitchFamily="34" charset="0"/>
                <a:ea typeface="+mn-ea"/>
                <a:cs typeface="Arial" panose="020B0604020202020204" pitchFamily="34" charset="0"/>
              </a:rPr>
              <a:t>[click]</a:t>
            </a:r>
          </a:p>
          <a:p>
            <a:endParaRPr lang="en-AU" sz="1200" kern="1200" baseline="0" dirty="0">
              <a:solidFill>
                <a:schemeClr val="tx1"/>
              </a:solidFill>
              <a:effectLst/>
              <a:latin typeface="Arial" panose="020B0604020202020204" pitchFamily="34" charset="0"/>
              <a:ea typeface="+mn-ea"/>
              <a:cs typeface="Arial" panose="020B0604020202020204" pitchFamily="34" charset="0"/>
            </a:endParaRPr>
          </a:p>
          <a:p>
            <a:r>
              <a:rPr lang="en-AU" sz="1200" kern="1200" baseline="0" dirty="0">
                <a:solidFill>
                  <a:schemeClr val="tx1"/>
                </a:solidFill>
                <a:effectLst/>
                <a:latin typeface="Arial" panose="020B0604020202020204" pitchFamily="34" charset="0"/>
                <a:ea typeface="+mn-ea"/>
                <a:cs typeface="Arial" panose="020B0604020202020204" pitchFamily="34" charset="0"/>
              </a:rPr>
              <a:t>It can be an everyday garden variety activity for persons working in the public sector of all levels and seniority.</a:t>
            </a:r>
          </a:p>
          <a:p>
            <a:endParaRPr lang="en-AU" sz="1200" kern="1200" baseline="0" dirty="0">
              <a:solidFill>
                <a:schemeClr val="tx1"/>
              </a:solidFill>
              <a:effectLst/>
              <a:latin typeface="Arial" panose="020B0604020202020204" pitchFamily="34" charset="0"/>
              <a:ea typeface="+mn-ea"/>
              <a:cs typeface="Arial" panose="020B0604020202020204" pitchFamily="34" charset="0"/>
            </a:endParaRPr>
          </a:p>
          <a:p>
            <a:r>
              <a:rPr lang="en-AU" sz="1200" kern="1200" baseline="0" dirty="0">
                <a:solidFill>
                  <a:schemeClr val="tx1"/>
                </a:solidFill>
                <a:effectLst/>
                <a:latin typeface="Arial" panose="020B0604020202020204" pitchFamily="34" charset="0"/>
                <a:ea typeface="+mn-ea"/>
                <a:cs typeface="Arial" panose="020B0604020202020204" pitchFamily="34" charset="0"/>
              </a:rPr>
              <a:t>[click]</a:t>
            </a:r>
          </a:p>
          <a:p>
            <a:endParaRPr lang="en-AU" sz="120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200" kern="1200" baseline="0" dirty="0">
                <a:solidFill>
                  <a:schemeClr val="tx1"/>
                </a:solidFill>
                <a:effectLst/>
                <a:latin typeface="Arial" panose="020B0604020202020204" pitchFamily="34" charset="0"/>
                <a:ea typeface="+mn-ea"/>
                <a:cs typeface="Arial" panose="020B0604020202020204" pitchFamily="34" charset="0"/>
              </a:rPr>
              <a:t>Also – it’s an obligation of some stringency – a higher burden </a:t>
            </a:r>
            <a:r>
              <a:rPr lang="en-AU" sz="1200" b="0" i="0" kern="1200" baseline="0" dirty="0">
                <a:solidFill>
                  <a:schemeClr val="tx1"/>
                </a:solidFill>
                <a:effectLst/>
                <a:latin typeface="Arial" panose="020B0604020202020204" pitchFamily="34" charset="0"/>
                <a:ea typeface="+mn-ea"/>
                <a:cs typeface="Arial" panose="020B0604020202020204" pitchFamily="34" charset="0"/>
              </a:rPr>
              <a:t>than the requirement to take into account relevant considerations</a:t>
            </a:r>
            <a:endParaRPr lang="en-AU"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200" b="0" i="0" kern="1200" baseline="0" dirty="0">
                <a:solidFill>
                  <a:schemeClr val="tx1"/>
                </a:solidFill>
                <a:effectLst/>
                <a:latin typeface="Arial" panose="020B0604020202020204" pitchFamily="34" charset="0"/>
                <a:ea typeface="+mn-ea"/>
                <a:cs typeface="Arial" panose="020B0604020202020204" pitchFamily="34" charset="0"/>
              </a:rPr>
              <a:t> [Click]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2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200" b="0" i="0" kern="1200" baseline="0" dirty="0">
                <a:solidFill>
                  <a:schemeClr val="tx1"/>
                </a:solidFill>
                <a:effectLst/>
                <a:latin typeface="Arial" panose="020B0604020202020204" pitchFamily="34" charset="0"/>
                <a:ea typeface="+mn-ea"/>
                <a:cs typeface="Arial" panose="020B0604020202020204" pitchFamily="34" charset="0"/>
              </a:rPr>
              <a:t>And there needs to be evidence that the decision-maker seriously </a:t>
            </a:r>
            <a:r>
              <a:rPr lang="en-AU" sz="1200" b="0" i="0" kern="1200" dirty="0">
                <a:solidFill>
                  <a:schemeClr val="tx1"/>
                </a:solidFill>
                <a:effectLst/>
                <a:latin typeface="Arial" panose="020B0604020202020204" pitchFamily="34" charset="0"/>
                <a:ea typeface="+mn-ea"/>
                <a:cs typeface="Arial" panose="020B0604020202020204" pitchFamily="34" charset="0"/>
              </a:rPr>
              <a:t>turned their mind to the people who may be affected by the decision, and its possible impact on their human rights.</a:t>
            </a:r>
            <a:endParaRPr lang="en-AU" sz="12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200" b="0" i="0" kern="1200" baseline="0" dirty="0">
              <a:solidFill>
                <a:schemeClr val="tx1"/>
              </a:solidFill>
              <a:effectLst/>
              <a:latin typeface="Arial" panose="020B0604020202020204" pitchFamily="34" charset="0"/>
              <a:ea typeface="+mn-ea"/>
              <a:cs typeface="Arial" panose="020B0604020202020204" pitchFamily="34" charset="0"/>
            </a:endParaRPr>
          </a:p>
          <a:p>
            <a:r>
              <a:rPr lang="en-AU" sz="1200" b="0" i="0" kern="1200" baseline="0" dirty="0">
                <a:solidFill>
                  <a:schemeClr val="tx1"/>
                </a:solidFill>
                <a:effectLst/>
                <a:latin typeface="Arial" panose="020B0604020202020204" pitchFamily="34" charset="0"/>
                <a:ea typeface="+mn-ea"/>
                <a:cs typeface="Arial" panose="020B0604020202020204" pitchFamily="34" charset="0"/>
              </a:rPr>
              <a:t>So, you can see from these somewhat inconsistent and at times contradictory descriptors that the court’s have been grappling with the delicate balance that the Charter intends to play - being on the one hand, providing a framework for protecting human rights that is </a:t>
            </a:r>
            <a:r>
              <a:rPr lang="en-AU" sz="1200" b="1" i="0" kern="1200" baseline="0" dirty="0">
                <a:solidFill>
                  <a:schemeClr val="tx1"/>
                </a:solidFill>
                <a:effectLst/>
                <a:latin typeface="Arial" panose="020B0604020202020204" pitchFamily="34" charset="0"/>
                <a:ea typeface="+mn-ea"/>
                <a:cs typeface="Arial" panose="020B0604020202020204" pitchFamily="34" charset="0"/>
              </a:rPr>
              <a:t>accessible</a:t>
            </a:r>
            <a:r>
              <a:rPr lang="en-AU" sz="1200" b="0" i="0" kern="1200" baseline="0" dirty="0">
                <a:solidFill>
                  <a:schemeClr val="tx1"/>
                </a:solidFill>
                <a:effectLst/>
                <a:latin typeface="Arial" panose="020B0604020202020204" pitchFamily="34" charset="0"/>
                <a:ea typeface="+mn-ea"/>
                <a:cs typeface="Arial" panose="020B0604020202020204" pitchFamily="34" charset="0"/>
              </a:rPr>
              <a:t> to the public service and can be engaged in by public officials at all levels (without needing to engage lawyers) – but at the same time, the reality being that human rights issues are complex, and to get meaningful outcomes, fine details are important and that the proper consideration exercise has to involve a degree of evidenced-based reasoning that engages with the relevant issues at a deep enough level.</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0" lvl="1"/>
            <a:endParaRPr lang="en-AU" sz="1100" kern="1200" dirty="0">
              <a:solidFill>
                <a:schemeClr val="tx1"/>
              </a:solidFill>
              <a:effectLst/>
              <a:latin typeface="+mn-lt"/>
              <a:ea typeface="+mn-ea"/>
              <a:cs typeface="+mn-cs"/>
            </a:endParaRPr>
          </a:p>
          <a:p>
            <a:pPr marL="0" lvl="1"/>
            <a:endParaRPr lang="en-AU"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1247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aseline="0" dirty="0">
                <a:solidFill>
                  <a:schemeClr val="tx1"/>
                </a:solidFill>
                <a:latin typeface="+mn-lt"/>
              </a:rPr>
              <a:t>So, despite it supposedly not being a legal exercise - the courts have synthesized ‘proper consideration’ into a 4 step test, which is to be undertaken BEFORE a decision is made:</a:t>
            </a:r>
          </a:p>
          <a:p>
            <a:endParaRPr lang="en-AU" sz="1100" baseline="0" dirty="0">
              <a:solidFill>
                <a:schemeClr val="tx1"/>
              </a:solidFill>
              <a:latin typeface="+mn-lt"/>
            </a:endParaRPr>
          </a:p>
          <a:p>
            <a:r>
              <a:rPr lang="en-AU" sz="1100" baseline="0" dirty="0">
                <a:solidFill>
                  <a:schemeClr val="tx1"/>
                </a:solidFill>
                <a:latin typeface="+mn-lt"/>
              </a:rPr>
              <a:t>This test probably violates the golden rule that you can’t have more than 25 words on a slide – but we will have to violate that rule in order for you to understand your obligations under s 38 of the Charter.</a:t>
            </a:r>
          </a:p>
          <a:p>
            <a:endParaRPr lang="en-AU" sz="1100" baseline="0" dirty="0">
              <a:solidFill>
                <a:schemeClr val="tx1"/>
              </a:solidFill>
              <a:latin typeface="+mn-lt"/>
            </a:endParaRPr>
          </a:p>
          <a:p>
            <a:r>
              <a:rPr lang="en-AU" sz="1100" baseline="0" dirty="0">
                <a:solidFill>
                  <a:schemeClr val="tx1"/>
                </a:solidFill>
                <a:latin typeface="+mn-lt"/>
              </a:rPr>
              <a:t>And this is:</a:t>
            </a:r>
          </a:p>
          <a:p>
            <a:endParaRPr lang="en-AU" sz="1100" baseline="0" dirty="0">
              <a:solidFill>
                <a:schemeClr val="tx1"/>
              </a:solidFill>
              <a:latin typeface="+mn-lt"/>
            </a:endParaRPr>
          </a:p>
          <a:p>
            <a:r>
              <a:rPr lang="en-AU" sz="1100" baseline="0" dirty="0">
                <a:solidFill>
                  <a:schemeClr val="tx1"/>
                </a:solidFill>
                <a:latin typeface="+mn-lt"/>
              </a:rPr>
              <a:t>[Click] </a:t>
            </a:r>
          </a:p>
          <a:p>
            <a:r>
              <a:rPr lang="en-AU" sz="1100" baseline="0" dirty="0">
                <a:solidFill>
                  <a:schemeClr val="tx1"/>
                </a:solidFill>
                <a:latin typeface="+mn-lt"/>
              </a:rPr>
              <a:t>Understand in general terms which of the rights of the person affected by the decision may be relevant and whether, and if so how, those rights will be interfered with by the decision. This involves thinking about whose rights and what rights might be relevant. The reference to ‘general terms’ recognizes that not every decision-maker is going to be a expert of international human rights law.</a:t>
            </a:r>
          </a:p>
          <a:p>
            <a:endParaRPr lang="en-AU" sz="1100" baseline="0" dirty="0">
              <a:solidFill>
                <a:schemeClr val="tx1"/>
              </a:solidFill>
              <a:latin typeface="+mn-lt"/>
            </a:endParaRPr>
          </a:p>
          <a:p>
            <a:r>
              <a:rPr lang="en-AU" sz="1100" baseline="0" dirty="0">
                <a:solidFill>
                  <a:schemeClr val="tx1"/>
                </a:solidFill>
                <a:latin typeface="+mn-lt"/>
              </a:rPr>
              <a:t>[Click] </a:t>
            </a:r>
          </a:p>
          <a:p>
            <a:r>
              <a:rPr lang="en-AU" sz="1100" baseline="0" dirty="0">
                <a:solidFill>
                  <a:schemeClr val="tx1"/>
                </a:solidFill>
                <a:latin typeface="+mn-lt"/>
              </a:rPr>
              <a:t>Seriously turn their mind to the possible impact of the decision on a person’s human rights and the implications thereof for the affected person. The emphasis on ‘seriously turning their mind’ refers to actually considering the circumstances of the person or cohort of persons affected by the decision (rather than hypothetical rights) and really engaging with the real world impacts of the decision.</a:t>
            </a:r>
          </a:p>
          <a:p>
            <a:endParaRPr lang="en-AU" sz="1100" baseline="0" dirty="0">
              <a:solidFill>
                <a:schemeClr val="tx1"/>
              </a:solidFill>
              <a:latin typeface="+mn-lt"/>
            </a:endParaRPr>
          </a:p>
          <a:p>
            <a:r>
              <a:rPr lang="en-AU" sz="1100" baseline="0" dirty="0">
                <a:solidFill>
                  <a:schemeClr val="tx1"/>
                </a:solidFill>
                <a:latin typeface="+mn-lt"/>
              </a:rPr>
              <a:t>An example of this is the </a:t>
            </a:r>
            <a:r>
              <a:rPr lang="en-AU" sz="1100" i="1" baseline="0" dirty="0">
                <a:solidFill>
                  <a:schemeClr val="tx1"/>
                </a:solidFill>
                <a:latin typeface="+mn-lt"/>
              </a:rPr>
              <a:t>Certain Children </a:t>
            </a:r>
            <a:r>
              <a:rPr lang="en-AU" sz="1100" i="0" baseline="0" dirty="0">
                <a:solidFill>
                  <a:schemeClr val="tx1"/>
                </a:solidFill>
                <a:latin typeface="+mn-lt"/>
              </a:rPr>
              <a:t>decision which challenged the transfer of youth justice detainees to an adult prison – and the finding of the Court in that matter that the relevant decision-maker, being the Secretary, hadn’t properly considered the real word affects that this decision would have on the children involved (such as what the ‘on the ground’ realities of being managed in adult prison would entail). The Secretary had only considered that children would be kept separate from adult prisoners – but not the fact that they would still be subject to adult prison powers and full-body searches.</a:t>
            </a:r>
            <a:endParaRPr lang="en-AU" sz="1100" baseline="0" dirty="0">
              <a:solidFill>
                <a:schemeClr val="tx1"/>
              </a:solidFill>
              <a:latin typeface="+mn-lt"/>
            </a:endParaRPr>
          </a:p>
          <a:p>
            <a:endParaRPr lang="en-AU" sz="1100" baseline="0" dirty="0">
              <a:solidFill>
                <a:schemeClr val="tx1"/>
              </a:solidFill>
              <a:latin typeface="+mn-lt"/>
            </a:endParaRPr>
          </a:p>
          <a:p>
            <a:r>
              <a:rPr lang="en-AU" sz="1100" baseline="0" dirty="0">
                <a:solidFill>
                  <a:schemeClr val="tx1"/>
                </a:solidFill>
                <a:latin typeface="+mn-lt"/>
              </a:rPr>
              <a:t>[Click] </a:t>
            </a:r>
          </a:p>
          <a:p>
            <a:r>
              <a:rPr lang="en-AU" sz="1100" baseline="0" dirty="0">
                <a:solidFill>
                  <a:schemeClr val="tx1"/>
                </a:solidFill>
                <a:latin typeface="+mn-lt"/>
              </a:rPr>
              <a:t>Identify the countervailing interests or obligations -  which is considering the reason for interfering with rights, that is, what is the policy justification or the overarching purpose behind the interference? </a:t>
            </a:r>
          </a:p>
          <a:p>
            <a:r>
              <a:rPr lang="en-AU" sz="1100" baseline="0" dirty="0">
                <a:solidFill>
                  <a:schemeClr val="tx1"/>
                </a:solidFill>
                <a:latin typeface="+mn-lt"/>
              </a:rPr>
              <a:t>[Click] </a:t>
            </a:r>
          </a:p>
          <a:p>
            <a:r>
              <a:rPr lang="en-AU" sz="1100" baseline="0" dirty="0">
                <a:solidFill>
                  <a:schemeClr val="tx1"/>
                </a:solidFill>
                <a:latin typeface="+mn-lt"/>
              </a:rPr>
              <a:t>And, balancing competing private and public interests as part of the exercise of justification. If rights will be interfered with, ask: is the interference reasonable and proportionate in the circumstances, in light of the countervailing interests or obligations identified in step 3? Are there any alternatives? The last two steps in particular, the balancing exercise – are basically the same thing as required under the ‘reasonable limits’ provision in section 7 of the Charter. Although the Court of Appeal has recently said the balancing of rights can be a generalised discussion – and doesn’t necessarily have to address each of those 5 factors we went through earlier. But we would always advise clients to do so where the circumstances allow – as that five step discussion is the best way to reach a balanced conclusion.</a:t>
            </a:r>
          </a:p>
          <a:p>
            <a:endParaRPr lang="en-AU" sz="1100" baseline="0" dirty="0">
              <a:solidFill>
                <a:schemeClr val="tx1"/>
              </a:solidFill>
              <a:latin typeface="+mn-lt"/>
            </a:endParaRPr>
          </a:p>
          <a:p>
            <a:r>
              <a:rPr lang="en-AU" sz="1100" baseline="0" dirty="0">
                <a:solidFill>
                  <a:schemeClr val="tx1"/>
                </a:solidFill>
                <a:latin typeface="+mn-lt"/>
              </a:rPr>
              <a:t>So, essentially the courts have upheld a mandatory 4-step test for decisions big and small (which may or may not involve a further 5-step reasonable limits discussion) – which unfortunately does make the earlier pronouncements of this being a non-legalistic garden variety activity a bit less realised. And it certainly makes it hard for Charter lawyers to sell this process on decision-makers, particularly those with a non-legal background.</a:t>
            </a:r>
          </a:p>
          <a:p>
            <a:endParaRPr lang="en-AU" sz="1100" baseline="0" dirty="0">
              <a:solidFill>
                <a:schemeClr val="tx1"/>
              </a:solidFill>
              <a:latin typeface="+mn-lt"/>
            </a:endParaRPr>
          </a:p>
          <a:p>
            <a:endParaRPr lang="en-AU" sz="1100" baseline="0" dirty="0">
              <a:solidFill>
                <a:schemeClr val="tx1"/>
              </a:solidFill>
              <a:latin typeface="+mn-lt"/>
            </a:endParaRPr>
          </a:p>
          <a:p>
            <a:endParaRPr lang="en-AU" sz="1100" baseline="0" dirty="0">
              <a:solidFill>
                <a:schemeClr val="tx1"/>
              </a:solidFill>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B8B2BF-B211-418B-9A0A-233A58F6AC4F}" type="slidenum">
              <a:rPr kumimoji="0" lang="en-A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AU"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30521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case law has also given further practical guidance as to what is generally required when discharging ‘proper consideration’.</a:t>
            </a:r>
          </a:p>
          <a:p>
            <a:endParaRPr lang="en-AU" dirty="0"/>
          </a:p>
          <a:p>
            <a:r>
              <a:rPr lang="en-AU" dirty="0"/>
              <a:t>First - </a:t>
            </a:r>
            <a:r>
              <a:rPr lang="en-AU" sz="1200" b="0" i="0" u="none" strike="noStrike" kern="1200" baseline="0" dirty="0">
                <a:solidFill>
                  <a:schemeClr val="tx1"/>
                </a:solidFill>
                <a:latin typeface="Arial" panose="020B0604020202020204" pitchFamily="34" charset="0"/>
                <a:ea typeface="+mn-ea"/>
                <a:cs typeface="Arial" panose="020B0604020202020204" pitchFamily="34" charset="0"/>
              </a:rPr>
              <a:t>As the Charter applies to the conduct of all employees of a public authority (including of different levels of seniority) public employees, the standard of 'proper</a:t>
            </a:r>
          </a:p>
          <a:p>
            <a:r>
              <a:rPr lang="en-AU" sz="1200" b="0" i="0" u="none" strike="noStrike" kern="1200" baseline="0" dirty="0">
                <a:solidFill>
                  <a:schemeClr val="tx1"/>
                </a:solidFill>
                <a:latin typeface="Arial" panose="020B0604020202020204" pitchFamily="34" charset="0"/>
                <a:ea typeface="+mn-ea"/>
                <a:cs typeface="Arial" panose="020B0604020202020204" pitchFamily="34" charset="0"/>
              </a:rPr>
              <a:t>consideration' required will depend on the circumstances, including:</a:t>
            </a:r>
          </a:p>
          <a:p>
            <a:pPr marL="171450" indent="-171450">
              <a:buFont typeface="Arial" panose="020B0604020202020204" pitchFamily="34" charset="0"/>
              <a:buChar char="•"/>
            </a:pPr>
            <a:r>
              <a:rPr lang="en-AU" sz="1200" b="0" i="0" u="none" strike="noStrike" kern="1200" baseline="0" dirty="0">
                <a:solidFill>
                  <a:schemeClr val="tx1"/>
                </a:solidFill>
                <a:latin typeface="Arial" panose="020B0604020202020204" pitchFamily="34" charset="0"/>
                <a:ea typeface="+mn-ea"/>
                <a:cs typeface="Arial" panose="020B0604020202020204" pitchFamily="34" charset="0"/>
              </a:rPr>
              <a:t>the identity and seniority of the decision-maker;</a:t>
            </a:r>
          </a:p>
          <a:p>
            <a:pPr marL="171450" indent="-171450">
              <a:buFont typeface="Arial" panose="020B0604020202020204" pitchFamily="34" charset="0"/>
              <a:buChar char="•"/>
            </a:pPr>
            <a:r>
              <a:rPr lang="en-AU" sz="1200" b="0" i="0" u="none" strike="noStrike" kern="1200" baseline="0" dirty="0">
                <a:solidFill>
                  <a:schemeClr val="tx1"/>
                </a:solidFill>
                <a:latin typeface="Arial" panose="020B0604020202020204" pitchFamily="34" charset="0"/>
                <a:ea typeface="+mn-ea"/>
                <a:cs typeface="Arial" panose="020B0604020202020204" pitchFamily="34" charset="0"/>
              </a:rPr>
              <a:t>the nature of the human rights affected by the decision;</a:t>
            </a:r>
          </a:p>
          <a:p>
            <a:pPr marL="171450" indent="-171450">
              <a:buFont typeface="Arial" panose="020B0604020202020204" pitchFamily="34" charset="0"/>
              <a:buChar char="•"/>
            </a:pPr>
            <a:r>
              <a:rPr lang="en-AU" sz="1200" b="0" i="0" u="none" strike="noStrike" kern="1200" baseline="0" dirty="0">
                <a:solidFill>
                  <a:schemeClr val="tx1"/>
                </a:solidFill>
                <a:latin typeface="Arial" panose="020B0604020202020204" pitchFamily="34" charset="0"/>
                <a:ea typeface="+mn-ea"/>
                <a:cs typeface="Arial" panose="020B0604020202020204" pitchFamily="34" charset="0"/>
              </a:rPr>
              <a:t>the seriousness of the interference with rights; and</a:t>
            </a:r>
          </a:p>
          <a:p>
            <a:pPr marL="171450" indent="-171450">
              <a:buFont typeface="Arial" panose="020B0604020202020204" pitchFamily="34" charset="0"/>
              <a:buChar char="•"/>
            </a:pPr>
            <a:r>
              <a:rPr lang="en-AU" sz="1200" b="0" i="0" u="none" strike="noStrike" kern="1200" baseline="0" dirty="0">
                <a:solidFill>
                  <a:schemeClr val="tx1"/>
                </a:solidFill>
                <a:latin typeface="Arial" panose="020B0604020202020204" pitchFamily="34" charset="0"/>
                <a:ea typeface="+mn-ea"/>
                <a:cs typeface="Arial" panose="020B0604020202020204" pitchFamily="34" charset="0"/>
              </a:rPr>
              <a:t>the vulnerability of the rights holders.</a:t>
            </a:r>
            <a:endParaRPr lang="en-AU"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dirty="0"/>
          </a:p>
          <a:p>
            <a:r>
              <a:rPr lang="en-AU" sz="1200" b="0" i="0" u="none" strike="noStrike" kern="1200" baseline="0" dirty="0">
                <a:solidFill>
                  <a:schemeClr val="tx1"/>
                </a:solidFill>
                <a:latin typeface="Arial" panose="020B0604020202020204" pitchFamily="34" charset="0"/>
                <a:ea typeface="+mn-ea"/>
                <a:cs typeface="Arial" panose="020B0604020202020204" pitchFamily="34" charset="0"/>
              </a:rPr>
              <a:t>As we touched on before - in most cases, proper consideration is not expected to be a sophisticated legal exercise. For example, in relation to routine decision-making, the obligation may be discharged on a ‘whole of agency’ basis – through the implementation of policies and procedures that contemplate Charter issues and drive Charter-compliant decisions. This allows those with responsibility for implementing those policies and procedures to undertake an unhurried and thorough assessment of the human rights implications of a policy or procedure, with the opportunity to consult and obtain advice. And then once a policy or procedure is endorsed and implemented - it allows officers or staff undertaking their duties under these operating policies or protocols to NOT have to individually go through the formal four-step consideration process.</a:t>
            </a:r>
          </a:p>
          <a:p>
            <a:endParaRPr lang="en-AU" dirty="0"/>
          </a:p>
          <a:p>
            <a:r>
              <a:rPr lang="en-AU" dirty="0"/>
              <a:t>[CLICK]</a:t>
            </a:r>
          </a:p>
          <a:p>
            <a:r>
              <a:rPr lang="en-AU" sz="1200" b="0" i="0" u="none" strike="noStrike" kern="1200" baseline="0" dirty="0">
                <a:solidFill>
                  <a:schemeClr val="tx1"/>
                </a:solidFill>
                <a:latin typeface="Arial" panose="020B0604020202020204" pitchFamily="34" charset="0"/>
                <a:ea typeface="+mn-ea"/>
                <a:cs typeface="Arial" panose="020B0604020202020204" pitchFamily="34" charset="0"/>
              </a:rPr>
              <a:t>However, significant decisions with broader ramifications for human rights (either affecting a large class of persons or involving a serious limitation on rights) will require a higher standard of consideration and accompanying evidence, such as written reasons and a decision based on a clear reasoning process. the relevant decision-maker </a:t>
            </a:r>
            <a:r>
              <a:rPr lang="en-AU" sz="1200" b="0" i="1" u="none" strike="noStrike" kern="1200" baseline="0" dirty="0">
                <a:solidFill>
                  <a:schemeClr val="tx1"/>
                </a:solidFill>
                <a:latin typeface="Arial" panose="020B0604020202020204" pitchFamily="34" charset="0"/>
                <a:ea typeface="+mn-ea"/>
                <a:cs typeface="Arial" panose="020B0604020202020204" pitchFamily="34" charset="0"/>
              </a:rPr>
              <a:t>themselves </a:t>
            </a:r>
            <a:r>
              <a:rPr lang="en-AU" sz="1200" b="0" i="0" u="none" strike="noStrike" kern="1200" baseline="0" dirty="0">
                <a:solidFill>
                  <a:schemeClr val="tx1"/>
                </a:solidFill>
                <a:latin typeface="Arial" panose="020B0604020202020204" pitchFamily="34" charset="0"/>
                <a:ea typeface="+mn-ea"/>
                <a:cs typeface="Arial" panose="020B0604020202020204" pitchFamily="34" charset="0"/>
              </a:rPr>
              <a:t>must engage in the process of proper consideration (they must not outsource or delegate this task). However, a decision-maker may rely on information prepared by another person (for example, a brief or legal advice).</a:t>
            </a:r>
            <a:endParaRPr lang="en-AU" dirty="0"/>
          </a:p>
          <a:p>
            <a:endParaRPr lang="en-AU" dirty="0"/>
          </a:p>
          <a:p>
            <a:r>
              <a:rPr lang="en-AU" dirty="0"/>
              <a:t>But really,</a:t>
            </a:r>
            <a:r>
              <a:rPr lang="en-AU" baseline="0" dirty="0"/>
              <a:t> while seeking legal advice may be appropriate for certain big decisions that are quite </a:t>
            </a:r>
            <a:r>
              <a:rPr lang="en-AU" baseline="0" dirty="0" err="1"/>
              <a:t>qide</a:t>
            </a:r>
            <a:r>
              <a:rPr lang="en-AU" baseline="0" dirty="0"/>
              <a:t>-ranging and may have a big impact</a:t>
            </a:r>
            <a:r>
              <a:rPr lang="en-AU" baseline="0" dirty="0">
                <a:solidFill>
                  <a:srgbClr val="FF0000"/>
                </a:solidFill>
              </a:rPr>
              <a:t>– it is mostly intended that this activity is best  discharged by the decision-maker – THEY are best placed to understand and conduct the required balancing exercise… as they have the requisite knowledge of the countervailing considerations at stake, the necessity and reasonableness of what they are setting out to do. </a:t>
            </a:r>
            <a:endParaRPr lang="en-AU" dirty="0"/>
          </a:p>
          <a:p>
            <a:endParaRPr lang="en-AU" dirty="0"/>
          </a:p>
          <a:p>
            <a:r>
              <a:rPr lang="en-AU" dirty="0"/>
              <a:t>(click)</a:t>
            </a:r>
          </a:p>
          <a:p>
            <a:r>
              <a:rPr lang="en-AU" dirty="0"/>
              <a:t>Thirdly, for this bigger decisions- and to minimise risks of a Charter-based legal challenge, that the relevant decision-maker keep a written record of the proper consideration exercise as contemporaneous evidence of the decision-making process (including the parameters of that decision-making). We often advise clients to keep this written record as an identifiable, standalone document, so as to avoid a situation where the record of proper consideration is buried within privileged legal advice. </a:t>
            </a:r>
            <a:r>
              <a:rPr lang="en-AU" sz="1200" b="0" i="0" u="none" strike="noStrike" kern="1200" baseline="0" dirty="0">
                <a:solidFill>
                  <a:schemeClr val="tx1"/>
                </a:solidFill>
                <a:latin typeface="Arial" panose="020B0604020202020204" pitchFamily="34" charset="0"/>
                <a:ea typeface="+mn-ea"/>
                <a:cs typeface="Arial" panose="020B0604020202020204" pitchFamily="34" charset="0"/>
              </a:rPr>
              <a:t>A court may set aside a decision where there is insufficient evidence the decision-maker considered human rights – and this has happened a lot over the years – in cases where there was simply no written record of this process occurring.</a:t>
            </a:r>
            <a:endParaRPr lang="en-AU" dirty="0"/>
          </a:p>
          <a:p>
            <a:endParaRPr lang="en-AU" dirty="0"/>
          </a:p>
          <a:p>
            <a:r>
              <a:rPr lang="en-AU" dirty="0"/>
              <a:t>(click)</a:t>
            </a:r>
          </a:p>
          <a:p>
            <a:r>
              <a:rPr lang="en-AU" dirty="0"/>
              <a:t>Fourth, that the decision-making process be based on the ‘correct facts’. This means that it is necessary that the decision-maker understands the ‘true consequences’ of the decision on human rights, and that there is well-founded evidence to support the legitimate objective (or ‘countervailing interest or obligation’ in step 3) that the decision intends to achieve.</a:t>
            </a:r>
          </a:p>
          <a:p>
            <a:endParaRPr lang="en-AU" dirty="0"/>
          </a:p>
          <a:p>
            <a:r>
              <a:rPr lang="en-AU" dirty="0">
                <a:solidFill>
                  <a:srgbClr val="FF0000"/>
                </a:solidFill>
              </a:rPr>
              <a:t>I would like you to </a:t>
            </a:r>
            <a:r>
              <a:rPr lang="en-AU" baseline="0" dirty="0">
                <a:solidFill>
                  <a:srgbClr val="FF0000"/>
                </a:solidFill>
              </a:rPr>
              <a:t>come away from this with the understanding that the object of this is not to create more administrative burden or </a:t>
            </a:r>
            <a:r>
              <a:rPr lang="en-AU" baseline="0" dirty="0" err="1">
                <a:solidFill>
                  <a:srgbClr val="FF0000"/>
                </a:solidFill>
              </a:rPr>
              <a:t>beaurocratic</a:t>
            </a:r>
            <a:r>
              <a:rPr lang="en-AU" baseline="0" dirty="0">
                <a:solidFill>
                  <a:srgbClr val="FF0000"/>
                </a:solidFill>
              </a:rPr>
              <a:t> processes. It may unfortunately seem like that from the detail provided in this seminar – but the intention is to implement a norm of human-rights compatible decision-making in public bodies, that hopefully becomes second-nature.</a:t>
            </a:r>
            <a:endParaRPr lang="en-AU" dirty="0">
              <a:solidFill>
                <a:srgbClr val="FF0000"/>
              </a:solidFill>
            </a:endParaRPr>
          </a:p>
          <a:p>
            <a:endParaRPr lang="en-AU" dirty="0">
              <a:solidFill>
                <a:srgbClr val="FF0000"/>
              </a:solidFill>
            </a:endParaRPr>
          </a:p>
          <a:p>
            <a:r>
              <a:rPr lang="en-AU" dirty="0">
                <a:solidFill>
                  <a:srgbClr val="FF0000"/>
                </a:solidFill>
              </a:rPr>
              <a:t>And ultimately, </a:t>
            </a:r>
            <a:r>
              <a:rPr lang="en-AU" baseline="0" dirty="0">
                <a:solidFill>
                  <a:srgbClr val="FF0000"/>
                </a:solidFill>
              </a:rPr>
              <a:t>this process leads to better, more authoritative, stronger-reasoned and evidence-based decisions that improve public outcomes, particularly in sensitive and complex areas where the risk of arbitrary and unnecessary limits on human rights are real (and could otherwise be avoided).</a:t>
            </a:r>
            <a:endParaRPr lang="en-AU" dirty="0">
              <a:solidFill>
                <a:srgbClr val="FF0000"/>
              </a:solidFill>
            </a:endParaRPr>
          </a:p>
          <a:p>
            <a:endParaRPr lang="en-AU" dirty="0"/>
          </a:p>
          <a:p>
            <a:endParaRPr lang="en-AU" dirty="0"/>
          </a:p>
        </p:txBody>
      </p:sp>
      <p:sp>
        <p:nvSpPr>
          <p:cNvPr id="4" name="Slide Number Placeholder 3"/>
          <p:cNvSpPr>
            <a:spLocks noGrp="1"/>
          </p:cNvSpPr>
          <p:nvPr>
            <p:ph type="sldNum" sz="quarter" idx="10"/>
          </p:nvPr>
        </p:nvSpPr>
        <p:spPr/>
        <p:txBody>
          <a:bodyPr/>
          <a:lstStyle/>
          <a:p>
            <a:fld id="{D0EA0E40-B748-4359-A03C-1806B3097D5B}" type="slidenum">
              <a:rPr lang="en-AU" altLang="en-US" smtClean="0"/>
              <a:pPr/>
              <a:t>14</a:t>
            </a:fld>
            <a:endParaRPr lang="en-AU" altLang="en-US"/>
          </a:p>
        </p:txBody>
      </p:sp>
    </p:spTree>
    <p:extLst>
      <p:ext uri="{BB962C8B-B14F-4D97-AF65-F5344CB8AC3E}">
        <p14:creationId xmlns:p14="http://schemas.microsoft.com/office/powerpoint/2010/main" val="3639216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aseline="0" dirty="0"/>
              <a:t>So let’s have a little hypothetical to break things up.</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READ OUT SCENARIO</a:t>
            </a:r>
          </a:p>
          <a:p>
            <a:pPr marL="171450" indent="-171450">
              <a:buFont typeface="Arial" panose="020B0604020202020204" pitchFamily="34" charset="0"/>
              <a:buChar char="•"/>
            </a:pPr>
            <a:endParaRPr lang="en-AU" baseline="0" dirty="0"/>
          </a:p>
          <a:p>
            <a:pPr marL="0" indent="0">
              <a:buFont typeface="Arial" panose="020B0604020202020204" pitchFamily="34" charset="0"/>
              <a:buNone/>
            </a:pPr>
            <a:r>
              <a:rPr lang="en-AU" b="1" i="1" baseline="0" dirty="0"/>
              <a:t>Does anyone want to nominate any human rights engage by this scenario?</a:t>
            </a:r>
          </a:p>
          <a:p>
            <a:pPr marL="171450" indent="-171450">
              <a:buFont typeface="Arial" panose="020B0604020202020204" pitchFamily="34" charset="0"/>
              <a:buChar char="•"/>
            </a:pPr>
            <a:endParaRPr lang="en-AU" baseline="0" dirty="0"/>
          </a:p>
          <a:p>
            <a:pPr marL="0" indent="0">
              <a:buFont typeface="Arial" panose="020B0604020202020204" pitchFamily="34" charset="0"/>
              <a:buNone/>
            </a:pPr>
            <a:r>
              <a:rPr lang="en-AU" baseline="0" dirty="0"/>
              <a:t>There are a few rights that Jane will need to consider in making the decision about whether or not to approve the policy.</a:t>
            </a:r>
          </a:p>
          <a:p>
            <a:pPr marL="171450" indent="-171450">
              <a:buFont typeface="Arial" panose="020B0604020202020204" pitchFamily="34" charset="0"/>
              <a:buChar char="•"/>
            </a:pPr>
            <a:r>
              <a:rPr lang="en-AU" baseline="0" dirty="0"/>
              <a:t>Jane might have to consider the right to privacy, as the Government is asking for information from people. </a:t>
            </a:r>
          </a:p>
          <a:p>
            <a:pPr marL="171450" indent="-171450">
              <a:buFont typeface="Arial" panose="020B0604020202020204" pitchFamily="34" charset="0"/>
              <a:buChar char="•"/>
            </a:pPr>
            <a:r>
              <a:rPr lang="en-AU" baseline="0" dirty="0"/>
              <a:t>She would also have to consider the right to equality, as the application form suggests that the criteria for providing cheese might depend on a person’s relationship status, political beliefs or cultural background – where you differentiate between people on the basis of such matters, there’s a risk of discrimination. </a:t>
            </a:r>
          </a:p>
          <a:p>
            <a:pPr marL="171450" indent="-171450">
              <a:buFont typeface="Arial" panose="020B0604020202020204" pitchFamily="34" charset="0"/>
              <a:buChar char="•"/>
            </a:pPr>
            <a:r>
              <a:rPr lang="en-AU" baseline="0" dirty="0"/>
              <a:t>Finally, Jane should also consider the right to freedom of thought, conscience, religion and belief, as the application is requiring applicants to express their loyalty to certain political beliefs. </a:t>
            </a:r>
            <a:endParaRPr lang="en-AU"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D0EA0E40-B748-4359-A03C-1806B3097D5B}" type="slidenum">
              <a:rPr lang="en-AU" altLang="en-US" smtClean="0"/>
              <a:pPr/>
              <a:t>15</a:t>
            </a:fld>
            <a:endParaRPr lang="en-AU" altLang="en-US"/>
          </a:p>
        </p:txBody>
      </p:sp>
    </p:spTree>
    <p:extLst>
      <p:ext uri="{BB962C8B-B14F-4D97-AF65-F5344CB8AC3E}">
        <p14:creationId xmlns:p14="http://schemas.microsoft.com/office/powerpoint/2010/main" val="313330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Read out the slide</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Has Jane given proper consideration to Charter rights – if you’d like to put a quick yes/no response in the Teams Chat?</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So, the answer is that from the information we have, Jane has not properly considered Charter rights.</a:t>
            </a:r>
          </a:p>
          <a:p>
            <a:pPr marL="171450" indent="-171450">
              <a:buFont typeface="Arial" panose="020B0604020202020204" pitchFamily="34" charset="0"/>
              <a:buChar char="•"/>
            </a:pPr>
            <a:r>
              <a:rPr lang="en-AU" baseline="0" dirty="0"/>
              <a:t>This is because, as the decision maker, she needs to consider the Charter herself, not just rely on the fact that the person writing the brief says that the policy is compatible with the Charter.  </a:t>
            </a:r>
          </a:p>
          <a:p>
            <a:pPr marL="171450" indent="-171450">
              <a:buFont typeface="Arial" panose="020B0604020202020204" pitchFamily="34" charset="0"/>
              <a:buChar char="•"/>
            </a:pPr>
            <a:r>
              <a:rPr lang="en-AU" baseline="0" dirty="0"/>
              <a:t>She also needs more information about the actual effect on people’s rights than has been provided in the brief. I note that the standard is pretty high in this context, as Jane is the Secretary to a Department and is signing off on a policy that will potentially affect lots of people. </a:t>
            </a:r>
          </a:p>
          <a:p>
            <a:pPr marL="171450" indent="-171450">
              <a:buFont typeface="Arial" panose="020B0604020202020204" pitchFamily="34" charset="0"/>
              <a:buChar char="•"/>
            </a:pPr>
            <a:r>
              <a:rPr lang="en-AU" baseline="0" dirty="0"/>
              <a:t>A better way to approach this might have been to include an attachment to the brief setting out in more detail the effect on people’s rights, and the reasons why any rights limitations are considered justifiable.</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endParaRPr lang="en-AU" b="0" dirty="0"/>
          </a:p>
        </p:txBody>
      </p:sp>
      <p:sp>
        <p:nvSpPr>
          <p:cNvPr id="4" name="Slide Number Placeholder 3"/>
          <p:cNvSpPr>
            <a:spLocks noGrp="1"/>
          </p:cNvSpPr>
          <p:nvPr>
            <p:ph type="sldNum" sz="quarter" idx="10"/>
          </p:nvPr>
        </p:nvSpPr>
        <p:spPr/>
        <p:txBody>
          <a:bodyPr/>
          <a:lstStyle/>
          <a:p>
            <a:fld id="{D0EA0E40-B748-4359-A03C-1806B3097D5B}" type="slidenum">
              <a:rPr lang="en-AU" altLang="en-US" smtClean="0"/>
              <a:pPr/>
              <a:t>16</a:t>
            </a:fld>
            <a:endParaRPr lang="en-AU" altLang="en-US"/>
          </a:p>
        </p:txBody>
      </p:sp>
    </p:spTree>
    <p:extLst>
      <p:ext uri="{BB962C8B-B14F-4D97-AF65-F5344CB8AC3E}">
        <p14:creationId xmlns:p14="http://schemas.microsoft.com/office/powerpoint/2010/main" val="2255205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baseline="0" dirty="0"/>
              <a:t>[click]</a:t>
            </a:r>
          </a:p>
          <a:p>
            <a:endParaRPr lang="en-AU" sz="1100" baseline="0" dirty="0"/>
          </a:p>
          <a:p>
            <a:r>
              <a:rPr lang="en-AU" sz="1100" baseline="0" dirty="0"/>
              <a:t>To finish with the public authority obligation, section 38 also contains a number of exceptions where the obligation to act compatibly with rights and give proper consideration to rights does not apply.</a:t>
            </a:r>
          </a:p>
          <a:p>
            <a:endParaRPr lang="en-AU" sz="1100" baseline="0" dirty="0"/>
          </a:p>
          <a:p>
            <a:r>
              <a:rPr lang="en-AU" sz="1100" baseline="0" dirty="0"/>
              <a:t>[click]</a:t>
            </a:r>
          </a:p>
          <a:p>
            <a:endParaRPr lang="en-AU" sz="1100" baseline="0" dirty="0"/>
          </a:p>
          <a:p>
            <a:r>
              <a:rPr lang="en-AU" sz="1100" baseline="0" dirty="0">
                <a:solidFill>
                  <a:srgbClr val="FF0000"/>
                </a:solidFill>
              </a:rPr>
              <a:t>Section 38(2) provides that the obligation doesn’t apply if, as a result of a law – the public authority could not have reasonably acted differently or made a different decision. There have been few cases decided on this point – but it is generally understood to describe fairly confined situations where there is </a:t>
            </a:r>
            <a:r>
              <a:rPr lang="en-AU" sz="1100" i="1" baseline="0" dirty="0">
                <a:solidFill>
                  <a:srgbClr val="FF0000"/>
                </a:solidFill>
              </a:rPr>
              <a:t>no discretion </a:t>
            </a:r>
            <a:r>
              <a:rPr lang="en-AU" sz="1100" i="0" baseline="0" dirty="0">
                <a:solidFill>
                  <a:srgbClr val="FF0000"/>
                </a:solidFill>
              </a:rPr>
              <a:t>given to the public authority in the exercise of a particular power. </a:t>
            </a:r>
          </a:p>
          <a:p>
            <a:endParaRPr lang="en-AU" sz="1100" i="0" baseline="0" dirty="0">
              <a:solidFill>
                <a:srgbClr val="FF0000"/>
              </a:solidFill>
            </a:endParaRPr>
          </a:p>
          <a:p>
            <a:r>
              <a:rPr lang="en-AU" sz="1100" i="0" baseline="0" dirty="0">
                <a:solidFill>
                  <a:srgbClr val="FF0000"/>
                </a:solidFill>
              </a:rPr>
              <a:t>In our experience, this provision can often be misunderstood by newcomers to the Charter – and give rise to a misconceived position that ‘if I’m of the view that I can’t reasonably make a different decision in this situation – then the Charter doesn’t apply to me’. </a:t>
            </a:r>
          </a:p>
          <a:p>
            <a:endParaRPr lang="en-AU" sz="1100" i="0" baseline="0" dirty="0">
              <a:solidFill>
                <a:srgbClr val="FF0000"/>
              </a:solidFill>
            </a:endParaRPr>
          </a:p>
          <a:p>
            <a:r>
              <a:rPr lang="en-AU" sz="1100" i="0" baseline="0" dirty="0">
                <a:solidFill>
                  <a:srgbClr val="FF0000"/>
                </a:solidFill>
              </a:rPr>
              <a:t>(click)</a:t>
            </a:r>
          </a:p>
          <a:p>
            <a:endParaRPr lang="en-AU" sz="1100" i="0" baseline="0" dirty="0">
              <a:solidFill>
                <a:srgbClr val="FF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i="0" baseline="0" dirty="0">
                <a:solidFill>
                  <a:srgbClr val="FF0000"/>
                </a:solidFill>
              </a:rPr>
              <a:t>This argument often arises where a decision-maker has statutory functions or responsibilities to do things that necessarily interferes with rights (as a hypothetical example, a prison governor’s responsibility for the good order of the prison, or a Director of Housing’s obligation to manage housing stock and issue eviction notices).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i="0" baseline="0" dirty="0">
              <a:solidFill>
                <a:srgbClr val="FF0000"/>
              </a:solidFill>
            </a:endParaRPr>
          </a:p>
          <a:p>
            <a:r>
              <a:rPr lang="en-AU" sz="1100" i="0" baseline="0" dirty="0">
                <a:solidFill>
                  <a:srgbClr val="FF0000"/>
                </a:solidFill>
              </a:rPr>
              <a:t>Unfortunately, such arguments are unlike to succeed as the case law indicates that the s 38(2) exception will not apply in situations where a ‘range of possible courses of action are open to be taken’. So while a decision-maker may consider that they have overarching duty to take a certain course of action that interferes with rights (for example, the Chief Health Officer implementing lock down orders out of a duty to protect public health) – as long as there is discretion in that decision – including whether to take less restrictive alternative options (such as in the example of the CHO, to only implement social distancing and mask wearing as opposed to stay-at-home orders), section 38 will continue to apply. It won’t be a defence to say, for example, I had responsibilities to protect public health and thus could not have acted differently.</a:t>
            </a:r>
          </a:p>
          <a:p>
            <a:endParaRPr lang="en-AU" sz="1100" i="0" baseline="0" dirty="0">
              <a:solidFill>
                <a:srgbClr val="FF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i="0" baseline="0" dirty="0">
                <a:solidFill>
                  <a:srgbClr val="FF0000"/>
                </a:solidFill>
              </a:rPr>
              <a:t>[</a:t>
            </a:r>
            <a:r>
              <a:rPr lang="en-AU" sz="1100" i="0" baseline="0" dirty="0">
                <a:solidFill>
                  <a:schemeClr val="tx1"/>
                </a:solidFill>
              </a:rPr>
              <a:t>click]</a:t>
            </a:r>
            <a:endParaRPr lang="en-AU" sz="1100" i="0" baseline="0" dirty="0">
              <a:solidFill>
                <a:srgbClr val="FF0000"/>
              </a:solidFill>
            </a:endParaRPr>
          </a:p>
          <a:p>
            <a:endParaRPr lang="en-AU" sz="1100" i="0" baseline="0" dirty="0">
              <a:solidFill>
                <a:srgbClr val="FF0000"/>
              </a:solidFill>
            </a:endParaRPr>
          </a:p>
          <a:p>
            <a:r>
              <a:rPr lang="en-AU" sz="1100" i="0" baseline="0" dirty="0">
                <a:solidFill>
                  <a:srgbClr val="FF0000"/>
                </a:solidFill>
              </a:rPr>
              <a:t>The other exceptions include decisions of a private nature (for example, a public authority’s relations with its service contractors) and a special exception for religious bodies to avoid preventing that body from acting in conformity with its beliefs. </a:t>
            </a:r>
            <a:endParaRPr lang="en-AU" sz="1100" baseline="0" dirty="0"/>
          </a:p>
          <a:p>
            <a:endParaRPr lang="en-AU" sz="1100" baseline="0" dirty="0"/>
          </a:p>
          <a:p>
            <a:endParaRPr lang="en-AU" sz="1100"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89533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100" kern="1200" dirty="0">
                <a:solidFill>
                  <a:schemeClr val="tx1"/>
                </a:solidFill>
                <a:effectLst/>
                <a:latin typeface="+mn-lt"/>
                <a:ea typeface="+mn-ea"/>
                <a:cs typeface="+mn-cs"/>
              </a:rPr>
              <a:t>Now, we will end this seminar</a:t>
            </a:r>
            <a:r>
              <a:rPr lang="en-AU" sz="1100" kern="1200" baseline="0" dirty="0">
                <a:solidFill>
                  <a:schemeClr val="tx1"/>
                </a:solidFill>
                <a:effectLst/>
                <a:latin typeface="+mn-lt"/>
                <a:ea typeface="+mn-ea"/>
                <a:cs typeface="+mn-cs"/>
              </a:rPr>
              <a:t> with a brief look at remedies under the Charter – and the consequences of unlawfulness in relation to a public authority failing their s 38 obligation under the Charter.</a:t>
            </a:r>
          </a:p>
          <a:p>
            <a:pPr lvl="0"/>
            <a:endParaRPr lang="en-AU" sz="1100" kern="1200" baseline="0" dirty="0">
              <a:solidFill>
                <a:schemeClr val="tx1"/>
              </a:solidFill>
              <a:effectLst/>
              <a:latin typeface="+mn-lt"/>
              <a:ea typeface="+mn-ea"/>
              <a:cs typeface="+mn-cs"/>
            </a:endParaRPr>
          </a:p>
          <a:p>
            <a:pPr lvl="0"/>
            <a:r>
              <a:rPr lang="en-AU" sz="1100" kern="1200" baseline="0" dirty="0">
                <a:solidFill>
                  <a:schemeClr val="tx1"/>
                </a:solidFill>
                <a:effectLst/>
                <a:latin typeface="+mn-lt"/>
                <a:ea typeface="+mn-ea"/>
                <a:cs typeface="+mn-cs"/>
              </a:rPr>
              <a:t>This does require us to consider what is my least favourite  provision in the Charter which states that {READ SLIDE}</a:t>
            </a:r>
            <a:endParaRPr lang="en-AU" sz="1100" kern="1200" dirty="0">
              <a:solidFill>
                <a:schemeClr val="tx1"/>
              </a:solidFill>
              <a:effectLst/>
              <a:latin typeface="+mn-lt"/>
              <a:ea typeface="+mn-ea"/>
              <a:cs typeface="+mn-cs"/>
            </a:endParaRPr>
          </a:p>
          <a:p>
            <a:pPr lvl="0"/>
            <a:endParaRPr lang="en-AU" sz="1100"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kern="1200" baseline="0" dirty="0">
                <a:solidFill>
                  <a:schemeClr val="tx1"/>
                </a:solidFill>
                <a:effectLst/>
                <a:latin typeface="+mn-lt"/>
                <a:ea typeface="+mn-ea"/>
                <a:cs typeface="+mn-cs"/>
              </a:rPr>
              <a:t>[click] If you are confused by this, you are not alone!. This provision continues to confound lawyers (including myself), and there are still some aspect of it that are unsettled.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kern="1200" baseline="0" dirty="0">
              <a:solidFill>
                <a:schemeClr val="tx1"/>
              </a:solidFill>
              <a:effectLst/>
              <a:latin typeface="+mn-lt"/>
              <a:ea typeface="+mn-ea"/>
              <a:cs typeface="+mn-cs"/>
            </a:endParaRPr>
          </a:p>
          <a:p>
            <a:pPr lvl="0"/>
            <a:r>
              <a:rPr lang="en-AU" sz="1100" kern="1200" baseline="0" dirty="0">
                <a:solidFill>
                  <a:schemeClr val="tx1"/>
                </a:solidFill>
                <a:effectLst/>
                <a:latin typeface="+mn-lt"/>
                <a:ea typeface="+mn-ea"/>
                <a:cs typeface="+mn-cs"/>
              </a:rPr>
              <a:t>There are two main components to this. </a:t>
            </a:r>
          </a:p>
          <a:p>
            <a:pPr lvl="0"/>
            <a:endParaRPr lang="en-AU" sz="1100" kern="1200" baseline="0" dirty="0">
              <a:solidFill>
                <a:schemeClr val="tx1"/>
              </a:solidFill>
              <a:effectLst/>
              <a:latin typeface="+mn-lt"/>
              <a:ea typeface="+mn-ea"/>
              <a:cs typeface="+mn-cs"/>
            </a:endParaRPr>
          </a:p>
          <a:p>
            <a:pPr lvl="0"/>
            <a:r>
              <a:rPr lang="en-AU" sz="1100" kern="1200" baseline="0" dirty="0">
                <a:solidFill>
                  <a:schemeClr val="tx1"/>
                </a:solidFill>
                <a:effectLst/>
                <a:latin typeface="+mn-lt"/>
                <a:ea typeface="+mn-ea"/>
                <a:cs typeface="+mn-cs"/>
              </a:rPr>
              <a:t>The first is the piggyback principle, which is that i</a:t>
            </a:r>
            <a:r>
              <a:rPr lang="en-AU" sz="1100" kern="1200" dirty="0">
                <a:solidFill>
                  <a:schemeClr val="tx1"/>
                </a:solidFill>
                <a:effectLst/>
                <a:latin typeface="+mn-lt"/>
                <a:ea typeface="+mn-ea"/>
                <a:cs typeface="+mn-cs"/>
              </a:rPr>
              <a:t>f s 38 is breached with respect to an individual's human rights (either on the basis of the substantive or procedural obligation or both), the</a:t>
            </a:r>
            <a:r>
              <a:rPr lang="en-AU" sz="1100" kern="1200" baseline="0" dirty="0">
                <a:solidFill>
                  <a:schemeClr val="tx1"/>
                </a:solidFill>
                <a:effectLst/>
                <a:latin typeface="+mn-lt"/>
                <a:ea typeface="+mn-ea"/>
                <a:cs typeface="+mn-cs"/>
              </a:rPr>
              <a:t> individual</a:t>
            </a:r>
            <a:r>
              <a:rPr lang="en-AU" sz="1100" kern="1200" dirty="0">
                <a:solidFill>
                  <a:schemeClr val="tx1"/>
                </a:solidFill>
                <a:effectLst/>
                <a:latin typeface="+mn-lt"/>
                <a:ea typeface="+mn-ea"/>
                <a:cs typeface="+mn-cs"/>
              </a:rPr>
              <a:t> may bring a claim on Charter grounds </a:t>
            </a:r>
            <a:r>
              <a:rPr lang="en-AU" sz="1100" b="1" kern="1200" dirty="0">
                <a:solidFill>
                  <a:schemeClr val="tx1"/>
                </a:solidFill>
                <a:effectLst/>
                <a:latin typeface="+mn-lt"/>
                <a:ea typeface="+mn-ea"/>
                <a:cs typeface="+mn-cs"/>
              </a:rPr>
              <a:t>but only if</a:t>
            </a:r>
            <a:r>
              <a:rPr lang="en-AU" sz="1100" kern="1200" dirty="0">
                <a:solidFill>
                  <a:schemeClr val="tx1"/>
                </a:solidFill>
                <a:effectLst/>
                <a:latin typeface="+mn-lt"/>
                <a:ea typeface="+mn-ea"/>
                <a:cs typeface="+mn-cs"/>
              </a:rPr>
              <a:t> there is a non-Charter ground that accompanies it. That is, the Charter does not create an independent</a:t>
            </a:r>
            <a:r>
              <a:rPr lang="en-AU" sz="1100" kern="1200" baseline="0" dirty="0">
                <a:solidFill>
                  <a:schemeClr val="tx1"/>
                </a:solidFill>
                <a:effectLst/>
                <a:latin typeface="+mn-lt"/>
                <a:ea typeface="+mn-ea"/>
                <a:cs typeface="+mn-cs"/>
              </a:rPr>
              <a:t> cause of action, but allows a Charter claim to be brought alongside a non-Charter claim of unlawfulness</a:t>
            </a:r>
            <a:r>
              <a:rPr lang="en-AU" sz="1100" kern="1200" dirty="0">
                <a:solidFill>
                  <a:schemeClr val="tx1"/>
                </a:solidFill>
                <a:effectLst/>
                <a:latin typeface="+mn-lt"/>
                <a:ea typeface="+mn-ea"/>
                <a:cs typeface="+mn-cs"/>
              </a:rPr>
              <a:t>. This</a:t>
            </a:r>
            <a:r>
              <a:rPr lang="en-AU" sz="1100" kern="1200" baseline="0" dirty="0">
                <a:solidFill>
                  <a:schemeClr val="tx1"/>
                </a:solidFill>
                <a:effectLst/>
                <a:latin typeface="+mn-lt"/>
                <a:ea typeface="+mn-ea"/>
                <a:cs typeface="+mn-cs"/>
              </a:rPr>
              <a:t> principle was introduced to prevent the so-called ‘floodgates’ of human rights litigation that was expected to occur at the time the Charter was introduced. Arguably those floodgates never really opened – and you could say this provision is past its use by date – but there is no reform on the horizon at this stage.</a:t>
            </a:r>
            <a:endParaRPr lang="en-AU" sz="1100" kern="1200" dirty="0">
              <a:solidFill>
                <a:schemeClr val="tx1"/>
              </a:solidFill>
              <a:effectLst/>
              <a:latin typeface="+mn-lt"/>
              <a:ea typeface="+mn-ea"/>
              <a:cs typeface="+mn-cs"/>
            </a:endParaRPr>
          </a:p>
          <a:p>
            <a:pPr lvl="0"/>
            <a:endParaRPr lang="en-AU"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200" dirty="0">
                <a:solidFill>
                  <a:schemeClr val="tx1"/>
                </a:solidFill>
                <a:effectLst/>
                <a:latin typeface="+mn-lt"/>
                <a:ea typeface="+mn-ea"/>
                <a:cs typeface="+mn-cs"/>
              </a:rPr>
              <a:t>So, most often, the non-Charter claim being piggybacked on is a judicial review ground- this is because of the way s 39 is drafted, in terms of ‘unlawfulness’.</a:t>
            </a:r>
            <a:r>
              <a:rPr lang="en-AU" sz="1100" kern="1200" baseline="0" dirty="0">
                <a:solidFill>
                  <a:schemeClr val="tx1"/>
                </a:solidFill>
                <a:effectLst/>
                <a:latin typeface="+mn-lt"/>
                <a:ea typeface="+mn-ea"/>
                <a:cs typeface="+mn-cs"/>
              </a:rPr>
              <a:t> It can also, for example, be </a:t>
            </a:r>
            <a:r>
              <a:rPr lang="en-AU" sz="1100" kern="1200" dirty="0">
                <a:solidFill>
                  <a:schemeClr val="tx1"/>
                </a:solidFill>
                <a:effectLst/>
                <a:latin typeface="+mn-lt"/>
                <a:ea typeface="+mn-ea"/>
                <a:cs typeface="+mn-cs"/>
              </a:rPr>
              <a:t>a complaint of discrimination under the </a:t>
            </a:r>
            <a:r>
              <a:rPr lang="en-AU" sz="1100" i="1" kern="1200" dirty="0">
                <a:solidFill>
                  <a:schemeClr val="tx1"/>
                </a:solidFill>
                <a:effectLst/>
                <a:latin typeface="+mn-lt"/>
                <a:ea typeface="+mn-ea"/>
                <a:cs typeface="+mn-cs"/>
              </a:rPr>
              <a:t>Equal Opportunity Act</a:t>
            </a:r>
            <a:r>
              <a:rPr lang="en-AU" sz="1100" i="0" kern="1200" baseline="0" dirty="0">
                <a:solidFill>
                  <a:schemeClr val="tx1"/>
                </a:solidFill>
                <a:effectLst/>
                <a:latin typeface="+mn-lt"/>
                <a:ea typeface="+mn-ea"/>
                <a:cs typeface="+mn-cs"/>
              </a:rPr>
              <a:t> or alleged breach </a:t>
            </a:r>
            <a:r>
              <a:rPr lang="en-AU" sz="1100" kern="1200" dirty="0">
                <a:solidFill>
                  <a:schemeClr val="tx1"/>
                </a:solidFill>
                <a:effectLst/>
                <a:latin typeface="+mn-lt"/>
                <a:ea typeface="+mn-ea"/>
                <a:cs typeface="+mn-cs"/>
              </a:rPr>
              <a:t>of one of the privacy principles in the </a:t>
            </a:r>
            <a:r>
              <a:rPr lang="en-AU" sz="1100" i="1" kern="1200" dirty="0">
                <a:solidFill>
                  <a:schemeClr val="tx1"/>
                </a:solidFill>
                <a:effectLst/>
                <a:latin typeface="+mn-lt"/>
                <a:ea typeface="+mn-ea"/>
                <a:cs typeface="+mn-cs"/>
              </a:rPr>
              <a:t>Privacy and Data Protection Act</a:t>
            </a:r>
            <a:r>
              <a:rPr lang="en-AU" sz="1100" kern="1200" dirty="0">
                <a:solidFill>
                  <a:schemeClr val="tx1"/>
                </a:solidFill>
                <a:effectLst/>
                <a:latin typeface="+mn-lt"/>
                <a:ea typeface="+mn-ea"/>
                <a:cs typeface="+mn-cs"/>
              </a:rPr>
              <a:t>.</a:t>
            </a:r>
            <a:r>
              <a:rPr lang="en-AU" sz="11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200" baseline="0" dirty="0">
                <a:solidFill>
                  <a:schemeClr val="tx1"/>
                </a:solidFill>
                <a:effectLst/>
                <a:latin typeface="+mn-lt"/>
                <a:ea typeface="+mn-ea"/>
                <a:cs typeface="+mn-cs"/>
              </a:rPr>
              <a:t>Interestingly, t</a:t>
            </a:r>
            <a:r>
              <a:rPr lang="en-AU" sz="1100" kern="1200" dirty="0">
                <a:solidFill>
                  <a:schemeClr val="tx1"/>
                </a:solidFill>
                <a:effectLst/>
                <a:latin typeface="+mn-lt"/>
                <a:ea typeface="+mn-ea"/>
                <a:cs typeface="+mn-cs"/>
              </a:rPr>
              <a:t>he non-Charter claim is not required to succeed in order for the Charter claim to succeed. For example, in </a:t>
            </a:r>
            <a:r>
              <a:rPr lang="en-AU" sz="1100" i="1" kern="1200" dirty="0">
                <a:solidFill>
                  <a:schemeClr val="tx1"/>
                </a:solidFill>
                <a:effectLst/>
                <a:latin typeface="+mn-lt"/>
                <a:ea typeface="+mn-ea"/>
                <a:cs typeface="+mn-cs"/>
              </a:rPr>
              <a:t>Certain Children</a:t>
            </a:r>
            <a:r>
              <a:rPr lang="en-AU" sz="1100" kern="1200" dirty="0">
                <a:solidFill>
                  <a:schemeClr val="tx1"/>
                </a:solidFill>
                <a:effectLst/>
                <a:latin typeface="+mn-lt"/>
                <a:ea typeface="+mn-ea"/>
                <a:cs typeface="+mn-cs"/>
              </a:rPr>
              <a:t>, which involved the relocation of children from a youth detention centre to an adult maximum security prison, the applicants succeeded on Charter grounds but not judicial review grounds. What is required is that the non-Charter ground be genuine,</a:t>
            </a:r>
            <a:r>
              <a:rPr lang="en-AU" sz="1100" kern="1200" baseline="0" dirty="0">
                <a:solidFill>
                  <a:schemeClr val="tx1"/>
                </a:solidFill>
                <a:effectLst/>
                <a:latin typeface="+mn-lt"/>
                <a:ea typeface="+mn-ea"/>
                <a:cs typeface="+mn-cs"/>
              </a:rPr>
              <a:t> </a:t>
            </a:r>
            <a:r>
              <a:rPr lang="en-AU" sz="1100" kern="1200" dirty="0">
                <a:solidFill>
                  <a:schemeClr val="tx1"/>
                </a:solidFill>
                <a:effectLst/>
                <a:latin typeface="+mn-lt"/>
                <a:ea typeface="+mn-ea"/>
                <a:cs typeface="+mn-cs"/>
              </a:rPr>
              <a:t>and not be hypothetical or misconceived. </a:t>
            </a:r>
          </a:p>
          <a:p>
            <a:pPr lvl="0"/>
            <a:endParaRPr lang="en-AU" sz="1100" kern="1200" baseline="0" dirty="0">
              <a:solidFill>
                <a:schemeClr val="tx1"/>
              </a:solidFill>
              <a:effectLst/>
              <a:latin typeface="+mn-lt"/>
              <a:ea typeface="+mn-ea"/>
              <a:cs typeface="+mn-cs"/>
            </a:endParaRPr>
          </a:p>
          <a:p>
            <a:pPr lvl="0"/>
            <a:r>
              <a:rPr lang="en-AU" sz="1100" kern="1200" baseline="0" dirty="0">
                <a:solidFill>
                  <a:schemeClr val="tx1"/>
                </a:solidFill>
                <a:effectLst/>
                <a:latin typeface="+mn-lt"/>
                <a:ea typeface="+mn-ea"/>
                <a:cs typeface="+mn-cs"/>
              </a:rPr>
              <a:t>We do note that there are still areas of s 39 that are not yet settled (for example, in relation to whether a Charter claim can attach to tort) – so the interpretation of this section is still evolving. </a:t>
            </a:r>
            <a:endParaRPr lang="en-AU" sz="1100" kern="1200" dirty="0">
              <a:solidFill>
                <a:schemeClr val="tx1"/>
              </a:solidFill>
              <a:effectLst/>
              <a:latin typeface="+mn-lt"/>
              <a:ea typeface="+mn-ea"/>
              <a:cs typeface="+mn-cs"/>
            </a:endParaRPr>
          </a:p>
          <a:p>
            <a:endParaRPr lang="en-AU" sz="110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B8B2BF-B211-418B-9A0A-233A58F6AC4F}" type="slidenum">
              <a:rPr kumimoji="0" lang="en-A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AU"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2971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100" kern="1200" dirty="0">
                <a:solidFill>
                  <a:schemeClr val="tx1"/>
                </a:solidFill>
                <a:effectLst/>
                <a:latin typeface="+mn-lt"/>
                <a:ea typeface="+mn-ea"/>
                <a:cs typeface="+mn-cs"/>
              </a:rPr>
              <a:t>The</a:t>
            </a:r>
            <a:r>
              <a:rPr lang="en-AU" sz="1100" kern="1200" baseline="0" dirty="0">
                <a:solidFill>
                  <a:schemeClr val="tx1"/>
                </a:solidFill>
                <a:effectLst/>
                <a:latin typeface="+mn-lt"/>
                <a:ea typeface="+mn-ea"/>
                <a:cs typeface="+mn-cs"/>
              </a:rPr>
              <a:t> second key aspect of s 39 relates to remedies. The provision has been interpreted to mean that i</a:t>
            </a:r>
            <a:r>
              <a:rPr lang="en-AU" sz="1100" kern="1200" dirty="0">
                <a:solidFill>
                  <a:schemeClr val="tx1"/>
                </a:solidFill>
                <a:effectLst/>
                <a:latin typeface="+mn-lt"/>
                <a:ea typeface="+mn-ea"/>
                <a:cs typeface="+mn-cs"/>
              </a:rPr>
              <a:t>f a person </a:t>
            </a:r>
            <a:r>
              <a:rPr lang="en-AU" sz="1100" i="1" kern="1200" dirty="0">
                <a:solidFill>
                  <a:schemeClr val="tx1"/>
                </a:solidFill>
                <a:effectLst/>
                <a:latin typeface="+mn-lt"/>
                <a:ea typeface="+mn-ea"/>
                <a:cs typeface="+mn-cs"/>
              </a:rPr>
              <a:t>otherwise</a:t>
            </a:r>
            <a:r>
              <a:rPr lang="en-AU" sz="1100" i="0" kern="1200" dirty="0">
                <a:solidFill>
                  <a:schemeClr val="tx1"/>
                </a:solidFill>
                <a:effectLst/>
                <a:latin typeface="+mn-lt"/>
                <a:ea typeface="+mn-ea"/>
                <a:cs typeface="+mn-cs"/>
              </a:rPr>
              <a:t> has a right</a:t>
            </a:r>
            <a:r>
              <a:rPr lang="en-AU" sz="1100" i="0" kern="1200" baseline="0" dirty="0">
                <a:solidFill>
                  <a:schemeClr val="tx1"/>
                </a:solidFill>
                <a:effectLst/>
                <a:latin typeface="+mn-lt"/>
                <a:ea typeface="+mn-ea"/>
                <a:cs typeface="+mn-cs"/>
              </a:rPr>
              <a:t> to seek relief or remedy on the basis that a public authority’s decision was unlawful, then the person may seek </a:t>
            </a:r>
            <a:r>
              <a:rPr lang="en-AU" sz="1100" i="1" kern="1200" baseline="0" dirty="0">
                <a:solidFill>
                  <a:schemeClr val="tx1"/>
                </a:solidFill>
                <a:effectLst/>
                <a:latin typeface="+mn-lt"/>
                <a:ea typeface="+mn-ea"/>
                <a:cs typeface="+mn-cs"/>
              </a:rPr>
              <a:t>that same </a:t>
            </a:r>
            <a:r>
              <a:rPr lang="en-AU" sz="1100" i="0" kern="1200" baseline="0" dirty="0">
                <a:solidFill>
                  <a:schemeClr val="tx1"/>
                </a:solidFill>
                <a:effectLst/>
                <a:latin typeface="+mn-lt"/>
                <a:ea typeface="+mn-ea"/>
                <a:cs typeface="+mn-cs"/>
              </a:rPr>
              <a:t>relief or remedy on the Charter-ground, even if the </a:t>
            </a:r>
            <a:r>
              <a:rPr lang="en-AU" sz="1100" kern="1200" dirty="0">
                <a:solidFill>
                  <a:schemeClr val="tx1"/>
                </a:solidFill>
                <a:effectLst/>
                <a:latin typeface="+mn-lt"/>
                <a:ea typeface="+mn-ea"/>
                <a:cs typeface="+mn-cs"/>
              </a:rPr>
              <a:t>non-Charter claim does not succeed. However, [click] the person is expressly barred from seeking damages. </a:t>
            </a:r>
          </a:p>
          <a:p>
            <a:pPr lvl="0"/>
            <a:endParaRPr lang="en-AU" sz="1100" kern="1200" dirty="0">
              <a:solidFill>
                <a:schemeClr val="tx1"/>
              </a:solidFill>
              <a:effectLst/>
              <a:latin typeface="+mn-lt"/>
              <a:ea typeface="+mn-ea"/>
              <a:cs typeface="+mn-cs"/>
            </a:endParaRPr>
          </a:p>
          <a:p>
            <a:pPr lvl="0"/>
            <a:r>
              <a:rPr lang="en-AU" sz="1100" kern="1200" baseline="0" dirty="0">
                <a:solidFill>
                  <a:schemeClr val="tx1"/>
                </a:solidFill>
                <a:effectLst/>
                <a:latin typeface="+mn-lt"/>
                <a:ea typeface="+mn-ea"/>
                <a:cs typeface="+mn-cs"/>
              </a:rPr>
              <a:t>[click] </a:t>
            </a:r>
            <a:r>
              <a:rPr lang="en-AU" sz="1100" kern="1200" dirty="0">
                <a:solidFill>
                  <a:schemeClr val="tx1"/>
                </a:solidFill>
                <a:effectLst/>
                <a:latin typeface="+mn-lt"/>
                <a:ea typeface="+mn-ea"/>
                <a:cs typeface="+mn-cs"/>
              </a:rPr>
              <a:t>Although breach of s 38 is an error of law, courts have generally said that it does not amount to jurisdictional error. This means that a decision or act that is unlawful under the Charter is not rendered </a:t>
            </a:r>
            <a:r>
              <a:rPr lang="en-AU" sz="1100" b="1" kern="1200" dirty="0">
                <a:solidFill>
                  <a:schemeClr val="tx1"/>
                </a:solidFill>
                <a:effectLst/>
                <a:latin typeface="+mn-lt"/>
                <a:ea typeface="+mn-ea"/>
                <a:cs typeface="+mn-cs"/>
              </a:rPr>
              <a:t>invalid</a:t>
            </a:r>
            <a:r>
              <a:rPr lang="en-AU" sz="1100" kern="1200" dirty="0">
                <a:solidFill>
                  <a:schemeClr val="tx1"/>
                </a:solidFill>
                <a:effectLst/>
                <a:latin typeface="+mn-lt"/>
                <a:ea typeface="+mn-ea"/>
                <a:cs typeface="+mn-cs"/>
              </a:rPr>
              <a:t> by its unlawfulness. In part, this is because of the disruptive impact it would have on government operations and the recognition that Charter decisions are finely balanced one – and it would be too chaotic for invalidity to result if a decision-maker gets that balance wrong.</a:t>
            </a:r>
          </a:p>
          <a:p>
            <a:pPr lvl="0"/>
            <a:endParaRPr lang="en-AU" sz="1100" kern="1200" dirty="0">
              <a:solidFill>
                <a:schemeClr val="tx1"/>
              </a:solidFill>
              <a:effectLst/>
              <a:latin typeface="+mn-lt"/>
              <a:ea typeface="+mn-ea"/>
              <a:cs typeface="+mn-cs"/>
            </a:endParaRPr>
          </a:p>
          <a:p>
            <a:pPr lvl="0"/>
            <a:r>
              <a:rPr lang="en-AU" sz="1100" kern="1200" dirty="0">
                <a:solidFill>
                  <a:schemeClr val="tx1"/>
                </a:solidFill>
                <a:effectLst/>
                <a:latin typeface="+mn-lt"/>
                <a:ea typeface="+mn-ea"/>
                <a:cs typeface="+mn-cs"/>
              </a:rPr>
              <a:t>However, [click] even though the act or decision is likely to remain valid, the decision or act is 'unlawful'. It could be quashed, if it appears on the record, or the remedies of declaration and injunction may also be available.  </a:t>
            </a:r>
          </a:p>
          <a:p>
            <a:pPr lvl="0"/>
            <a:endParaRPr lang="en-AU" sz="1100" kern="1200" dirty="0">
              <a:solidFill>
                <a:schemeClr val="tx1"/>
              </a:solidFill>
              <a:effectLst/>
              <a:latin typeface="+mn-lt"/>
              <a:ea typeface="+mn-ea"/>
              <a:cs typeface="+mn-cs"/>
            </a:endParaRPr>
          </a:p>
          <a:p>
            <a:pPr lvl="0"/>
            <a:r>
              <a:rPr lang="en-AU" sz="1100" kern="1200" dirty="0">
                <a:solidFill>
                  <a:schemeClr val="tx1"/>
                </a:solidFill>
                <a:effectLst/>
                <a:latin typeface="+mn-lt"/>
                <a:ea typeface="+mn-ea"/>
                <a:cs typeface="+mn-cs"/>
              </a:rPr>
              <a:t>Remedies can also be creative, such as the exclusion of evidence that was gathered unlawfully under the Charter or fact-specific remedies like overturning a decision. Declarative relief is also available to declare that a particular decision or act was unlawful - this can often provide vindication for the applicant and can be bad publicity for the government defendant. </a:t>
            </a:r>
          </a:p>
          <a:p>
            <a:pPr lvl="0"/>
            <a:endParaRPr lang="en-AU" sz="1100" kern="1200" dirty="0">
              <a:solidFill>
                <a:schemeClr val="tx1"/>
              </a:solidFill>
              <a:effectLst/>
              <a:latin typeface="+mn-lt"/>
              <a:ea typeface="+mn-ea"/>
              <a:cs typeface="+mn-cs"/>
            </a:endParaRPr>
          </a:p>
          <a:p>
            <a:pPr lvl="0"/>
            <a:r>
              <a:rPr lang="en-AU" sz="1100" kern="1200" dirty="0">
                <a:solidFill>
                  <a:schemeClr val="tx1"/>
                </a:solidFill>
                <a:effectLst/>
                <a:latin typeface="+mn-lt"/>
                <a:ea typeface="+mn-ea"/>
                <a:cs typeface="+mn-cs"/>
              </a:rPr>
              <a:t>Unfortunately – the reality of these provisions means that litigating for relief</a:t>
            </a:r>
            <a:r>
              <a:rPr lang="en-AU" sz="1100" kern="1200" baseline="0" dirty="0">
                <a:solidFill>
                  <a:schemeClr val="tx1"/>
                </a:solidFill>
                <a:effectLst/>
                <a:latin typeface="+mn-lt"/>
                <a:ea typeface="+mn-ea"/>
                <a:cs typeface="+mn-cs"/>
              </a:rPr>
              <a:t> of a Charter breach is quite an intellectual exercise. Following the review of the Charter in 2015 there were calls for overhauling these provisions and streamlining things – including removing the piggyback requirement and allowing for damages - but it never resulted in legislation – and is a reform that likely requires strong political will to implement. So while us Charter practitioners may dream of a future where Charter litigation is much more straightforward – we seem to be stuck with this minefield for the immediate future.</a:t>
            </a:r>
          </a:p>
          <a:p>
            <a:pPr lvl="0"/>
            <a:endParaRPr lang="en-AU" sz="1100" kern="1200" baseline="0" dirty="0">
              <a:solidFill>
                <a:schemeClr val="tx1"/>
              </a:solidFill>
              <a:effectLst/>
              <a:latin typeface="+mn-lt"/>
              <a:ea typeface="+mn-ea"/>
              <a:cs typeface="+mn-cs"/>
            </a:endParaRPr>
          </a:p>
          <a:p>
            <a:pPr lvl="0"/>
            <a:endParaRPr lang="en-AU" sz="1100" kern="1200" dirty="0">
              <a:solidFill>
                <a:schemeClr val="tx1"/>
              </a:solidFill>
              <a:effectLst/>
              <a:latin typeface="+mn-lt"/>
              <a:ea typeface="+mn-ea"/>
              <a:cs typeface="+mn-cs"/>
            </a:endParaRPr>
          </a:p>
          <a:p>
            <a:pPr lvl="0"/>
            <a:endParaRPr lang="en-AU" sz="1100" kern="1200" dirty="0">
              <a:solidFill>
                <a:schemeClr val="tx1"/>
              </a:solidFill>
              <a:effectLst/>
              <a:latin typeface="+mn-lt"/>
              <a:ea typeface="+mn-ea"/>
              <a:cs typeface="+mn-cs"/>
            </a:endParaRPr>
          </a:p>
          <a:p>
            <a:endParaRPr lang="en-AU" sz="1100" dirty="0">
              <a:solidFill>
                <a:schemeClr val="tx1"/>
              </a:solidFill>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B8B2BF-B211-418B-9A0A-233A58F6AC4F}" type="slidenum">
              <a:rPr kumimoji="0" lang="en-A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AU"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5741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I’d like to start this session by getting a sense of what people think about when they think of the Charter.</a:t>
            </a:r>
          </a:p>
          <a:p>
            <a:endParaRPr lang="en-AU" dirty="0"/>
          </a:p>
          <a:p>
            <a:r>
              <a:rPr lang="en-AU" dirty="0"/>
              <a:t>Could you all enter into the Teams</a:t>
            </a:r>
            <a:r>
              <a:rPr lang="en-AU" baseline="0" dirty="0"/>
              <a:t> Chat </a:t>
            </a:r>
            <a:r>
              <a:rPr lang="en-AU" dirty="0"/>
              <a:t>a word or two indicating what comes to mind when you think about the Charter?</a:t>
            </a:r>
          </a:p>
          <a:p>
            <a:endParaRPr lang="en-AU" dirty="0"/>
          </a:p>
          <a:p>
            <a:r>
              <a:rPr lang="en-AU" dirty="0"/>
              <a:t>No pressure, just whatever comes to mind – no wrong answers!</a:t>
            </a:r>
          </a:p>
          <a:p>
            <a:endParaRPr lang="en-AU" dirty="0"/>
          </a:p>
          <a:p>
            <a:r>
              <a:rPr lang="en-AU" dirty="0"/>
              <a:t>[read out a few of the words?]</a:t>
            </a:r>
          </a:p>
          <a:p>
            <a:endParaRPr lang="en-AU" dirty="0"/>
          </a:p>
          <a:p>
            <a:r>
              <a:rPr lang="en-AU" dirty="0"/>
              <a:t>Well – I might add some thoughts you may have had but not wanted to say out-loud – </a:t>
            </a:r>
          </a:p>
          <a:p>
            <a:endParaRPr lang="en-AU" dirty="0"/>
          </a:p>
          <a:p>
            <a:r>
              <a:rPr lang="en-AU" dirty="0"/>
              <a:t>&lt;click&gt; </a:t>
            </a:r>
          </a:p>
          <a:p>
            <a:endParaRPr lang="en-AU" dirty="0"/>
          </a:p>
          <a:p>
            <a:r>
              <a:rPr lang="en-AU" dirty="0"/>
              <a:t>Some might say it’s more bureaucrat red tape – a waste of time and money that leads to ineffectual box ticking exercises.</a:t>
            </a:r>
          </a:p>
          <a:p>
            <a:endParaRPr lang="en-AU" dirty="0"/>
          </a:p>
          <a:p>
            <a:r>
              <a:rPr lang="en-AU" dirty="0"/>
              <a:t>&lt;click&gt; Others might say (particularly some media outlets) it’s only used by criminals to get off on a  technicality or get cosier conditions in prison.</a:t>
            </a:r>
          </a:p>
          <a:p>
            <a:endParaRPr lang="en-AU" dirty="0"/>
          </a:p>
          <a:p>
            <a:pPr marL="171450" indent="-171450">
              <a:buFontTx/>
              <a:buChar char="-"/>
            </a:pPr>
            <a:r>
              <a:rPr lang="en-AU" dirty="0"/>
              <a:t>&lt;click&gt; Some say the Charter is undemocratic, it takes power away from parliament and the people, and gives it to an unaccountable judiciary</a:t>
            </a:r>
          </a:p>
          <a:p>
            <a:pPr marL="171450" indent="-171450">
              <a:buFontTx/>
              <a:buChar char="-"/>
            </a:pPr>
            <a:endParaRPr lang="en-AU" dirty="0"/>
          </a:p>
          <a:p>
            <a:pPr marL="171450" indent="-171450">
              <a:buFontTx/>
              <a:buChar char="-"/>
            </a:pPr>
            <a:r>
              <a:rPr lang="en-AU" dirty="0"/>
              <a:t>&lt;click&gt; it’s a lawyers picnic, it leads to overlong overcomplicated court cases that don’t lead to any concrete results apart from fat barrister invoices….</a:t>
            </a:r>
            <a:br>
              <a:rPr lang="en-AU" dirty="0"/>
            </a:br>
            <a:br>
              <a:rPr lang="en-AU" dirty="0"/>
            </a:br>
            <a:r>
              <a:rPr lang="en-AU" dirty="0"/>
              <a:t>Or maybe&lt;click&gt; you may echo Justice </a:t>
            </a:r>
            <a:r>
              <a:rPr lang="en-AU" dirty="0" err="1"/>
              <a:t>Heydon</a:t>
            </a:r>
            <a:r>
              <a:rPr lang="en-AU" dirty="0"/>
              <a:t> and invoke Shakespeare, describing the Charter as a comforting drug stronger than poppy or all the drowsy syrups of the world. Spoiler Alert: Justice </a:t>
            </a:r>
            <a:r>
              <a:rPr lang="en-AU" dirty="0" err="1"/>
              <a:t>Heydon</a:t>
            </a:r>
            <a:r>
              <a:rPr lang="en-AU" dirty="0"/>
              <a:t> didn’t care much for the Charter.</a:t>
            </a:r>
          </a:p>
          <a:p>
            <a:pPr marL="171450" indent="-171450">
              <a:buFontTx/>
              <a:buChar char="-"/>
            </a:pPr>
            <a:endParaRPr lang="en-AU" dirty="0"/>
          </a:p>
          <a:p>
            <a:pPr marL="171450" indent="-171450">
              <a:buFontTx/>
              <a:buChar char="-"/>
            </a:pPr>
            <a:r>
              <a:rPr lang="en-AU" dirty="0"/>
              <a:t>Anyway, my hope is that after this session, you will come away thinking NONE of these things – and will rather </a:t>
            </a:r>
            <a:r>
              <a:rPr lang="en-AU" sz="1200" baseline="0" dirty="0"/>
              <a:t>have a better understanding of the role and purpose of the Charter – and how its obligations may be given effect in a way that ultimately improves the decision-making and conduct of the public service – and leads to better laws, decisions and actions</a:t>
            </a:r>
            <a:endParaRPr lang="en-AU" dirty="0"/>
          </a:p>
          <a:p>
            <a:endParaRPr lang="en-AU" dirty="0"/>
          </a:p>
          <a:p>
            <a:endParaRPr lang="en-AU" dirty="0"/>
          </a:p>
          <a:p>
            <a:endParaRPr lang="en-AU" dirty="0"/>
          </a:p>
          <a:p>
            <a:pPr marL="0" indent="0">
              <a:buFont typeface="Arial" panose="020B0604020202020204" pitchFamily="34" charset="0"/>
              <a:buNone/>
            </a:pPr>
            <a:endParaRPr lang="en-AU" baseline="0" dirty="0"/>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D0EA0E40-B748-4359-A03C-1806B3097D5B}" type="slidenum">
              <a:rPr lang="en-AU" altLang="en-US" smtClean="0"/>
              <a:pPr/>
              <a:t>2</a:t>
            </a:fld>
            <a:endParaRPr lang="en-AU" altLang="en-US"/>
          </a:p>
        </p:txBody>
      </p:sp>
    </p:spTree>
    <p:extLst>
      <p:ext uri="{BB962C8B-B14F-4D97-AF65-F5344CB8AC3E}">
        <p14:creationId xmlns:p14="http://schemas.microsoft.com/office/powerpoint/2010/main" val="3459621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i="0" kern="1200" dirty="0">
                <a:solidFill>
                  <a:schemeClr val="tx1"/>
                </a:solidFill>
                <a:effectLst/>
                <a:latin typeface="+mn-lt"/>
                <a:ea typeface="+mn-ea"/>
                <a:cs typeface="+mn-cs"/>
              </a:rPr>
              <a:t>Some finishing points -</a:t>
            </a:r>
            <a:r>
              <a:rPr lang="en-AU" sz="1100" b="0" i="0" kern="1200" baseline="0" dirty="0">
                <a:solidFill>
                  <a:schemeClr val="tx1"/>
                </a:solidFill>
                <a:effectLst/>
                <a:latin typeface="+mn-lt"/>
                <a:ea typeface="+mn-ea"/>
                <a:cs typeface="+mn-cs"/>
              </a:rPr>
              <a:t> t</a:t>
            </a:r>
            <a:r>
              <a:rPr lang="en-AU" sz="1100" b="0" i="0" kern="1200" dirty="0">
                <a:solidFill>
                  <a:schemeClr val="tx1"/>
                </a:solidFill>
                <a:effectLst/>
                <a:latin typeface="+mn-lt"/>
                <a:ea typeface="+mn-ea"/>
                <a:cs typeface="+mn-cs"/>
              </a:rPr>
              <a:t>here is a</a:t>
            </a:r>
            <a:r>
              <a:rPr lang="en-AU" sz="1100" b="0" i="0" kern="1200" baseline="0" dirty="0">
                <a:solidFill>
                  <a:schemeClr val="tx1"/>
                </a:solidFill>
                <a:effectLst/>
                <a:latin typeface="+mn-lt"/>
                <a:ea typeface="+mn-ea"/>
                <a:cs typeface="+mn-cs"/>
              </a:rPr>
              <a:t> special role for the Attorney-General and </a:t>
            </a:r>
            <a:r>
              <a:rPr lang="en-AU" sz="1100" b="0" i="0" kern="1200" dirty="0">
                <a:solidFill>
                  <a:schemeClr val="tx1"/>
                </a:solidFill>
                <a:effectLst/>
                <a:latin typeface="Arial" panose="020B0604020202020204" pitchFamily="34" charset="0"/>
                <a:ea typeface="+mn-ea"/>
                <a:cs typeface="Arial" panose="020B0604020202020204" pitchFamily="34" charset="0"/>
              </a:rPr>
              <a:t>Victorian Equal Opportunity and Human Rights Commission under the Charter. </a:t>
            </a:r>
            <a:r>
              <a:rPr lang="en-AU" sz="1100" b="0" i="0" kern="1200" baseline="0" dirty="0">
                <a:solidFill>
                  <a:schemeClr val="tx1"/>
                </a:solidFill>
                <a:effectLst/>
                <a:latin typeface="+mn-lt"/>
                <a:ea typeface="+mn-ea"/>
                <a:cs typeface="+mn-cs"/>
              </a:rPr>
              <a:t> </a:t>
            </a:r>
            <a:endParaRPr lang="en-AU" sz="1100" b="0" i="0" kern="1200" dirty="0">
              <a:solidFill>
                <a:schemeClr val="tx1"/>
              </a:solidFill>
              <a:effectLst/>
              <a:latin typeface="+mn-lt"/>
              <a:ea typeface="+mn-ea"/>
              <a:cs typeface="+mn-cs"/>
            </a:endParaRPr>
          </a:p>
          <a:p>
            <a:endParaRPr lang="en-AU" sz="1100" b="0" i="0" kern="1200" dirty="0">
              <a:solidFill>
                <a:schemeClr val="tx1"/>
              </a:solidFill>
              <a:effectLst/>
              <a:latin typeface="+mn-lt"/>
              <a:ea typeface="+mn-ea"/>
              <a:cs typeface="+mn-cs"/>
            </a:endParaRPr>
          </a:p>
          <a:p>
            <a:r>
              <a:rPr lang="en-AU" sz="1100" b="0" i="0" kern="1200" dirty="0">
                <a:solidFill>
                  <a:schemeClr val="tx1"/>
                </a:solidFill>
                <a:effectLst/>
                <a:latin typeface="+mn-lt"/>
                <a:ea typeface="+mn-ea"/>
                <a:cs typeface="+mn-cs"/>
              </a:rPr>
              <a:t>Under s 35 of the Charter, the AG and Commission must</a:t>
            </a:r>
            <a:r>
              <a:rPr lang="en-AU" sz="1100" b="0" i="0" kern="1200" baseline="0" dirty="0">
                <a:solidFill>
                  <a:schemeClr val="tx1"/>
                </a:solidFill>
                <a:effectLst/>
                <a:latin typeface="+mn-lt"/>
                <a:ea typeface="+mn-ea"/>
                <a:cs typeface="+mn-cs"/>
              </a:rPr>
              <a:t> be notified of any case in the Supreme Court or County Court in which a question of law arises that relates to the application of the Charter (i.e. s 38 obligations) or the interpretation of a statutory provision in accordance with the Charter (i.e. s 32 interpretive provision). </a:t>
            </a:r>
          </a:p>
          <a:p>
            <a:endParaRPr lang="en-AU" sz="1100" b="0" i="0" kern="1200" dirty="0">
              <a:solidFill>
                <a:schemeClr val="tx1"/>
              </a:solidFill>
              <a:effectLst/>
              <a:latin typeface="+mn-lt"/>
              <a:ea typeface="+mn-ea"/>
              <a:cs typeface="+mn-cs"/>
            </a:endParaRPr>
          </a:p>
          <a:p>
            <a:r>
              <a:rPr lang="en-AU" sz="1100" b="0" i="0" kern="1200" dirty="0">
                <a:solidFill>
                  <a:schemeClr val="tx1"/>
                </a:solidFill>
                <a:effectLst/>
                <a:latin typeface="+mn-lt"/>
                <a:ea typeface="+mn-ea"/>
                <a:cs typeface="+mn-cs"/>
              </a:rPr>
              <a:t>Under sections 34 and 40 of the Charter, the AG and Commission have a right to intervene in any such proceeding. </a:t>
            </a:r>
          </a:p>
          <a:p>
            <a:endParaRPr lang="en-AU" sz="1100" b="0" i="0" kern="1200" dirty="0">
              <a:solidFill>
                <a:schemeClr val="tx1"/>
              </a:solidFill>
              <a:effectLst/>
              <a:latin typeface="+mn-lt"/>
              <a:ea typeface="+mn-ea"/>
              <a:cs typeface="+mn-cs"/>
            </a:endParaRPr>
          </a:p>
          <a:p>
            <a:r>
              <a:rPr lang="en-AU" sz="1100" b="0" i="0" kern="1200" baseline="0" dirty="0">
                <a:solidFill>
                  <a:schemeClr val="tx1"/>
                </a:solidFill>
                <a:effectLst/>
                <a:latin typeface="+mn-lt"/>
                <a:ea typeface="+mn-ea"/>
                <a:cs typeface="+mn-cs"/>
              </a:rPr>
              <a:t>As the lawyers for the AG, our role is to advise the AG of the notice, the key issues in the proceeding and the relevant timeframes. We also make a recommendation as to whether or not the AG should intervene in any given case. This involves looking at:</a:t>
            </a:r>
          </a:p>
          <a:p>
            <a:pPr marL="171450" indent="-171450">
              <a:buFont typeface="Arial" panose="020B0604020202020204" pitchFamily="34" charset="0"/>
              <a:buChar char="•"/>
            </a:pPr>
            <a:r>
              <a:rPr lang="en-AU" sz="1100" b="0" i="0" kern="1200" baseline="0" dirty="0">
                <a:solidFill>
                  <a:schemeClr val="tx1"/>
                </a:solidFill>
                <a:effectLst/>
                <a:latin typeface="+mn-lt"/>
                <a:ea typeface="+mn-ea"/>
                <a:cs typeface="+mn-cs"/>
              </a:rPr>
              <a:t>Whether the proceeding involves a new or unsettled area of law or provides an opportunity to clarify a disputed interpretation of the law; </a:t>
            </a:r>
          </a:p>
          <a:p>
            <a:pPr marL="171450" indent="-171450">
              <a:buFont typeface="Arial" panose="020B0604020202020204" pitchFamily="34" charset="0"/>
              <a:buChar char="•"/>
            </a:pPr>
            <a:r>
              <a:rPr lang="en-AU" sz="1100" b="0" i="0" kern="1200" baseline="0" dirty="0">
                <a:solidFill>
                  <a:schemeClr val="tx1"/>
                </a:solidFill>
                <a:effectLst/>
                <a:latin typeface="+mn-lt"/>
                <a:ea typeface="+mn-ea"/>
                <a:cs typeface="+mn-cs"/>
              </a:rPr>
              <a:t>Whether the Charter issue has significant ramifications beyond the parties to the proceeding </a:t>
            </a:r>
          </a:p>
          <a:p>
            <a:pPr marL="171450" indent="-171450">
              <a:buFont typeface="Arial" panose="020B0604020202020204" pitchFamily="34" charset="0"/>
              <a:buChar char="•"/>
            </a:pPr>
            <a:r>
              <a:rPr lang="en-AU" sz="1100" b="0" i="0" kern="1200" baseline="0" dirty="0">
                <a:solidFill>
                  <a:schemeClr val="tx1"/>
                </a:solidFill>
                <a:effectLst/>
                <a:latin typeface="+mn-lt"/>
                <a:ea typeface="+mn-ea"/>
                <a:cs typeface="+mn-cs"/>
              </a:rPr>
              <a:t>Whether the effect on human rights is significant </a:t>
            </a:r>
          </a:p>
          <a:p>
            <a:pPr marL="171450" indent="-171450">
              <a:buFont typeface="Arial" panose="020B0604020202020204" pitchFamily="34" charset="0"/>
              <a:buChar char="•"/>
            </a:pPr>
            <a:endParaRPr lang="en-AU" sz="1100" b="0" i="0" kern="1200" baseline="0" dirty="0">
              <a:solidFill>
                <a:schemeClr val="tx1"/>
              </a:solidFill>
              <a:effectLst/>
              <a:latin typeface="+mn-lt"/>
              <a:ea typeface="+mn-ea"/>
              <a:cs typeface="+mn-cs"/>
            </a:endParaRPr>
          </a:p>
          <a:p>
            <a:r>
              <a:rPr lang="en-AU" sz="1100" b="0" i="0" kern="1200" baseline="0" dirty="0">
                <a:solidFill>
                  <a:schemeClr val="tx1"/>
                </a:solidFill>
                <a:effectLst/>
                <a:latin typeface="+mn-lt"/>
                <a:ea typeface="+mn-ea"/>
                <a:cs typeface="+mn-cs"/>
              </a:rPr>
              <a:t>Based on our advice, the AG then decides whether or not to intervene. </a:t>
            </a:r>
            <a:r>
              <a:rPr lang="en-AU" sz="1100" b="0" i="0" kern="1200" dirty="0">
                <a:solidFill>
                  <a:schemeClr val="tx1"/>
                </a:solidFill>
                <a:effectLst/>
                <a:latin typeface="+mn-lt"/>
                <a:ea typeface="+mn-ea"/>
                <a:cs typeface="+mn-cs"/>
              </a:rPr>
              <a:t>When the AG intervenes in a proceeding, she becomes a party to that proceeding. The AG’s role is to put forward views on the Charter and how it should be interpreted and applied. </a:t>
            </a:r>
          </a:p>
          <a:p>
            <a:endParaRPr lang="en-AU" sz="1100" b="0" i="0" kern="1200" dirty="0">
              <a:solidFill>
                <a:schemeClr val="tx1"/>
              </a:solidFill>
              <a:effectLst/>
              <a:latin typeface="+mn-lt"/>
              <a:ea typeface="+mn-ea"/>
              <a:cs typeface="+mn-cs"/>
            </a:endParaRPr>
          </a:p>
          <a:p>
            <a:r>
              <a:rPr lang="en-AU" sz="1100" b="0" i="0" kern="1200" dirty="0">
                <a:solidFill>
                  <a:schemeClr val="tx1"/>
                </a:solidFill>
                <a:effectLst/>
                <a:latin typeface="+mn-lt"/>
                <a:ea typeface="+mn-ea"/>
                <a:cs typeface="+mn-cs"/>
              </a:rPr>
              <a:t>One really important thing</a:t>
            </a:r>
            <a:r>
              <a:rPr lang="en-AU" sz="1100" b="0" i="0" kern="1200" baseline="0" dirty="0">
                <a:solidFill>
                  <a:schemeClr val="tx1"/>
                </a:solidFill>
                <a:effectLst/>
                <a:latin typeface="+mn-lt"/>
                <a:ea typeface="+mn-ea"/>
                <a:cs typeface="+mn-cs"/>
              </a:rPr>
              <a:t> for those of you in a litigation role to note, although the VGSO is generally served with a copy of the Charter notice on behalf of the AG, we aren’t </a:t>
            </a:r>
            <a:r>
              <a:rPr lang="en-AU" sz="1100" b="0" i="1" kern="1200" baseline="0" dirty="0">
                <a:solidFill>
                  <a:schemeClr val="tx1"/>
                </a:solidFill>
                <a:effectLst/>
                <a:latin typeface="+mn-lt"/>
                <a:ea typeface="+mn-ea"/>
                <a:cs typeface="+mn-cs"/>
              </a:rPr>
              <a:t>always</a:t>
            </a:r>
            <a:r>
              <a:rPr lang="en-AU" sz="1100" b="0" i="0" kern="1200" baseline="0" dirty="0">
                <a:solidFill>
                  <a:schemeClr val="tx1"/>
                </a:solidFill>
                <a:effectLst/>
                <a:latin typeface="+mn-lt"/>
                <a:ea typeface="+mn-ea"/>
                <a:cs typeface="+mn-cs"/>
              </a:rPr>
              <a:t>. This is because s 35(2) of the Charter provides that a Charter notice is not required to be given to the AG if the State is a party to the proceeding. This is on the assumption that State parties will talk to each other and let the AG know of any relevant litigation. There is ambiguity about what this section means – whether it is referring to the State of Victoria as a party or another body like a Department or a person such as the Secretary. In any case, the take-home point is that if a Charter issue is raised in a proceeding you are working on, you </a:t>
            </a:r>
            <a:r>
              <a:rPr lang="en-AU" sz="1100" b="1" i="0" kern="1200" baseline="0" dirty="0">
                <a:solidFill>
                  <a:schemeClr val="tx1"/>
                </a:solidFill>
                <a:effectLst/>
                <a:latin typeface="+mn-lt"/>
                <a:ea typeface="+mn-ea"/>
                <a:cs typeface="+mn-cs"/>
              </a:rPr>
              <a:t>must</a:t>
            </a:r>
            <a:r>
              <a:rPr lang="en-AU" sz="1100" b="0" i="0" kern="1200" baseline="0" dirty="0">
                <a:solidFill>
                  <a:schemeClr val="tx1"/>
                </a:solidFill>
                <a:effectLst/>
                <a:latin typeface="+mn-lt"/>
                <a:ea typeface="+mn-ea"/>
                <a:cs typeface="+mn-cs"/>
              </a:rPr>
              <a:t> notify the VGSO and provide us with the Charter notice and other relevant documents. </a:t>
            </a:r>
          </a:p>
          <a:p>
            <a:endParaRPr lang="en-AU" sz="1100" b="0" i="0" kern="1200" baseline="0" dirty="0">
              <a:solidFill>
                <a:schemeClr val="tx1"/>
              </a:solidFill>
              <a:effectLst/>
              <a:latin typeface="+mn-lt"/>
              <a:ea typeface="+mn-ea"/>
              <a:cs typeface="+mn-cs"/>
            </a:endParaRPr>
          </a:p>
          <a:p>
            <a:r>
              <a:rPr lang="en-AU" sz="1100" b="0" i="0" kern="1200" baseline="0" dirty="0">
                <a:solidFill>
                  <a:schemeClr val="tx1"/>
                </a:solidFill>
                <a:effectLst/>
                <a:latin typeface="+mn-lt"/>
                <a:ea typeface="+mn-ea"/>
                <a:cs typeface="+mn-cs"/>
              </a:rPr>
              <a:t>I’ll also note that our team can also assist State defendants with Charter issues when the AG decides not to intervene, even if the State party is already represented by another law firm. And of course, the broader VGSO can also represent State defendants in litigation involving the Charter. So please get in touch, even if the AG is not intervening in the proceeding, as we can help. </a:t>
            </a:r>
            <a:endParaRPr lang="en-AU"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B8B2BF-B211-418B-9A0A-233A58F6AC4F}" type="slidenum">
              <a:rPr kumimoji="0" lang="en-A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AU"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99774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100" dirty="0">
                <a:solidFill>
                  <a:schemeClr val="tx1"/>
                </a:solidFill>
              </a:rPr>
              <a:t>Lastly……… </a:t>
            </a:r>
          </a:p>
          <a:p>
            <a:pPr marL="171450" indent="-171450">
              <a:buFont typeface="Arial" panose="020B0604020202020204" pitchFamily="34" charset="0"/>
              <a:buChar char="•"/>
            </a:pPr>
            <a:r>
              <a:rPr lang="en-AU" sz="1100" dirty="0">
                <a:solidFill>
                  <a:schemeClr val="tx1"/>
                </a:solidFill>
              </a:rPr>
              <a:t>This is us – we are friendly and approachable! </a:t>
            </a:r>
          </a:p>
          <a:p>
            <a:pPr marL="171450" indent="-171450">
              <a:buFont typeface="Arial" panose="020B0604020202020204" pitchFamily="34" charset="0"/>
              <a:buChar char="•"/>
            </a:pPr>
            <a:r>
              <a:rPr lang="en-AU" sz="1100" dirty="0">
                <a:solidFill>
                  <a:schemeClr val="tx1"/>
                </a:solidFill>
              </a:rPr>
              <a:t>The human rights team is one of 3 teams in PuLP Branch</a:t>
            </a:r>
          </a:p>
          <a:p>
            <a:pPr marL="171450" indent="-171450">
              <a:buFont typeface="Arial" panose="020B0604020202020204" pitchFamily="34" charset="0"/>
              <a:buChar char="•"/>
            </a:pPr>
            <a:r>
              <a:rPr lang="en-US" sz="1100" baseline="0" dirty="0">
                <a:solidFill>
                  <a:schemeClr val="tx1"/>
                </a:solidFill>
              </a:rPr>
              <a:t>We a</a:t>
            </a:r>
            <a:r>
              <a:rPr lang="en-US" sz="1100" dirty="0">
                <a:solidFill>
                  <a:schemeClr val="tx1"/>
                </a:solidFill>
              </a:rPr>
              <a:t>ssist clients to make decisions and act compatibly with their obligations under the Charter,</a:t>
            </a:r>
          </a:p>
          <a:p>
            <a:pPr marL="171450" indent="-171450">
              <a:buFont typeface="Arial" panose="020B0604020202020204" pitchFamily="34" charset="0"/>
              <a:buChar char="•"/>
            </a:pPr>
            <a:r>
              <a:rPr lang="en-US" sz="1100" dirty="0">
                <a:solidFill>
                  <a:schemeClr val="tx1"/>
                </a:solidFill>
              </a:rPr>
              <a:t>We also</a:t>
            </a:r>
            <a:r>
              <a:rPr lang="en-US" sz="1100" baseline="0" dirty="0">
                <a:solidFill>
                  <a:schemeClr val="tx1"/>
                </a:solidFill>
              </a:rPr>
              <a:t> a</a:t>
            </a:r>
            <a:r>
              <a:rPr lang="en-US" sz="1100" dirty="0">
                <a:solidFill>
                  <a:schemeClr val="tx1"/>
                </a:solidFill>
              </a:rPr>
              <a:t>ssists with preparing and reviewing complex Statements of Compatibility for draft legislation, </a:t>
            </a:r>
          </a:p>
          <a:p>
            <a:pPr marL="171450" indent="-171450">
              <a:buFont typeface="Arial" panose="020B0604020202020204" pitchFamily="34" charset="0"/>
              <a:buChar char="•"/>
            </a:pPr>
            <a:r>
              <a:rPr lang="en-US" sz="1100" dirty="0">
                <a:solidFill>
                  <a:schemeClr val="tx1"/>
                </a:solidFill>
              </a:rPr>
              <a:t>We provide advice and represent clients, including the Attorney-General, in litigation matters involving human rights issues</a:t>
            </a:r>
            <a:endParaRPr lang="en-AU" sz="1100" dirty="0">
              <a:solidFill>
                <a:schemeClr val="tx1"/>
              </a:solidFill>
            </a:endParaRPr>
          </a:p>
          <a:p>
            <a:endParaRPr lang="en-AU" sz="110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B8B2BF-B211-418B-9A0A-233A58F6AC4F}" type="slidenum">
              <a:rPr kumimoji="0" lang="en-A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5226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Remember</a:t>
            </a:r>
            <a:r>
              <a:rPr lang="en-AU" baseline="0" dirty="0"/>
              <a:t>:</a:t>
            </a:r>
          </a:p>
          <a:p>
            <a:pPr marL="171450" indent="-171450">
              <a:buFont typeface="Arial" panose="020B0604020202020204" pitchFamily="34" charset="0"/>
              <a:buChar char="•"/>
            </a:pPr>
            <a:r>
              <a:rPr lang="en-AU" baseline="0" dirty="0"/>
              <a:t>Call us if you need Charter assistance, including advice on Charter obligations or drafting SOCs or help with Charter litigation </a:t>
            </a:r>
          </a:p>
          <a:p>
            <a:pPr marL="171450" indent="-171450">
              <a:buFont typeface="Arial" panose="020B0604020202020204" pitchFamily="34" charset="0"/>
              <a:buChar char="•"/>
            </a:pPr>
            <a:r>
              <a:rPr lang="en-AU" baseline="0" dirty="0"/>
              <a:t>Charter chapter in your bundle explains much of what we’ve discussed here today </a:t>
            </a:r>
          </a:p>
          <a:p>
            <a:pPr marL="171450" indent="-171450">
              <a:buFont typeface="Arial" panose="020B0604020202020204" pitchFamily="34" charset="0"/>
              <a:buChar char="•"/>
            </a:pPr>
            <a:r>
              <a:rPr lang="en-AU" baseline="0" dirty="0"/>
              <a:t>Includes some resources that may be useful for you, including the SOC register and Charter </a:t>
            </a:r>
            <a:r>
              <a:rPr lang="en-AU" baseline="0" dirty="0" err="1"/>
              <a:t>benchbook</a:t>
            </a:r>
            <a:r>
              <a:rPr lang="en-AU" baseline="0" dirty="0"/>
              <a:t> </a:t>
            </a:r>
          </a:p>
          <a:p>
            <a:pPr marL="171450" indent="-171450">
              <a:buFont typeface="Arial" panose="020B0604020202020204" pitchFamily="34" charset="0"/>
              <a:buChar char="•"/>
            </a:pPr>
            <a:endParaRPr lang="en-AU" baseline="0" dirty="0"/>
          </a:p>
          <a:p>
            <a:r>
              <a:rPr lang="en-AU" baseline="0" dirty="0"/>
              <a:t>Any questions?</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359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t>[CLICK]</a:t>
            </a:r>
          </a:p>
          <a:p>
            <a:endParaRPr lang="en-AU" sz="1100" dirty="0"/>
          </a:p>
          <a:p>
            <a:r>
              <a:rPr lang="en-AU" sz="1100" dirty="0"/>
              <a:t>So in today’s presentation </a:t>
            </a:r>
            <a:r>
              <a:rPr lang="en-AU" sz="1100" baseline="0" dirty="0"/>
              <a:t> – we will have a look at what human rights are protected by the Charter.</a:t>
            </a:r>
            <a:endParaRPr lang="en-AU" sz="1100" dirty="0"/>
          </a:p>
          <a:p>
            <a:endParaRPr lang="en-AU" sz="1100" dirty="0"/>
          </a:p>
          <a:p>
            <a:r>
              <a:rPr lang="en-AU" sz="1100" baseline="0" dirty="0"/>
              <a:t>[CLICK] </a:t>
            </a:r>
          </a:p>
          <a:p>
            <a:endParaRPr lang="en-AU" sz="1100" baseline="0" dirty="0"/>
          </a:p>
          <a:p>
            <a:r>
              <a:rPr lang="en-AU" sz="1100" baseline="0" dirty="0"/>
              <a:t>We will look at the concept of reasonable limits and how all human rights in the Charter can be limited in certain circumstances.</a:t>
            </a:r>
          </a:p>
          <a:p>
            <a:endParaRPr lang="en-AU" sz="1100" baseline="0" dirty="0"/>
          </a:p>
          <a:p>
            <a:r>
              <a:rPr lang="en-AU" sz="1100" baseline="0" dirty="0"/>
              <a:t>[Click] and [Click]</a:t>
            </a:r>
          </a:p>
          <a:p>
            <a:endParaRPr lang="en-AU" sz="1100" baseline="0" dirty="0"/>
          </a:p>
          <a:p>
            <a:r>
              <a:rPr lang="en-AU" sz="1100" baseline="0" dirty="0"/>
              <a:t>We will then look at how the Charter affects you, which will largely depend on your role, whether you are:</a:t>
            </a:r>
          </a:p>
          <a:p>
            <a:pPr marL="171450" indent="-171450">
              <a:buFont typeface="Arial" panose="020B0604020202020204" pitchFamily="34" charset="0"/>
              <a:buChar char="•"/>
            </a:pPr>
            <a:r>
              <a:rPr lang="en-AU" sz="1100" baseline="0" dirty="0"/>
              <a:t>involved in law-making, </a:t>
            </a:r>
          </a:p>
          <a:p>
            <a:pPr marL="171450" indent="-171450">
              <a:buFont typeface="Arial" panose="020B0604020202020204" pitchFamily="34" charset="0"/>
              <a:buChar char="•"/>
            </a:pPr>
            <a:r>
              <a:rPr lang="en-AU" sz="1100" baseline="0" dirty="0"/>
              <a:t>whether you interpret and apply legislation, </a:t>
            </a:r>
          </a:p>
          <a:p>
            <a:pPr marL="171450" indent="-171450">
              <a:buFont typeface="Arial" panose="020B0604020202020204" pitchFamily="34" charset="0"/>
              <a:buChar char="•"/>
            </a:pPr>
            <a:r>
              <a:rPr lang="en-AU" sz="1100" baseline="0" dirty="0"/>
              <a:t>If you are involved in the exercise of statutory powers or decisions that affect rights and interests;</a:t>
            </a:r>
          </a:p>
          <a:p>
            <a:pPr marL="171450" indent="-171450">
              <a:buFont typeface="Arial" panose="020B0604020202020204" pitchFamily="34" charset="0"/>
              <a:buChar char="•"/>
            </a:pPr>
            <a:r>
              <a:rPr lang="en-AU" sz="1100" baseline="0" dirty="0"/>
              <a:t>Or whether you manage litigation.</a:t>
            </a:r>
          </a:p>
          <a:p>
            <a:endParaRPr lang="en-AU" sz="1100" baseline="0" dirty="0"/>
          </a:p>
          <a:p>
            <a:endParaRPr lang="en-AU" sz="1100" dirty="0"/>
          </a:p>
          <a:p>
            <a:r>
              <a:rPr lang="en-AU" sz="1100" dirty="0"/>
              <a:t>And we will also look at the consequences of failing to comply with the Charter and the issue of remedies.</a:t>
            </a:r>
          </a:p>
          <a:p>
            <a:endParaRPr lang="en-AU" sz="1100" dirty="0"/>
          </a:p>
          <a:p>
            <a:endParaRPr lang="en-AU" sz="1800" dirty="0">
              <a:effectLst/>
              <a:latin typeface="Segoe UI" panose="020B0502040204020203" pitchFamily="34" charset="0"/>
              <a:ea typeface="Times New Roman" panose="02020603050405020304" pitchFamily="18" charset="0"/>
            </a:endParaRPr>
          </a:p>
          <a:p>
            <a:endParaRPr lang="en-AU" sz="1800" dirty="0">
              <a:effectLst/>
              <a:latin typeface="Segoe UI" panose="020B0502040204020203" pitchFamily="34"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800" dirty="0"/>
              <a:t>So, as human rights lawyers, we think the main thing to remember about the Charter is...</a:t>
            </a:r>
          </a:p>
          <a:p>
            <a:br>
              <a:rPr lang="en-AU" sz="1800" dirty="0">
                <a:effectLst/>
                <a:latin typeface="Segoe UI" panose="020B0502040204020203" pitchFamily="34" charset="0"/>
                <a:ea typeface="Times New Roman" panose="02020603050405020304" pitchFamily="18" charset="0"/>
              </a:rPr>
            </a:br>
            <a:endParaRPr lang="en-AU" sz="1100" dirty="0"/>
          </a:p>
          <a:p>
            <a:endParaRPr lang="en-AU" sz="11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9204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aseline="0" dirty="0"/>
              <a:t>Basic human rights for everyone!  </a:t>
            </a:r>
          </a:p>
          <a:p>
            <a:pPr marL="171450" indent="-171450">
              <a:buFont typeface="Arial" panose="020B0604020202020204" pitchFamily="34" charset="0"/>
              <a:buChar char="•"/>
            </a:pPr>
            <a:r>
              <a:rPr lang="en-AU" baseline="0" dirty="0"/>
              <a:t>The aim of the Charter is to accord minimum standards of respect and dignity to all people in Victoria</a:t>
            </a:r>
          </a:p>
          <a:p>
            <a:pPr marL="628650" lvl="1" indent="-171450">
              <a:buFont typeface="Arial" panose="020B0604020202020204" pitchFamily="34" charset="0"/>
              <a:buChar char="•"/>
            </a:pPr>
            <a:r>
              <a:rPr lang="en-AU" baseline="0" dirty="0"/>
              <a:t>By ‘People’ I mean natural persons – the Charter does not afford corporations or animals any rights;</a:t>
            </a:r>
          </a:p>
          <a:p>
            <a:pPr marL="628650" lvl="1" indent="-171450">
              <a:buFont typeface="Arial" panose="020B0604020202020204" pitchFamily="34" charset="0"/>
              <a:buChar char="•"/>
            </a:pPr>
            <a:r>
              <a:rPr lang="en-AU" baseline="0" dirty="0"/>
              <a:t>And by ‘Victoria’ – I mean people in the jurisdiction of Victoria. Although there are international human rights instruments that apply to everyone, protection for human rights under Australian law is surprisingly limited</a:t>
            </a:r>
          </a:p>
          <a:p>
            <a:pPr marL="171450" indent="-171450">
              <a:buFont typeface="Arial" panose="020B0604020202020204" pitchFamily="34" charset="0"/>
              <a:buChar char="•"/>
            </a:pPr>
            <a:r>
              <a:rPr lang="en-AU" baseline="0" dirty="0"/>
              <a:t>While there are human rights Acts in Queensland, the ACT and Victoria, there is no federal bill or Charter of rights. T</a:t>
            </a:r>
            <a:r>
              <a:rPr lang="en-AU" sz="1200" baseline="0" dirty="0">
                <a:solidFill>
                  <a:schemeClr val="tx1"/>
                </a:solidFill>
              </a:rPr>
              <a:t>he Charter codifies some rights that exist in the common law, and others from international instruments that didn’t previously have a common law basis (such as the right to privacy).</a:t>
            </a:r>
          </a:p>
          <a:p>
            <a:pPr marL="0" indent="0">
              <a:buFont typeface="Arial" panose="020B0604020202020204" pitchFamily="34" charset="0"/>
              <a:buNone/>
            </a:pPr>
            <a:endParaRPr lang="en-AU" baseline="0" dirty="0"/>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D0EA0E40-B748-4359-A03C-1806B3097D5B}" type="slidenum">
              <a:rPr lang="en-AU" altLang="en-US" smtClean="0"/>
              <a:pPr/>
              <a:t>4</a:t>
            </a:fld>
            <a:endParaRPr lang="en-AU" altLang="en-US"/>
          </a:p>
        </p:txBody>
      </p:sp>
    </p:spTree>
    <p:extLst>
      <p:ext uri="{BB962C8B-B14F-4D97-AF65-F5344CB8AC3E}">
        <p14:creationId xmlns:p14="http://schemas.microsoft.com/office/powerpoint/2010/main" val="2649220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aseline="0" dirty="0">
                <a:solidFill>
                  <a:schemeClr val="tx1"/>
                </a:solidFill>
              </a:rPr>
              <a:t>(I’m UP TO HERE) For those unfamiliar with the Charter – it includes 20 human rights, which have a civil and political focus and are modelled on the international covenant of civil and political rights.</a:t>
            </a:r>
          </a:p>
          <a:p>
            <a:endParaRPr lang="en-AU" sz="1100" baseline="0" dirty="0">
              <a:solidFill>
                <a:schemeClr val="tx1"/>
              </a:solidFill>
            </a:endParaRPr>
          </a:p>
          <a:p>
            <a:r>
              <a:rPr lang="en-AU" sz="1100" baseline="0" dirty="0">
                <a:solidFill>
                  <a:schemeClr val="tx1"/>
                </a:solidFill>
              </a:rPr>
              <a:t>Some are codifications of what has long existed in Australian common law for, while others are new. </a:t>
            </a:r>
          </a:p>
          <a:p>
            <a:endParaRPr lang="en-AU" sz="1100" baseline="0" dirty="0">
              <a:solidFill>
                <a:schemeClr val="tx1"/>
              </a:solidFill>
            </a:endParaRPr>
          </a:p>
          <a:p>
            <a:r>
              <a:rPr lang="en-AU" sz="1100" baseline="0" dirty="0">
                <a:solidFill>
                  <a:schemeClr val="tx1"/>
                </a:solidFill>
              </a:rPr>
              <a:t>They include fundamental common law rights like the right to life, the protection from torture and cruel and inhuman or degrading treatment, freedom of movement, prohibition of slavery, the protection against compelled medical treatment without consent and fair hearing.</a:t>
            </a:r>
          </a:p>
          <a:p>
            <a:endParaRPr lang="en-AU" sz="1100" baseline="0" dirty="0">
              <a:solidFill>
                <a:schemeClr val="tx1"/>
              </a:solidFill>
            </a:endParaRPr>
          </a:p>
          <a:p>
            <a:r>
              <a:rPr lang="en-AU" sz="1100" baseline="0" dirty="0">
                <a:solidFill>
                  <a:schemeClr val="tx1"/>
                </a:solidFill>
              </a:rPr>
              <a:t>It includes civil rights such as equality and protection from discrimination (which draws heavily from the Equal Opportunity Act). </a:t>
            </a:r>
          </a:p>
          <a:p>
            <a:endParaRPr lang="en-AU" sz="1100" baseline="0" dirty="0">
              <a:solidFill>
                <a:schemeClr val="tx1"/>
              </a:solidFill>
            </a:endParaRPr>
          </a:p>
          <a:p>
            <a:r>
              <a:rPr lang="en-AU" sz="1100" baseline="0" dirty="0">
                <a:solidFill>
                  <a:schemeClr val="tx1"/>
                </a:solidFill>
              </a:rPr>
              <a:t>It includes a variety of more social civil rights such as freedom of expression, assembly, religion, culture, participation in public life as well as the right to privacy.</a:t>
            </a:r>
          </a:p>
          <a:p>
            <a:endParaRPr lang="en-AU" sz="1100" baseline="0" dirty="0">
              <a:solidFill>
                <a:schemeClr val="tx1"/>
              </a:solidFill>
            </a:endParaRPr>
          </a:p>
          <a:p>
            <a:r>
              <a:rPr lang="en-AU" sz="1100" baseline="0" dirty="0">
                <a:solidFill>
                  <a:schemeClr val="tx1"/>
                </a:solidFill>
              </a:rPr>
              <a:t>There are protective rights for families and children.</a:t>
            </a:r>
          </a:p>
          <a:p>
            <a:endParaRPr lang="en-AU" sz="1100" baseline="0" dirty="0">
              <a:solidFill>
                <a:schemeClr val="tx1"/>
              </a:solidFill>
            </a:endParaRPr>
          </a:p>
          <a:p>
            <a:r>
              <a:rPr lang="en-AU" sz="1100" baseline="0" dirty="0">
                <a:solidFill>
                  <a:schemeClr val="tx1"/>
                </a:solidFill>
              </a:rPr>
              <a:t>And then finally, the back-end of those rights are primarily criminal process, and includes things such as presumption of innocence, protection against self-incrimination, double jeopardy, fair hearing and the like.</a:t>
            </a:r>
          </a:p>
          <a:p>
            <a:endParaRPr lang="en-AU" sz="1100" baseline="0" dirty="0">
              <a:solidFill>
                <a:schemeClr val="tx1"/>
              </a:solidFill>
            </a:endParaRPr>
          </a:p>
          <a:p>
            <a:r>
              <a:rPr lang="en-AU" sz="1100" dirty="0">
                <a:solidFill>
                  <a:schemeClr val="tx1"/>
                </a:solidFill>
              </a:rPr>
              <a:t>These rights</a:t>
            </a:r>
            <a:r>
              <a:rPr lang="en-AU" sz="1100" baseline="0" dirty="0">
                <a:solidFill>
                  <a:schemeClr val="tx1"/>
                </a:solidFill>
              </a:rPr>
              <a:t> have been construed broadly by the courts and sometimes are more extensive than they seem on their face. For example, the right to privacy in s 13 is a right of wide scope. It has been interpreted to include the right to work, to develop and maintain social relations and private life, as well as to protect personal information. </a:t>
            </a:r>
          </a:p>
          <a:p>
            <a:endParaRPr lang="en-AU" sz="1100" baseline="0" dirty="0">
              <a:solidFill>
                <a:schemeClr val="tx1"/>
              </a:solidFill>
            </a:endParaRPr>
          </a:p>
          <a:p>
            <a:r>
              <a:rPr lang="en-AU" sz="1100" baseline="0" dirty="0">
                <a:solidFill>
                  <a:schemeClr val="tx1"/>
                </a:solidFill>
              </a:rPr>
              <a:t>The rights of children to such protection as is in their best interests is also a broad right which may in some circumstances include things that are not explicitly covered in the Charter, such as a right to access education. </a:t>
            </a:r>
          </a:p>
          <a:p>
            <a:endParaRPr lang="en-AU" sz="1100" baseline="0" dirty="0">
              <a:solidFill>
                <a:schemeClr val="tx1"/>
              </a:solidFill>
            </a:endParaRPr>
          </a:p>
          <a:p>
            <a:r>
              <a:rPr lang="en-AU" sz="1100" baseline="0" dirty="0">
                <a:solidFill>
                  <a:schemeClr val="tx1"/>
                </a:solidFill>
              </a:rPr>
              <a:t>The Charter expressly states that the judgments of international courts can be considered in interpreting the scope of rights – although the eagerness of Victorian Courts to embrace international jurisprudence varies quite a bit – almost down to the judge – some judges are quite persuaded by international decisions, others are quite dismissive of the relevance of decisions from overseas jurisdictions with quite different laws - so it does introduce a lot of uncertainty as to how a right will be interpreted in a given context.</a:t>
            </a:r>
          </a:p>
          <a:p>
            <a:endParaRPr lang="en-AU" sz="1100" baseline="0" dirty="0">
              <a:solidFill>
                <a:schemeClr val="tx1"/>
              </a:solidFill>
            </a:endParaRPr>
          </a:p>
          <a:p>
            <a:r>
              <a:rPr lang="en-AU" sz="1100" baseline="0" dirty="0">
                <a:solidFill>
                  <a:schemeClr val="tx1"/>
                </a:solidFill>
              </a:rPr>
              <a:t>We have a growing body of Victorian case law, but a lot of significant gaps.  Some of those gaps include:</a:t>
            </a:r>
          </a:p>
          <a:p>
            <a:pPr marL="171450" indent="-171450">
              <a:buFont typeface="Arial" panose="020B0604020202020204" pitchFamily="34" charset="0"/>
              <a:buChar char="•"/>
            </a:pPr>
            <a:r>
              <a:rPr lang="en-AU" sz="1100" baseline="0" dirty="0">
                <a:solidFill>
                  <a:schemeClr val="tx1"/>
                </a:solidFill>
              </a:rPr>
              <a:t>Whether the right to life includes an obligation on the state to do things about environmental threats such as climate change (international consensus say yes – not yet considered in Victoria)</a:t>
            </a:r>
          </a:p>
          <a:p>
            <a:pPr marL="171450" indent="-171450">
              <a:buFont typeface="Arial" panose="020B0604020202020204" pitchFamily="34" charset="0"/>
              <a:buChar char="•"/>
            </a:pPr>
            <a:endParaRPr lang="en-AU" sz="1100" baseline="0" dirty="0">
              <a:solidFill>
                <a:schemeClr val="tx1"/>
              </a:solidFill>
            </a:endParaRPr>
          </a:p>
          <a:p>
            <a:pPr marL="171450" indent="-171450">
              <a:buFont typeface="Arial" panose="020B0604020202020204" pitchFamily="34" charset="0"/>
              <a:buChar char="•"/>
            </a:pPr>
            <a:endParaRPr lang="en-AU" sz="1100" baseline="0" dirty="0">
              <a:solidFill>
                <a:schemeClr val="tx1"/>
              </a:solidFill>
            </a:endParaRPr>
          </a:p>
          <a:p>
            <a:pPr marL="171450" indent="-171450">
              <a:buFont typeface="Arial" panose="020B0604020202020204" pitchFamily="34" charset="0"/>
              <a:buChar char="•"/>
            </a:pPr>
            <a:endParaRPr lang="en-AU" sz="1100" baseline="0" dirty="0">
              <a:solidFill>
                <a:schemeClr val="tx1"/>
              </a:solidFill>
            </a:endParaRPr>
          </a:p>
          <a:p>
            <a:pPr marL="800100" lvl="1" indent="-342900">
              <a:spcBef>
                <a:spcPts val="400"/>
              </a:spcBef>
              <a:buFont typeface="Arial" panose="020B0604020202020204" pitchFamily="34" charset="0"/>
              <a:buChar char="•"/>
            </a:pPr>
            <a:endParaRPr lang="en-AU" sz="1100" baseline="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B8B2BF-B211-418B-9A0A-233A58F6AC4F}" type="slidenum">
              <a:rPr kumimoji="0" lang="en-A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AU"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27758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kern="1200" dirty="0">
                <a:solidFill>
                  <a:schemeClr val="tx1"/>
                </a:solidFill>
                <a:effectLst/>
                <a:latin typeface="Arial" panose="020B0604020202020204" pitchFamily="34" charset="0"/>
                <a:ea typeface="+mn-ea"/>
                <a:cs typeface="Arial" panose="020B0604020202020204" pitchFamily="34" charset="0"/>
              </a:rPr>
              <a:t>Now, when we talk about the rights in the Charter</a:t>
            </a:r>
            <a:r>
              <a:rPr lang="en-AU" sz="1100" kern="1200" baseline="0" dirty="0">
                <a:solidFill>
                  <a:schemeClr val="tx1"/>
                </a:solidFill>
                <a:effectLst/>
                <a:latin typeface="Arial" panose="020B0604020202020204" pitchFamily="34" charset="0"/>
                <a:ea typeface="+mn-ea"/>
                <a:cs typeface="Arial" panose="020B0604020202020204" pitchFamily="34" charset="0"/>
              </a:rPr>
              <a:t> – it’s also necessary to touch on this important provision that essentially qualifies all these rights.</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kern="1200" baseline="0" dirty="0">
                <a:solidFill>
                  <a:schemeClr val="tx1"/>
                </a:solidFill>
                <a:effectLst/>
                <a:latin typeface="Arial" panose="020B0604020202020204" pitchFamily="34" charset="0"/>
                <a:ea typeface="+mn-ea"/>
                <a:cs typeface="Arial" panose="020B0604020202020204" pitchFamily="34" charset="0"/>
              </a:rPr>
              <a:t>Section 7(2) is the general limitations clause that applies to all rights in the Charter – it </a:t>
            </a:r>
            <a:r>
              <a:rPr lang="en-AU" sz="1100" b="0" i="0" kern="1200" dirty="0">
                <a:solidFill>
                  <a:schemeClr val="tx1"/>
                </a:solidFill>
                <a:effectLst/>
                <a:latin typeface="Arial" panose="020B0604020202020204" pitchFamily="34" charset="0"/>
                <a:ea typeface="+mn-ea"/>
                <a:cs typeface="Arial" panose="020B0604020202020204" pitchFamily="34" charset="0"/>
              </a:rPr>
              <a:t>reflects that rights should not generally be seen as absolute but must be balanced against each other and against other competing public interests.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Now</a:t>
            </a:r>
            <a:r>
              <a:rPr lang="en-AU" sz="1100" b="0" i="0" kern="1200" baseline="0" dirty="0">
                <a:solidFill>
                  <a:schemeClr val="tx1"/>
                </a:solidFill>
                <a:effectLst/>
                <a:latin typeface="Arial" panose="020B0604020202020204" pitchFamily="34" charset="0"/>
                <a:ea typeface="+mn-ea"/>
                <a:cs typeface="Arial" panose="020B0604020202020204" pitchFamily="34" charset="0"/>
              </a:rPr>
              <a:t> when a decision or action interferes with human rights (in that it deprives someone of a right, interest or entitlement that is protected by a human right in the Charter, or involves an action that is prohibited by a human right) – it constitutes what we refer to as a ‘limit’ on that right.</a:t>
            </a:r>
            <a:endParaRPr lang="en-AU" sz="1100" b="0" i="0" kern="1200" dirty="0">
              <a:solidFill>
                <a:schemeClr val="tx1"/>
              </a:solidFill>
              <a:effectLst/>
              <a:latin typeface="Arial" panose="020B0604020202020204" pitchFamily="34" charset="0"/>
              <a:ea typeface="+mn-ea"/>
              <a:cs typeface="Arial" panose="020B0604020202020204" pitchFamily="34" charset="0"/>
            </a:endParaRPr>
          </a:p>
          <a:p>
            <a:endParaRPr lang="en-AU" sz="1100" kern="1200" dirty="0">
              <a:solidFill>
                <a:schemeClr val="tx1"/>
              </a:solidFill>
              <a:effectLst/>
              <a:latin typeface="Arial" panose="020B0604020202020204" pitchFamily="34" charset="0"/>
              <a:ea typeface="+mn-ea"/>
              <a:cs typeface="Arial" panose="020B0604020202020204" pitchFamily="34" charset="0"/>
            </a:endParaRPr>
          </a:p>
          <a:p>
            <a:r>
              <a:rPr lang="en-AU" sz="1100" kern="1200" dirty="0">
                <a:solidFill>
                  <a:schemeClr val="tx1"/>
                </a:solidFill>
                <a:effectLst/>
                <a:latin typeface="Arial" panose="020B0604020202020204" pitchFamily="34" charset="0"/>
                <a:ea typeface="+mn-ea"/>
                <a:cs typeface="Arial" panose="020B0604020202020204" pitchFamily="34" charset="0"/>
              </a:rPr>
              <a:t>But that is not the end of the discussion -</a:t>
            </a:r>
            <a:r>
              <a:rPr lang="en-AU" sz="1100" kern="1200" baseline="0" dirty="0">
                <a:solidFill>
                  <a:schemeClr val="tx1"/>
                </a:solidFill>
                <a:effectLst/>
                <a:latin typeface="Arial" panose="020B0604020202020204" pitchFamily="34" charset="0"/>
                <a:ea typeface="+mn-ea"/>
                <a:cs typeface="Arial" panose="020B0604020202020204" pitchFamily="34" charset="0"/>
              </a:rPr>
              <a:t> </a:t>
            </a:r>
            <a:r>
              <a:rPr lang="en-AU" sz="1100" b="0" i="0" kern="1200" baseline="0" dirty="0">
                <a:solidFill>
                  <a:schemeClr val="tx1"/>
                </a:solidFill>
                <a:effectLst/>
                <a:latin typeface="Arial" panose="020B0604020202020204" pitchFamily="34" charset="0"/>
                <a:ea typeface="+mn-ea"/>
                <a:cs typeface="Arial" panose="020B0604020202020204" pitchFamily="34" charset="0"/>
              </a:rPr>
              <a:t>The text of section 7(2), replicated here in this slide, </a:t>
            </a:r>
            <a:r>
              <a:rPr lang="en-AU" sz="1100" kern="1200" baseline="0" dirty="0">
                <a:solidFill>
                  <a:schemeClr val="tx1"/>
                </a:solidFill>
                <a:effectLst/>
                <a:latin typeface="Arial" panose="020B0604020202020204" pitchFamily="34" charset="0"/>
                <a:ea typeface="+mn-ea"/>
                <a:cs typeface="Arial" panose="020B0604020202020204" pitchFamily="34" charset="0"/>
              </a:rPr>
              <a:t>provides that limitations on Charter rights are permissible, that is, compatible with Charter, when they can be demonstrably justified as reasonable.  </a:t>
            </a:r>
            <a:r>
              <a:rPr kumimoji="0" lang="en-AU" sz="11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Essentially, s 7(2) requires a ‘proportionality test’ – to limit rights, you must be pursuing a sufficiently important objective - AND the means used be proportionate to that objective.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b="0" i="0" kern="1200" baseline="0" dirty="0">
                <a:solidFill>
                  <a:schemeClr val="tx1"/>
                </a:solidFill>
                <a:effectLst/>
                <a:latin typeface="Arial" panose="020B0604020202020204" pitchFamily="34" charset="0"/>
                <a:ea typeface="+mn-ea"/>
                <a:cs typeface="Arial" panose="020B0604020202020204" pitchFamily="34" charset="0"/>
              </a:rPr>
              <a:t>To help us to determine what is a demonstrably justified reasonable limit – the Charter includes 5 relevant factors. </a:t>
            </a:r>
            <a:endParaRPr lang="en-AU" sz="11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kern="1200" dirty="0">
                <a:solidFill>
                  <a:schemeClr val="tx1"/>
                </a:solidFill>
                <a:effectLst/>
                <a:latin typeface="Arial" panose="020B0604020202020204" pitchFamily="34" charset="0"/>
                <a:ea typeface="+mn-ea"/>
                <a:cs typeface="Arial" panose="020B0604020202020204" pitchFamily="34" charset="0"/>
              </a:rPr>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b="0" i="0" kern="1200" baseline="0" dirty="0">
                <a:solidFill>
                  <a:schemeClr val="tx1"/>
                </a:solidFill>
                <a:effectLst/>
                <a:latin typeface="Arial" panose="020B0604020202020204" pitchFamily="34" charset="0"/>
                <a:ea typeface="+mn-ea"/>
                <a:cs typeface="Arial" panose="020B0604020202020204" pitchFamily="34" charset="0"/>
              </a:rPr>
              <a:t>Number 1 is –  taking into account the nature of the right – which refers to identifying the fundamental interests protected by a right and how important those interests are.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b="0" i="0" kern="1200" baseline="0" dirty="0">
                <a:solidFill>
                  <a:schemeClr val="tx1"/>
                </a:solidFill>
                <a:effectLst/>
                <a:latin typeface="Arial" panose="020B0604020202020204" pitchFamily="34" charset="0"/>
                <a:ea typeface="+mn-ea"/>
                <a:cs typeface="Arial" panose="020B0604020202020204" pitchFamily="34" charset="0"/>
              </a:rPr>
              <a:t>For example, where an act interferes with a person’s home – this involves considering what the right to privacy is supposed to protect and the scope of that protection. A person has a strong right to protection against surveillance in their home – less so in public (for example, CCTV on public transport).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kern="1200" dirty="0">
                <a:solidFill>
                  <a:schemeClr val="tx1"/>
                </a:solidFill>
                <a:effectLst/>
                <a:latin typeface="Arial" panose="020B0604020202020204" pitchFamily="34" charset="0"/>
                <a:ea typeface="+mn-ea"/>
                <a:cs typeface="Arial" panose="020B0604020202020204" pitchFamily="34" charset="0"/>
              </a:rPr>
              <a:t>Alternatively, some rights are given more importance than others. Presumption of innocence is such a core fundamental right, that any limits will have a much higher bar to clear then, for example, freedom of expression (which is a right that is almost always qualified) – you can’t false advertise – you can’t lie to a Court when giving evidence).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kern="1200" dirty="0">
                <a:solidFill>
                  <a:schemeClr val="tx1"/>
                </a:solidFill>
                <a:effectLst/>
                <a:latin typeface="Arial" panose="020B0604020202020204" pitchFamily="34" charset="0"/>
                <a:ea typeface="+mn-ea"/>
                <a:cs typeface="Arial" panose="020B0604020202020204" pitchFamily="34" charset="0"/>
              </a:rPr>
              <a:t>So the first thing is you consider how important the right being limited is in this context.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kern="1200" dirty="0">
                <a:solidFill>
                  <a:schemeClr val="tx1"/>
                </a:solidFill>
                <a:effectLst/>
                <a:latin typeface="Arial" panose="020B0604020202020204" pitchFamily="34" charset="0"/>
                <a:ea typeface="+mn-ea"/>
                <a:cs typeface="Arial" panose="020B0604020202020204" pitchFamily="34" charset="0"/>
              </a:rPr>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050" dirty="0">
                <a:solidFill>
                  <a:schemeClr val="tx1"/>
                </a:solidFill>
              </a:rPr>
              <a:t>The second consideration</a:t>
            </a:r>
            <a:r>
              <a:rPr lang="en-AU" sz="1050" baseline="0" dirty="0">
                <a:solidFill>
                  <a:schemeClr val="tx1"/>
                </a:solidFill>
              </a:rPr>
              <a:t> is the importance of the purpose of the limitation – in other words, the objective. Why you are seeking to limit a human right in a given situation?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05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050" baseline="0" dirty="0">
                <a:solidFill>
                  <a:schemeClr val="tx1"/>
                </a:solidFill>
              </a:rPr>
              <a:t>The purpose behind limiting a right must be properly understood and articulated. In order to be demonstrably justified – the courts have held that a purpose must relate to ‘pressing and substantial’ social concerns, and must be aimed at achieving a legitimate interest. This can include legitimate public interests such as health and safety.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05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050" baseline="0" dirty="0">
                <a:solidFill>
                  <a:schemeClr val="tx1"/>
                </a:solidFill>
              </a:rPr>
              <a:t>It can also include protection of other rights – which can sometimes be in competition.  For example, the COVID-19 public health directions limited privacy and freedom of movement rights – but they also upheld the protection of life.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05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050" baseline="0" dirty="0">
                <a:solidFill>
                  <a:schemeClr val="tx1"/>
                </a:solidFill>
              </a:rPr>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05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050" baseline="0" dirty="0">
                <a:solidFill>
                  <a:schemeClr val="tx1"/>
                </a:solidFill>
              </a:rPr>
              <a:t>The third is the nature and extent of the limitation – which is really looking at the impact of the limit on a person and how severe that is. Sometimes a limit will have a serious affect on a person or class of persons – other times that effect might be only moderate or technical.</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05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050" baseline="0" dirty="0">
                <a:solidFill>
                  <a:schemeClr val="tx1"/>
                </a:solidFill>
              </a:rPr>
              <a:t>One Charter case involved a council imposing a ban on a person disrupting council meetings. However the ban extended to all council owned premises, including many public services like the library or the swimming pool. The impact on this person was much greater then being precluded from attending meetings.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05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050" baseline="0" dirty="0">
                <a:solidFill>
                  <a:schemeClr val="tx1"/>
                </a:solidFill>
              </a:rPr>
              <a:t>It is necessary to identify the gravity of the impact – because the greater the limitation, ‘the more compelling must be its justification’ (or in other words, the more important the purpose of the limitation must be).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05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050" baseline="0" dirty="0">
                <a:solidFill>
                  <a:schemeClr val="tx1"/>
                </a:solidFill>
              </a:rPr>
              <a:t>So as you can see (b) and (c) are linked in that the more important the purpose is – the greater the limitation on rights can be.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05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050" baseline="0" dirty="0">
                <a:solidFill>
                  <a:schemeClr val="tx1"/>
                </a:solidFill>
              </a:rPr>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05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050" baseline="0" dirty="0">
                <a:solidFill>
                  <a:schemeClr val="tx1"/>
                </a:solidFill>
              </a:rPr>
              <a:t>The fourth factor is the relationship between the limitation (the means) and its purpose (the end it is seeking to achieve).  This is akin to the logic test. There has to be a rational connection between what a decision is intending to achieve and the resulting limits on rights. In other words, have you established that the proposed limit on rights will actually achieve the purpose of the decision? (This was challenged in the lockdown curfew case -  whether a curfew was necessary to achieve the aims – being preventing the transmission of the virus). Is there a rational connection here?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05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05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050" baseline="0" dirty="0">
                <a:solidFill>
                  <a:schemeClr val="tx1"/>
                </a:solidFill>
              </a:rPr>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05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050" baseline="0" dirty="0">
                <a:solidFill>
                  <a:schemeClr val="tx1"/>
                </a:solidFill>
              </a:rPr>
              <a:t>Finally, and probably most importantly, s 7(2) requires consideration of </a:t>
            </a:r>
            <a:r>
              <a:rPr lang="en-AU" sz="1100" b="0" i="0" kern="1200" dirty="0">
                <a:solidFill>
                  <a:schemeClr val="tx1"/>
                </a:solidFill>
                <a:effectLst/>
                <a:latin typeface="Arial" panose="020B0604020202020204" pitchFamily="34" charset="0"/>
                <a:ea typeface="+mn-ea"/>
                <a:cs typeface="Arial" panose="020B0604020202020204" pitchFamily="34" charset="0"/>
              </a:rPr>
              <a:t>whether any less restrictive means are reasonably available to achieve the purpose.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That is, whether it is reasonably possible to achieve the purpose in another way that does not limit Charter rights or does so to a lesser extent.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It doesn’t require a decision-maker to only take the least intrusive</a:t>
            </a:r>
            <a:r>
              <a:rPr lang="en-AU" sz="1100" b="0" i="0" kern="1200" baseline="0" dirty="0">
                <a:solidFill>
                  <a:schemeClr val="tx1"/>
                </a:solidFill>
                <a:effectLst/>
                <a:latin typeface="Arial" panose="020B0604020202020204" pitchFamily="34" charset="0"/>
                <a:ea typeface="+mn-ea"/>
                <a:cs typeface="Arial" panose="020B0604020202020204" pitchFamily="34" charset="0"/>
              </a:rPr>
              <a:t> method possible – rather – it just requires alternative options to have been canvassed and discounted (for sound reasons).  Meaningful consideration of this final factor goes a long way not only to complying with the Charter but ensuring better decisions that avoid absolutism or overreach.  </a:t>
            </a:r>
            <a:endParaRPr lang="en-AU" sz="105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05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050"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05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05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05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05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05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B8B2BF-B211-418B-9A0A-233A58F6AC4F}" type="slidenum">
              <a:rPr kumimoji="0" lang="en-A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AU"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64425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AU" sz="1100" kern="1200" dirty="0">
                <a:solidFill>
                  <a:schemeClr val="tx1"/>
                </a:solidFill>
                <a:effectLst/>
                <a:latin typeface="Arial" panose="020B0604020202020204" pitchFamily="34" charset="0"/>
                <a:ea typeface="+mn-ea"/>
                <a:cs typeface="Arial" charset="0"/>
              </a:rPr>
              <a:t>So we have looked at the list of rights contained in the Charter</a:t>
            </a:r>
            <a:r>
              <a:rPr lang="en-AU" sz="1100" kern="1200" baseline="0" dirty="0">
                <a:solidFill>
                  <a:schemeClr val="tx1"/>
                </a:solidFill>
                <a:effectLst/>
                <a:latin typeface="Arial" panose="020B0604020202020204" pitchFamily="34" charset="0"/>
                <a:ea typeface="+mn-ea"/>
                <a:cs typeface="Arial" charset="0"/>
              </a:rPr>
              <a:t> – and the general limitations provision (section 7) which permits those rights to be limited where reasonably justified.</a:t>
            </a:r>
          </a:p>
          <a:p>
            <a:pPr marL="0" lvl="1"/>
            <a:endParaRPr lang="en-AU" sz="1100" kern="1200" baseline="0" dirty="0">
              <a:solidFill>
                <a:schemeClr val="tx1"/>
              </a:solidFill>
              <a:effectLst/>
              <a:latin typeface="Arial" panose="020B0604020202020204" pitchFamily="34" charset="0"/>
              <a:ea typeface="+mn-ea"/>
              <a:cs typeface="Arial" charset="0"/>
            </a:endParaRPr>
          </a:p>
          <a:p>
            <a:pPr marL="0" lvl="1"/>
            <a:r>
              <a:rPr lang="en-AU" sz="1100" kern="1200" baseline="0" dirty="0">
                <a:solidFill>
                  <a:schemeClr val="tx1"/>
                </a:solidFill>
                <a:effectLst/>
                <a:latin typeface="Arial" panose="020B0604020202020204" pitchFamily="34" charset="0"/>
                <a:ea typeface="+mn-ea"/>
                <a:cs typeface="Arial" charset="0"/>
              </a:rPr>
              <a:t>Now lets have a look at how the operative provisions of the Charter actually work to place obligations on government.</a:t>
            </a:r>
            <a:endParaRPr lang="en-AU" sz="1100" kern="1200" dirty="0">
              <a:solidFill>
                <a:schemeClr val="tx1"/>
              </a:solidFill>
              <a:effectLst/>
              <a:latin typeface="Arial" panose="020B0604020202020204" pitchFamily="34" charset="0"/>
              <a:ea typeface="+mn-ea"/>
              <a:cs typeface="Arial" charset="0"/>
            </a:endParaRPr>
          </a:p>
          <a:p>
            <a:pPr marL="0" lvl="1"/>
            <a:endParaRPr lang="en-AU" sz="1100" kern="1200" dirty="0">
              <a:solidFill>
                <a:schemeClr val="tx1"/>
              </a:solidFill>
              <a:effectLst/>
              <a:latin typeface="Arial" panose="020B0604020202020204" pitchFamily="34" charset="0"/>
              <a:ea typeface="+mn-ea"/>
              <a:cs typeface="Arial" charset="0"/>
            </a:endParaRPr>
          </a:p>
          <a:p>
            <a:pPr marL="0" lvl="1"/>
            <a:r>
              <a:rPr lang="en-AU" sz="1100" kern="1200" dirty="0">
                <a:solidFill>
                  <a:schemeClr val="tx1"/>
                </a:solidFill>
                <a:effectLst/>
                <a:latin typeface="Arial" panose="020B0604020202020204" pitchFamily="34" charset="0"/>
                <a:ea typeface="+mn-ea"/>
                <a:cs typeface="Arial" charset="0"/>
              </a:rPr>
              <a:t>And</a:t>
            </a:r>
            <a:r>
              <a:rPr lang="en-AU" sz="1100" kern="1200" baseline="0" dirty="0">
                <a:solidFill>
                  <a:schemeClr val="tx1"/>
                </a:solidFill>
                <a:effectLst/>
                <a:latin typeface="Arial" panose="020B0604020202020204" pitchFamily="34" charset="0"/>
                <a:ea typeface="+mn-ea"/>
                <a:cs typeface="Arial" charset="0"/>
              </a:rPr>
              <a:t> these operative provisions can be divided in to three categories:</a:t>
            </a:r>
          </a:p>
          <a:p>
            <a:pPr marL="171450" lvl="1" indent="-171450">
              <a:buFont typeface="Arial" panose="020B0604020202020204" pitchFamily="34" charset="0"/>
              <a:buChar char="•"/>
            </a:pPr>
            <a:r>
              <a:rPr lang="en-AU" sz="1100" b="1" kern="1200" baseline="0" dirty="0">
                <a:solidFill>
                  <a:schemeClr val="tx1"/>
                </a:solidFill>
                <a:effectLst/>
                <a:latin typeface="Arial" panose="020B0604020202020204" pitchFamily="34" charset="0"/>
                <a:ea typeface="+mn-ea"/>
                <a:cs typeface="Arial" charset="0"/>
              </a:rPr>
              <a:t>Law-making</a:t>
            </a:r>
            <a:r>
              <a:rPr lang="en-AU" sz="1100" kern="1200" baseline="0" dirty="0">
                <a:solidFill>
                  <a:schemeClr val="tx1"/>
                </a:solidFill>
                <a:effectLst/>
                <a:latin typeface="Arial" panose="020B0604020202020204" pitchFamily="34" charset="0"/>
                <a:ea typeface="+mn-ea"/>
                <a:cs typeface="Arial" charset="0"/>
              </a:rPr>
              <a:t> - Obligations on parliament to make laws that are compatible with human rights</a:t>
            </a:r>
          </a:p>
          <a:p>
            <a:pPr marL="171450" lvl="1" indent="-171450">
              <a:buFont typeface="Arial" panose="020B0604020202020204" pitchFamily="34" charset="0"/>
              <a:buChar char="•"/>
            </a:pPr>
            <a:r>
              <a:rPr lang="en-AU" sz="1100" b="1" kern="1200" baseline="0" dirty="0">
                <a:solidFill>
                  <a:schemeClr val="tx1"/>
                </a:solidFill>
                <a:effectLst/>
                <a:latin typeface="Arial" panose="020B0604020202020204" pitchFamily="34" charset="0"/>
                <a:ea typeface="+mn-ea"/>
                <a:cs typeface="Arial" charset="0"/>
              </a:rPr>
              <a:t>Law-reading</a:t>
            </a:r>
            <a:r>
              <a:rPr lang="en-AU" sz="1100" kern="1200" baseline="0" dirty="0">
                <a:solidFill>
                  <a:schemeClr val="tx1"/>
                </a:solidFill>
                <a:effectLst/>
                <a:latin typeface="Arial" panose="020B0604020202020204" pitchFamily="34" charset="0"/>
                <a:ea typeface="+mn-ea"/>
                <a:cs typeface="Arial" charset="0"/>
              </a:rPr>
              <a:t> - Obligations on the courts to interpret and enforce the law compatibly with human rights</a:t>
            </a:r>
          </a:p>
          <a:p>
            <a:pPr marL="171450" lvl="1" indent="-171450">
              <a:buFont typeface="Arial" panose="020B0604020202020204" pitchFamily="34" charset="0"/>
              <a:buChar char="•"/>
            </a:pPr>
            <a:r>
              <a:rPr lang="en-AU" sz="1100" b="1" kern="1200" baseline="0" dirty="0">
                <a:solidFill>
                  <a:schemeClr val="tx1"/>
                </a:solidFill>
                <a:effectLst/>
                <a:latin typeface="Arial" panose="020B0604020202020204" pitchFamily="34" charset="0"/>
                <a:ea typeface="+mn-ea"/>
                <a:cs typeface="Arial" charset="0"/>
              </a:rPr>
              <a:t>Decision-making </a:t>
            </a:r>
            <a:r>
              <a:rPr lang="en-AU" sz="1100" kern="1200" baseline="0" dirty="0">
                <a:solidFill>
                  <a:schemeClr val="tx1"/>
                </a:solidFill>
                <a:effectLst/>
                <a:latin typeface="Arial" panose="020B0604020202020204" pitchFamily="34" charset="0"/>
                <a:ea typeface="+mn-ea"/>
                <a:cs typeface="Arial" charset="0"/>
              </a:rPr>
              <a:t>- And obligations on public authorities to act and make decisions that are compatible with human rights.</a:t>
            </a:r>
          </a:p>
          <a:p>
            <a:pPr marL="171450" lvl="1" indent="-171450">
              <a:buFont typeface="Arial" panose="020B0604020202020204" pitchFamily="34" charset="0"/>
              <a:buChar char="•"/>
            </a:pPr>
            <a:endParaRPr lang="en-AU" sz="1100" kern="1200" baseline="0" dirty="0">
              <a:solidFill>
                <a:schemeClr val="tx1"/>
              </a:solidFill>
              <a:effectLst/>
              <a:latin typeface="Arial" panose="020B0604020202020204" pitchFamily="34" charset="0"/>
              <a:ea typeface="+mn-ea"/>
              <a:cs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05732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30000"/>
              </a:spcBef>
              <a:spcAft>
                <a:spcPts val="600"/>
              </a:spcAft>
              <a:buClrTx/>
              <a:buSzTx/>
              <a:buFontTx/>
              <a:buNone/>
              <a:tabLst/>
              <a:defRPr/>
            </a:pPr>
            <a:r>
              <a:rPr lang="en-AU" sz="1100" b="1" kern="1200" baseline="0" dirty="0">
                <a:solidFill>
                  <a:schemeClr val="tx1"/>
                </a:solidFill>
                <a:effectLst/>
                <a:latin typeface="Arial" panose="020B0604020202020204" pitchFamily="34" charset="0"/>
                <a:ea typeface="+mn-ea"/>
                <a:cs typeface="Arial" charset="0"/>
              </a:rPr>
              <a:t>Obligations on Parliament</a:t>
            </a:r>
            <a:r>
              <a:rPr lang="en-AU" sz="1100" kern="1200" baseline="0" dirty="0">
                <a:solidFill>
                  <a:schemeClr val="tx1"/>
                </a:solidFill>
                <a:effectLst/>
                <a:latin typeface="Arial" panose="020B0604020202020204" pitchFamily="34" charset="0"/>
                <a:ea typeface="+mn-ea"/>
                <a:cs typeface="Arial" charset="0"/>
              </a:rPr>
              <a:t>: </a:t>
            </a:r>
          </a:p>
          <a:p>
            <a:pPr marL="0" marR="0" lvl="0" indent="0" algn="l" defTabSz="914400" rtl="0" eaLnBrk="1" fontAlgn="base" latinLnBrk="0" hangingPunct="1">
              <a:lnSpc>
                <a:spcPct val="90000"/>
              </a:lnSpc>
              <a:spcBef>
                <a:spcPct val="30000"/>
              </a:spcBef>
              <a:spcAft>
                <a:spcPts val="600"/>
              </a:spcAft>
              <a:buClrTx/>
              <a:buSzTx/>
              <a:buFontTx/>
              <a:buNone/>
              <a:tabLst/>
              <a:defRPr/>
            </a:pPr>
            <a:endParaRPr lang="en-AU" sz="1100"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90000"/>
              </a:lnSpc>
              <a:spcBef>
                <a:spcPct val="30000"/>
              </a:spcBef>
              <a:spcAft>
                <a:spcPts val="600"/>
              </a:spcAft>
              <a:buClrTx/>
              <a:buSzTx/>
              <a:buFontTx/>
              <a:buNone/>
              <a:tabLst/>
              <a:defRPr/>
            </a:pPr>
            <a:r>
              <a:rPr lang="en-AU" sz="1100" kern="1200" baseline="0" dirty="0">
                <a:solidFill>
                  <a:schemeClr val="tx1"/>
                </a:solidFill>
                <a:effectLst/>
                <a:latin typeface="Arial" panose="020B0604020202020204" pitchFamily="34" charset="0"/>
                <a:ea typeface="+mn-ea"/>
                <a:cs typeface="Arial" charset="0"/>
              </a:rPr>
              <a:t>Section 28 of the Charter requires members of parliament to make statements as to the compatibility with Charter rights of legislative Bills they introduce.</a:t>
            </a:r>
          </a:p>
          <a:p>
            <a:pPr marL="0" marR="0" lvl="0" indent="0" algn="l" defTabSz="914400" rtl="0" eaLnBrk="1" fontAlgn="base" latinLnBrk="0" hangingPunct="1">
              <a:lnSpc>
                <a:spcPct val="90000"/>
              </a:lnSpc>
              <a:spcBef>
                <a:spcPct val="30000"/>
              </a:spcBef>
              <a:spcAft>
                <a:spcPts val="600"/>
              </a:spcAft>
              <a:buClrTx/>
              <a:buSzTx/>
              <a:buFontTx/>
              <a:buNone/>
              <a:tabLst/>
              <a:defRPr/>
            </a:pPr>
            <a:endParaRPr lang="en-AU" sz="1100"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90000"/>
              </a:lnSpc>
              <a:spcBef>
                <a:spcPct val="30000"/>
              </a:spcBef>
              <a:spcAft>
                <a:spcPts val="600"/>
              </a:spcAft>
              <a:buClrTx/>
              <a:buSzTx/>
              <a:buFontTx/>
              <a:buNone/>
              <a:tabLst/>
              <a:defRPr/>
            </a:pPr>
            <a:r>
              <a:rPr lang="en-AU" sz="1100" kern="1200" baseline="0" dirty="0">
                <a:solidFill>
                  <a:schemeClr val="tx1"/>
                </a:solidFill>
                <a:effectLst/>
                <a:latin typeface="Arial" panose="020B0604020202020204" pitchFamily="34" charset="0"/>
                <a:ea typeface="+mn-ea"/>
                <a:cs typeface="Arial" charset="0"/>
              </a:rPr>
              <a:t>This requirement involves tabling a Statement of Compatibility in Parliament – which is a document that explains how a bill affects human rights, and if it limits any rights, how those limits are justified under s 7(2).</a:t>
            </a:r>
          </a:p>
          <a:p>
            <a:pPr marL="0" marR="0" lvl="0" indent="0" algn="l" defTabSz="914400" rtl="0" eaLnBrk="1" fontAlgn="base" latinLnBrk="0" hangingPunct="1">
              <a:lnSpc>
                <a:spcPct val="90000"/>
              </a:lnSpc>
              <a:spcBef>
                <a:spcPct val="30000"/>
              </a:spcBef>
              <a:spcAft>
                <a:spcPts val="600"/>
              </a:spcAft>
              <a:buClrTx/>
              <a:buSzTx/>
              <a:buFontTx/>
              <a:buNone/>
              <a:tabLst/>
              <a:defRPr/>
            </a:pPr>
            <a:endParaRPr lang="en-AU" sz="1100"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90000"/>
              </a:lnSpc>
              <a:spcBef>
                <a:spcPct val="30000"/>
              </a:spcBef>
              <a:spcAft>
                <a:spcPts val="600"/>
              </a:spcAft>
              <a:buClrTx/>
              <a:buSzTx/>
              <a:buFontTx/>
              <a:buNone/>
              <a:tabLst/>
              <a:defRPr/>
            </a:pPr>
            <a:r>
              <a:rPr lang="en-AU" sz="1100" kern="1200" baseline="0" dirty="0">
                <a:solidFill>
                  <a:schemeClr val="tx1"/>
                </a:solidFill>
                <a:effectLst/>
                <a:latin typeface="Arial" panose="020B0604020202020204" pitchFamily="34" charset="0"/>
                <a:ea typeface="+mn-ea"/>
                <a:cs typeface="Arial" charset="0"/>
              </a:rPr>
              <a:t>To comply with this obligation, Departments and policy officers need to support the Minister to do this, and there are corresponding requirements built into the legislative process, including requiring discussion Charter issues and human rights impact in Cabinet submissions – and the seeking of legal advice about how legislative proposals can be developed compatibly with the Charter.</a:t>
            </a:r>
          </a:p>
          <a:p>
            <a:pPr marL="0" marR="0" lvl="0" indent="0" algn="l" defTabSz="914400" rtl="0" eaLnBrk="1" fontAlgn="base" latinLnBrk="0" hangingPunct="1">
              <a:lnSpc>
                <a:spcPct val="90000"/>
              </a:lnSpc>
              <a:spcBef>
                <a:spcPct val="30000"/>
              </a:spcBef>
              <a:spcAft>
                <a:spcPts val="600"/>
              </a:spcAft>
              <a:buClrTx/>
              <a:buSzTx/>
              <a:buFontTx/>
              <a:buNone/>
              <a:tabLst/>
              <a:defRPr/>
            </a:pPr>
            <a:endParaRPr lang="en-AU" sz="1100"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90000"/>
              </a:lnSpc>
              <a:spcBef>
                <a:spcPct val="30000"/>
              </a:spcBef>
              <a:spcAft>
                <a:spcPts val="600"/>
              </a:spcAft>
              <a:buClrTx/>
              <a:buSzTx/>
              <a:buFontTx/>
              <a:buNone/>
              <a:tabLst/>
              <a:defRPr/>
            </a:pPr>
            <a:r>
              <a:rPr lang="en-AU" sz="1100" kern="1200" baseline="0" dirty="0">
                <a:solidFill>
                  <a:schemeClr val="tx1"/>
                </a:solidFill>
                <a:effectLst/>
                <a:latin typeface="Arial" panose="020B0604020202020204" pitchFamily="34" charset="0"/>
                <a:ea typeface="+mn-ea"/>
                <a:cs typeface="Arial" charset="0"/>
              </a:rPr>
              <a:t>[CLICK]</a:t>
            </a:r>
          </a:p>
          <a:p>
            <a:pPr marL="0" marR="0" lvl="0" indent="0" algn="l" defTabSz="914400" rtl="0" eaLnBrk="1" fontAlgn="base" latinLnBrk="0" hangingPunct="1">
              <a:lnSpc>
                <a:spcPct val="90000"/>
              </a:lnSpc>
              <a:spcBef>
                <a:spcPct val="30000"/>
              </a:spcBef>
              <a:spcAft>
                <a:spcPts val="600"/>
              </a:spcAft>
              <a:buClrTx/>
              <a:buSzTx/>
              <a:buFontTx/>
              <a:buNone/>
              <a:tabLst/>
              <a:defRPr/>
            </a:pPr>
            <a:r>
              <a:rPr lang="en-AU" sz="1100" kern="1200" baseline="0" dirty="0">
                <a:solidFill>
                  <a:schemeClr val="tx1"/>
                </a:solidFill>
                <a:effectLst/>
                <a:latin typeface="Arial" panose="020B0604020202020204" pitchFamily="34" charset="0"/>
                <a:ea typeface="+mn-ea"/>
                <a:cs typeface="Arial" charset="0"/>
              </a:rPr>
              <a:t>There are similar obligations under</a:t>
            </a:r>
            <a:r>
              <a:rPr lang="en-AU" altLang="en-US" sz="1100" baseline="0" dirty="0">
                <a:solidFill>
                  <a:schemeClr val="tx1"/>
                </a:solidFill>
              </a:rPr>
              <a:t> s 12A of the </a:t>
            </a:r>
            <a:r>
              <a:rPr lang="en-AU" altLang="en-US" sz="1100" i="1" baseline="0" dirty="0">
                <a:solidFill>
                  <a:schemeClr val="tx1"/>
                </a:solidFill>
              </a:rPr>
              <a:t>Subordinate Legislation Act 1994 </a:t>
            </a:r>
            <a:r>
              <a:rPr lang="en-AU" altLang="en-US" sz="1100" i="0" baseline="0" dirty="0">
                <a:solidFill>
                  <a:schemeClr val="tx1"/>
                </a:solidFill>
              </a:rPr>
              <a:t>in relation to subordinate instruments like Regulations – where a </a:t>
            </a:r>
            <a:r>
              <a:rPr lang="en-AU" altLang="en-US" sz="1100" baseline="0" dirty="0">
                <a:solidFill>
                  <a:schemeClr val="tx1"/>
                </a:solidFill>
              </a:rPr>
              <a:t>Human Rights Certificate has to be prepared by the Minister. </a:t>
            </a:r>
            <a:endParaRPr lang="en-AU" sz="1100"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90000"/>
              </a:lnSpc>
              <a:spcBef>
                <a:spcPct val="30000"/>
              </a:spcBef>
              <a:spcAft>
                <a:spcPts val="600"/>
              </a:spcAft>
              <a:buClrTx/>
              <a:buSzTx/>
              <a:buFontTx/>
              <a:buNone/>
              <a:tabLst/>
              <a:defRPr/>
            </a:pPr>
            <a:endParaRPr lang="en-AU" sz="1100"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90000"/>
              </a:lnSpc>
              <a:spcBef>
                <a:spcPct val="30000"/>
              </a:spcBef>
              <a:spcAft>
                <a:spcPts val="600"/>
              </a:spcAft>
              <a:buClrTx/>
              <a:buSzTx/>
              <a:buFontTx/>
              <a:buNone/>
              <a:tabLst/>
              <a:defRPr/>
            </a:pPr>
            <a:r>
              <a:rPr lang="en-AU" sz="1100" kern="1200" baseline="0" dirty="0">
                <a:solidFill>
                  <a:schemeClr val="tx1"/>
                </a:solidFill>
                <a:effectLst/>
                <a:latin typeface="Arial" panose="020B0604020202020204" pitchFamily="34" charset="0"/>
                <a:ea typeface="+mn-ea"/>
                <a:cs typeface="Arial" charset="0"/>
              </a:rPr>
              <a:t>Once introduced into Parliament they are reviewed by the Scrutiny of Acts and Regulations Committee, who will comment on the adequacy of the Statement, highlight any concerns and sometimes request further information or put questions to the Minister. </a:t>
            </a:r>
          </a:p>
          <a:p>
            <a:pPr marL="0" marR="0" lvl="0" indent="0" algn="l" defTabSz="914400" rtl="0" eaLnBrk="1" fontAlgn="base" latinLnBrk="0" hangingPunct="1">
              <a:lnSpc>
                <a:spcPct val="90000"/>
              </a:lnSpc>
              <a:spcBef>
                <a:spcPct val="30000"/>
              </a:spcBef>
              <a:spcAft>
                <a:spcPts val="600"/>
              </a:spcAft>
              <a:buClrTx/>
              <a:buSzTx/>
              <a:buFontTx/>
              <a:buNone/>
              <a:tabLst/>
              <a:defRPr/>
            </a:pPr>
            <a:endParaRPr lang="en-AU" sz="1100"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90000"/>
              </a:lnSpc>
              <a:spcBef>
                <a:spcPct val="30000"/>
              </a:spcBef>
              <a:spcAft>
                <a:spcPts val="600"/>
              </a:spcAft>
              <a:buClrTx/>
              <a:buSzTx/>
              <a:buFontTx/>
              <a:buNone/>
              <a:tabLst/>
              <a:defRPr/>
            </a:pPr>
            <a:r>
              <a:rPr lang="en-AU" sz="1100" kern="1200" baseline="0" dirty="0">
                <a:solidFill>
                  <a:schemeClr val="tx1"/>
                </a:solidFill>
                <a:effectLst/>
                <a:latin typeface="Arial" panose="020B0604020202020204" pitchFamily="34" charset="0"/>
                <a:ea typeface="+mn-ea"/>
                <a:cs typeface="Arial" charset="0"/>
              </a:rPr>
              <a:t>In one sense, the obligation could be described as lacking ‘teeth’  – in that it does not prevent the introduction or passage of a Bill that is considered incompatible with rights. A Minister is free to get up in Parliament and table a Statement of Incompatibility – and say these laws breach human rights and we are doing it anyway. And this has been done about 4 or 5 times by various Victorian governments over the life of the Charter – which are real rare exceptions to the norm over the life of the Charter. These Bills have mostly been law and order ones – relating to prisoner parole or stop and search powers for weapons.</a:t>
            </a:r>
          </a:p>
          <a:p>
            <a:pPr marL="0" marR="0" lvl="0" indent="0" algn="l" defTabSz="914400" rtl="0" eaLnBrk="1" fontAlgn="base" latinLnBrk="0" hangingPunct="1">
              <a:lnSpc>
                <a:spcPct val="90000"/>
              </a:lnSpc>
              <a:spcBef>
                <a:spcPct val="30000"/>
              </a:spcBef>
              <a:spcAft>
                <a:spcPts val="600"/>
              </a:spcAft>
              <a:buClrTx/>
              <a:buSzTx/>
              <a:buFontTx/>
              <a:buNone/>
              <a:tabLst/>
              <a:defRPr/>
            </a:pPr>
            <a:endParaRPr lang="en-AU" sz="1100"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90000"/>
              </a:lnSpc>
              <a:spcBef>
                <a:spcPct val="30000"/>
              </a:spcBef>
              <a:spcAft>
                <a:spcPts val="600"/>
              </a:spcAft>
              <a:buClrTx/>
              <a:buSzTx/>
              <a:buFontTx/>
              <a:buNone/>
              <a:tabLst/>
              <a:defRPr/>
            </a:pPr>
            <a:r>
              <a:rPr lang="en-AU" sz="1100" kern="1200" baseline="0" dirty="0">
                <a:solidFill>
                  <a:schemeClr val="tx1"/>
                </a:solidFill>
                <a:effectLst/>
                <a:latin typeface="Arial" panose="020B0604020202020204" pitchFamily="34" charset="0"/>
                <a:ea typeface="+mn-ea"/>
                <a:cs typeface="Arial" charset="0"/>
              </a:rPr>
              <a:t>However, they need to do this on the public record – and undergo that public scrutiny, including reputational and political consequences. This is known as the ‘dialogue model’ – the intention is to foster a constructive and continuous conversation about human rights.  </a:t>
            </a:r>
          </a:p>
          <a:p>
            <a:pPr marL="0" marR="0" lvl="0" indent="0" algn="l" defTabSz="914400" rtl="0" eaLnBrk="1" fontAlgn="base" latinLnBrk="0" hangingPunct="1">
              <a:lnSpc>
                <a:spcPct val="90000"/>
              </a:lnSpc>
              <a:spcBef>
                <a:spcPct val="30000"/>
              </a:spcBef>
              <a:spcAft>
                <a:spcPts val="600"/>
              </a:spcAft>
              <a:buClrTx/>
              <a:buSzTx/>
              <a:buFontTx/>
              <a:buNone/>
              <a:tabLst/>
              <a:defRPr/>
            </a:pPr>
            <a:endParaRPr lang="en-AU" sz="1100"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90000"/>
              </a:lnSpc>
              <a:spcBef>
                <a:spcPct val="30000"/>
              </a:spcBef>
              <a:spcAft>
                <a:spcPts val="600"/>
              </a:spcAft>
              <a:buClrTx/>
              <a:buSzTx/>
              <a:buFontTx/>
              <a:buNone/>
              <a:tabLst/>
              <a:defRPr/>
            </a:pPr>
            <a:r>
              <a:rPr lang="en-AU" sz="1100" kern="1200" baseline="0" dirty="0">
                <a:solidFill>
                  <a:schemeClr val="tx1"/>
                </a:solidFill>
                <a:effectLst/>
                <a:latin typeface="Arial" panose="020B0604020202020204" pitchFamily="34" charset="0"/>
                <a:ea typeface="+mn-ea"/>
                <a:cs typeface="Arial" charset="0"/>
              </a:rPr>
              <a:t>Despite this lack of ‘teeth’ – from my experience the obligation to at least think about, seek legal advice on - and publicly discuss and defend the compatibility of a Bill does have a beneficial effect on the development of proportionate and reasonable legislation. It ensures laws are more careful designed and tailored – and forces drafting and policy developers to think about how to avoid unintended or arbitrary outcomes that may interfere with rights beyond what is necessary to achieve the policy aim.</a:t>
            </a:r>
          </a:p>
          <a:p>
            <a:pPr marL="0" marR="0" lvl="0" indent="0" algn="l" defTabSz="914400" rtl="0" eaLnBrk="1" fontAlgn="base" latinLnBrk="0" hangingPunct="1">
              <a:lnSpc>
                <a:spcPct val="90000"/>
              </a:lnSpc>
              <a:spcBef>
                <a:spcPct val="30000"/>
              </a:spcBef>
              <a:spcAft>
                <a:spcPts val="600"/>
              </a:spcAft>
              <a:buClrTx/>
              <a:buSzTx/>
              <a:buFontTx/>
              <a:buNone/>
              <a:tabLst/>
              <a:defRPr/>
            </a:pPr>
            <a:endParaRPr lang="en-AU" sz="1100"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90000"/>
              </a:lnSpc>
              <a:spcBef>
                <a:spcPct val="30000"/>
              </a:spcBef>
              <a:spcAft>
                <a:spcPts val="600"/>
              </a:spcAft>
              <a:buClrTx/>
              <a:buSzTx/>
              <a:buFontTx/>
              <a:buNone/>
              <a:tabLst/>
              <a:defRPr/>
            </a:pPr>
            <a:r>
              <a:rPr lang="en-AU" sz="1100" kern="1200" baseline="0" dirty="0">
                <a:solidFill>
                  <a:schemeClr val="tx1"/>
                </a:solidFill>
                <a:effectLst/>
                <a:latin typeface="Arial" panose="020B0604020202020204" pitchFamily="34" charset="0"/>
                <a:ea typeface="+mn-ea"/>
                <a:cs typeface="Arial" charset="0"/>
              </a:rPr>
              <a:t>A recent example was the State Civil Liability Bill of last year – which sought to extinguish civil claims of persons affected by the Lawyer X scandal – and particularly those who had suffered wrongful convictions. After stating the Bill was possibly incompatible with human rights – and getting lots of blowback – the bill was not passed in its original form.</a:t>
            </a:r>
          </a:p>
          <a:p>
            <a:pPr marL="0" marR="0" lvl="0" indent="0" algn="l" defTabSz="914400" rtl="0" eaLnBrk="1" fontAlgn="base" latinLnBrk="0" hangingPunct="1">
              <a:lnSpc>
                <a:spcPct val="90000"/>
              </a:lnSpc>
              <a:spcBef>
                <a:spcPct val="30000"/>
              </a:spcBef>
              <a:spcAft>
                <a:spcPts val="600"/>
              </a:spcAft>
              <a:buClrTx/>
              <a:buSzTx/>
              <a:buFontTx/>
              <a:buNone/>
              <a:tabLst/>
              <a:defRPr/>
            </a:pPr>
            <a:endParaRPr lang="en-AU" sz="1100"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90000"/>
              </a:lnSpc>
              <a:spcBef>
                <a:spcPct val="30000"/>
              </a:spcBef>
              <a:spcAft>
                <a:spcPts val="600"/>
              </a:spcAft>
              <a:buClrTx/>
              <a:buSzTx/>
              <a:buFontTx/>
              <a:buNone/>
              <a:tabLst/>
              <a:defRPr/>
            </a:pPr>
            <a:r>
              <a:rPr lang="en-AU" sz="1100" kern="1200" baseline="0" dirty="0">
                <a:solidFill>
                  <a:schemeClr val="tx1"/>
                </a:solidFill>
                <a:effectLst/>
                <a:latin typeface="Arial" panose="020B0604020202020204" pitchFamily="34" charset="0"/>
                <a:ea typeface="+mn-ea"/>
                <a:cs typeface="Arial" charset="0"/>
              </a:rPr>
              <a:t>And I feel since I started working in this area – legislative drafting has come a long way and provisions are more rights-compliant and limits on rights more precise and carefully justified.</a:t>
            </a:r>
          </a:p>
          <a:p>
            <a:pPr marL="0" marR="0" lvl="0" indent="0" algn="l" defTabSz="914400" rtl="0" eaLnBrk="1" fontAlgn="base" latinLnBrk="0" hangingPunct="1">
              <a:lnSpc>
                <a:spcPct val="90000"/>
              </a:lnSpc>
              <a:spcBef>
                <a:spcPct val="30000"/>
              </a:spcBef>
              <a:spcAft>
                <a:spcPts val="600"/>
              </a:spcAft>
              <a:buClrTx/>
              <a:buSzTx/>
              <a:buFontTx/>
              <a:buNone/>
              <a:tabLst/>
              <a:defRPr/>
            </a:pPr>
            <a:endParaRPr lang="en-AU" sz="1100" kern="1200" baseline="0" dirty="0">
              <a:solidFill>
                <a:schemeClr val="tx1"/>
              </a:solidFill>
              <a:effectLst/>
              <a:latin typeface="Arial" panose="020B0604020202020204" pitchFamily="34" charset="0"/>
              <a:ea typeface="+mn-ea"/>
              <a:cs typeface="Arial" charset="0"/>
            </a:endParaRPr>
          </a:p>
          <a:p>
            <a:endParaRPr lang="en-AU" sz="1100" dirty="0">
              <a:solidFill>
                <a:schemeClr val="tx1"/>
              </a:solidFill>
            </a:endParaRPr>
          </a:p>
          <a:p>
            <a:endParaRPr lang="en-AU" sz="110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B8B2BF-B211-418B-9A0A-233A58F6AC4F}" type="slidenum">
              <a:rPr kumimoji="0" lang="en-A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AU"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61238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b="1" kern="1200" baseline="0" dirty="0">
                <a:solidFill>
                  <a:schemeClr val="tx1"/>
                </a:solidFill>
                <a:effectLst/>
                <a:latin typeface="Arial" panose="020B0604020202020204" pitchFamily="34" charset="0"/>
                <a:ea typeface="+mn-ea"/>
                <a:cs typeface="Arial" charset="0"/>
              </a:rPr>
              <a:t>The second obligation is on the courts to interpret legislative provisions compatibly with human rights.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b="1"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b="0" kern="1200" baseline="0" dirty="0">
                <a:solidFill>
                  <a:schemeClr val="tx1"/>
                </a:solidFill>
                <a:effectLst/>
                <a:latin typeface="Arial" panose="020B0604020202020204" pitchFamily="34" charset="0"/>
                <a:ea typeface="+mn-ea"/>
                <a:cs typeface="Arial" charset="0"/>
              </a:rPr>
              <a:t>This is commonly referred to as the Court’s obligation – but in reality – it is everyone’s obligation to read and interpret legislation correctly.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b="1"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kern="1200" dirty="0">
                <a:solidFill>
                  <a:schemeClr val="tx1"/>
                </a:solidFill>
                <a:effectLst/>
                <a:latin typeface="Arial" panose="020B0604020202020204" pitchFamily="34" charset="0"/>
                <a:ea typeface="+mn-ea"/>
                <a:cs typeface="Arial" charset="0"/>
              </a:rPr>
              <a:t>Section </a:t>
            </a:r>
            <a:r>
              <a:rPr lang="en-AU" sz="1100" kern="1200" baseline="0" dirty="0">
                <a:solidFill>
                  <a:schemeClr val="tx1"/>
                </a:solidFill>
                <a:effectLst/>
                <a:latin typeface="Arial" panose="020B0604020202020204" pitchFamily="34" charset="0"/>
                <a:ea typeface="+mn-ea"/>
                <a:cs typeface="Arial" charset="0"/>
              </a:rPr>
              <a:t>32 requires </a:t>
            </a:r>
            <a:r>
              <a:rPr lang="en-AU" sz="1100" kern="1200" dirty="0">
                <a:solidFill>
                  <a:schemeClr val="tx1"/>
                </a:solidFill>
                <a:effectLst/>
                <a:latin typeface="Arial" panose="020B0604020202020204" pitchFamily="34" charset="0"/>
                <a:ea typeface="+mn-ea"/>
                <a:cs typeface="Arial" charset="0"/>
              </a:rPr>
              <a:t>legislation be interpreted compatibly with the Charter, so far as it’s possible to do so consistently with an Act’s purpose. While</a:t>
            </a:r>
            <a:r>
              <a:rPr lang="en-AU" sz="1100" kern="1200" baseline="0" dirty="0">
                <a:solidFill>
                  <a:schemeClr val="tx1"/>
                </a:solidFill>
                <a:effectLst/>
                <a:latin typeface="Arial" panose="020B0604020202020204" pitchFamily="34" charset="0"/>
                <a:ea typeface="+mn-ea"/>
                <a:cs typeface="Arial" charset="0"/>
              </a:rPr>
              <a:t> there was an initial flurry of early decisions that suggested this provision was capable of allowing Courts to read down or alter the text of a legislative provision in order to protect rights (which is the case for some other jurisdictions internationally) – the case law has settled on an approach that largely equates this provision to the common law principle of legality.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kern="1200" dirty="0">
                <a:solidFill>
                  <a:schemeClr val="tx1"/>
                </a:solidFill>
                <a:effectLst/>
                <a:latin typeface="Arial" panose="020B0604020202020204" pitchFamily="34" charset="0"/>
                <a:ea typeface="+mn-ea"/>
                <a:cs typeface="Arial" charset="0"/>
              </a:rPr>
              <a:t>In practice,</a:t>
            </a:r>
            <a:r>
              <a:rPr lang="en-AU" sz="1100" kern="1200" baseline="0" dirty="0">
                <a:solidFill>
                  <a:schemeClr val="tx1"/>
                </a:solidFill>
                <a:effectLst/>
                <a:latin typeface="Arial" panose="020B0604020202020204" pitchFamily="34" charset="0"/>
                <a:ea typeface="+mn-ea"/>
                <a:cs typeface="Arial" charset="0"/>
              </a:rPr>
              <a:t> this means that s 32 only gets enlivened when a provision is unclear or capable of multiple meanings.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kern="1200" baseline="0" dirty="0">
                <a:solidFill>
                  <a:schemeClr val="tx1"/>
                </a:solidFill>
                <a:effectLst/>
                <a:latin typeface="Arial" panose="020B0604020202020204" pitchFamily="34" charset="0"/>
                <a:ea typeface="+mn-ea"/>
                <a:cs typeface="Arial" charset="0"/>
              </a:rPr>
              <a:t>If the provision is clear on plain language – you apply the provision as written.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kern="1200" baseline="0" dirty="0">
                <a:solidFill>
                  <a:schemeClr val="tx1"/>
                </a:solidFill>
                <a:effectLst/>
                <a:latin typeface="Arial" panose="020B0604020202020204" pitchFamily="34" charset="0"/>
                <a:ea typeface="+mn-ea"/>
                <a:cs typeface="Arial" charset="0"/>
              </a:rPr>
              <a:t>If there are two or more possible interpretations of a legislative provision, and it is not clear from the words of the legislation or its purpose which is the correct one, section 32 of the Charter requires the interpretation that least restricts human rights should be adopted.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kern="1200" baseline="0" dirty="0">
                <a:solidFill>
                  <a:schemeClr val="tx1"/>
                </a:solidFill>
                <a:effectLst/>
                <a:latin typeface="Arial" panose="020B0604020202020204" pitchFamily="34" charset="0"/>
                <a:ea typeface="+mn-ea"/>
                <a:cs typeface="Arial" charset="0"/>
              </a:rPr>
              <a:t>However that interpretation must always be consistent with the purpose of the legislative provision, and won’t allow you to depart from the text of that provision. You generally won’t be able to read down or ignore words or twist the language in a way that departs from what is written.</a:t>
            </a:r>
            <a:endParaRPr lang="en-AU" sz="1100" kern="120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kern="120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b="0" kern="1200" baseline="0" dirty="0">
                <a:solidFill>
                  <a:schemeClr val="tx1"/>
                </a:solidFill>
                <a:effectLst/>
                <a:latin typeface="Arial" panose="020B0604020202020204" pitchFamily="34" charset="0"/>
                <a:ea typeface="+mn-ea"/>
                <a:cs typeface="Arial" charset="0"/>
              </a:rPr>
              <a:t>In addition to s 32, the Charter grants some other obligations and powers on the courts.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b="0"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b="0" kern="1200" baseline="0" dirty="0">
                <a:solidFill>
                  <a:schemeClr val="tx1"/>
                </a:solidFill>
                <a:effectLst/>
                <a:latin typeface="Arial" panose="020B0604020202020204" pitchFamily="34" charset="0"/>
                <a:ea typeface="+mn-ea"/>
                <a:cs typeface="Arial" charset="0"/>
              </a:rPr>
              <a:t>Section 6(2)(b) requires the Courts to give effect </a:t>
            </a:r>
            <a:r>
              <a:rPr lang="en-AU" sz="1100" kern="1200" baseline="0" dirty="0">
                <a:solidFill>
                  <a:schemeClr val="tx1"/>
                </a:solidFill>
                <a:effectLst/>
                <a:latin typeface="Arial" panose="020B0604020202020204" pitchFamily="34" charset="0"/>
                <a:ea typeface="+mn-ea"/>
                <a:cs typeface="Arial" charset="0"/>
              </a:rPr>
              <a:t>to rights relevant to court proceedings ((such as the right to a fair hearing)) or various criminal process rights.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kern="1200" baseline="0" dirty="0">
                <a:solidFill>
                  <a:schemeClr val="tx1"/>
                </a:solidFill>
                <a:effectLst/>
                <a:latin typeface="Arial" panose="020B0604020202020204" pitchFamily="34" charset="0"/>
                <a:ea typeface="+mn-ea"/>
                <a:cs typeface="Arial" charset="0"/>
              </a:rPr>
              <a:t>The </a:t>
            </a:r>
            <a:r>
              <a:rPr lang="en-AU" sz="1100" kern="1200" dirty="0">
                <a:solidFill>
                  <a:schemeClr val="tx1"/>
                </a:solidFill>
                <a:effectLst/>
                <a:latin typeface="Arial" panose="020B0604020202020204" pitchFamily="34" charset="0"/>
                <a:ea typeface="+mn-ea"/>
                <a:cs typeface="Arial" charset="0"/>
              </a:rPr>
              <a:t>Supreme Court also has the power under s 36 of the Charter to make a Declaration of Inconsistent Interpretation, which is a</a:t>
            </a:r>
            <a:r>
              <a:rPr lang="en-AU" sz="1100" kern="1200" baseline="0" dirty="0">
                <a:solidFill>
                  <a:schemeClr val="tx1"/>
                </a:solidFill>
                <a:effectLst/>
                <a:latin typeface="Arial" panose="020B0604020202020204" pitchFamily="34" charset="0"/>
                <a:ea typeface="+mn-ea"/>
                <a:cs typeface="Arial" charset="0"/>
              </a:rPr>
              <a:t> signal to Parliament that the Court considers a legislative provision to be incompatible with human rights.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kern="1200" baseline="0" dirty="0">
                <a:solidFill>
                  <a:schemeClr val="tx1"/>
                </a:solidFill>
                <a:effectLst/>
                <a:latin typeface="Arial" panose="020B0604020202020204" pitchFamily="34" charset="0"/>
                <a:ea typeface="+mn-ea"/>
                <a:cs typeface="Arial" charset="0"/>
              </a:rPr>
              <a:t>However as with the Statements of Compatibility - this is a much softer ‘dialogue model of rights’ than say the United States Constitution -  there is no power on the Supreme Court to strike down laws or have them invalidated – and Parliament is not bound to act on the Court’s Declaration – the intention is again to foster a constructive and continuous conversation about human rights between parliament, the courts and the public – and the emphasis is placed on the democratic system to play the role in protecting and promoting human rights (rather than the courts having the final say).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kern="1200" baseline="0" dirty="0">
              <a:solidFill>
                <a:schemeClr val="tx1"/>
              </a:solidFill>
              <a:effectLst/>
              <a:latin typeface="Arial" panose="020B0604020202020204"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100" kern="1200" baseline="0" dirty="0">
                <a:solidFill>
                  <a:schemeClr val="tx1"/>
                </a:solidFill>
                <a:effectLst/>
                <a:latin typeface="Arial" panose="020B0604020202020204" pitchFamily="34" charset="0"/>
                <a:ea typeface="+mn-ea"/>
                <a:cs typeface="Arial" charset="0"/>
              </a:rPr>
              <a:t>A Declaration of Inconsistent Interpretation has only happened once in the Charter’s history – which was the </a:t>
            </a:r>
            <a:r>
              <a:rPr lang="en-AU" sz="1100" kern="1200" baseline="0" dirty="0" err="1">
                <a:solidFill>
                  <a:schemeClr val="tx1"/>
                </a:solidFill>
                <a:effectLst/>
                <a:latin typeface="Arial" panose="020B0604020202020204" pitchFamily="34" charset="0"/>
                <a:ea typeface="+mn-ea"/>
                <a:cs typeface="Arial" charset="0"/>
              </a:rPr>
              <a:t>Momcillovic</a:t>
            </a:r>
            <a:r>
              <a:rPr lang="en-AU" sz="1100" kern="1200" baseline="0" dirty="0">
                <a:solidFill>
                  <a:schemeClr val="tx1"/>
                </a:solidFill>
                <a:effectLst/>
                <a:latin typeface="Arial" panose="020B0604020202020204" pitchFamily="34" charset="0"/>
                <a:ea typeface="+mn-ea"/>
                <a:cs typeface="Arial" charset="0"/>
              </a:rPr>
              <a:t> case and  a finding that Victoria’s drug laws breached the presumption of innocence. That Declaration ultimately didn’t result in Parliament changing the law – so you can understand why litigants haven’t really thought it worth their while to follow this route.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kern="1200" baseline="0" dirty="0">
              <a:solidFill>
                <a:schemeClr val="tx1"/>
              </a:solidFill>
              <a:effectLst/>
              <a:latin typeface="+mn-lt"/>
              <a:ea typeface="+mn-ea"/>
              <a:cs typeface="Arial" charset="0"/>
            </a:endParaRPr>
          </a:p>
          <a:p>
            <a:pPr lvl="0"/>
            <a:endParaRPr lang="en-AU" sz="1100" kern="1200" dirty="0">
              <a:solidFill>
                <a:schemeClr val="tx1"/>
              </a:solidFill>
              <a:effectLst/>
              <a:latin typeface="+mn-lt"/>
              <a:ea typeface="+mn-ea"/>
              <a:cs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21BC78-3ED2-411C-8AEB-1F18F9A8F3C3}"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5534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ssion title">
    <p:spTree>
      <p:nvGrpSpPr>
        <p:cNvPr id="1" name=""/>
        <p:cNvGrpSpPr/>
        <p:nvPr/>
      </p:nvGrpSpPr>
      <p:grpSpPr>
        <a:xfrm>
          <a:off x="0" y="0"/>
          <a:ext cx="0" cy="0"/>
          <a:chOff x="0" y="0"/>
          <a:chExt cx="0" cy="0"/>
        </a:xfrm>
      </p:grpSpPr>
      <p:sp>
        <p:nvSpPr>
          <p:cNvPr id="7" name="Rectangle 6"/>
          <p:cNvSpPr/>
          <p:nvPr userDrawn="1"/>
        </p:nvSpPr>
        <p:spPr>
          <a:xfrm>
            <a:off x="0" y="4932831"/>
            <a:ext cx="9144000" cy="1925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Parallelogram 7"/>
          <p:cNvSpPr/>
          <p:nvPr userDrawn="1"/>
        </p:nvSpPr>
        <p:spPr>
          <a:xfrm>
            <a:off x="4669788" y="4459116"/>
            <a:ext cx="4599324" cy="2426295"/>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arallelogram 8"/>
          <p:cNvSpPr/>
          <p:nvPr userDrawn="1"/>
        </p:nvSpPr>
        <p:spPr>
          <a:xfrm>
            <a:off x="6672901" y="4081458"/>
            <a:ext cx="2683763" cy="279217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1"/>
          <p:cNvSpPr>
            <a:spLocks noGrp="1"/>
          </p:cNvSpPr>
          <p:nvPr>
            <p:ph type="title"/>
          </p:nvPr>
        </p:nvSpPr>
        <p:spPr>
          <a:xfrm>
            <a:off x="560556" y="5477544"/>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22230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03/06/2025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3295340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03/06/2025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3419486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4285402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ithout logo">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472398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Parallelogram 7"/>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lelogram 8"/>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3"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2"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708908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2A031DAB-7C0E-4262-A9E9-AB96ECA9AAFA}" type="datetimeFigureOut">
              <a:rPr lang="en-AU" smtClean="0"/>
              <a:t>03/06/2025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439711C-2270-466E-871F-5C72B0F741DD}" type="slidenum">
              <a:rPr lang="en-AU" smtClean="0"/>
              <a:t>‹#›</a:t>
            </a:fld>
            <a:endParaRPr lang="en-AU"/>
          </a:p>
        </p:txBody>
      </p:sp>
    </p:spTree>
    <p:extLst>
      <p:ext uri="{BB962C8B-B14F-4D97-AF65-F5344CB8AC3E}">
        <p14:creationId xmlns:p14="http://schemas.microsoft.com/office/powerpoint/2010/main" val="243900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ssion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3600" dirty="0">
              <a:solidFill>
                <a:schemeClr val="bg1"/>
              </a:solidFill>
              <a:latin typeface="Segoe UI Light" panose="020B0502040204020203" pitchFamily="34" charset="0"/>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3366546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3600" dirty="0">
              <a:solidFill>
                <a:schemeClr val="bg1"/>
              </a:solidFill>
              <a:latin typeface="Segoe UI Light" panose="020B0502040204020203" pitchFamily="34" charset="0"/>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55294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03/06/2025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428185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03/06/2025</a:t>
            </a:fld>
            <a:endParaRPr lang="en-AU"/>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900578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03/06/2025</a:t>
            </a:fld>
            <a:endParaRPr lang="en-AU"/>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293472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03/06/2025</a:t>
            </a:fld>
            <a:endParaRPr lang="en-AU"/>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202978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03/06/2025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393946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03/06/2025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50828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B2AF17-E39E-34BD-4791-9F4D5A1D3051}"/>
              </a:ext>
            </a:extLst>
          </p:cNvPr>
          <p:cNvSpPr txBox="1"/>
          <p:nvPr userDrawn="1">
            <p:extLst>
              <p:ext uri="{1162E1C5-73C7-4A58-AE30-91384D911F3F}">
                <p184:classification xmlns:p184="http://schemas.microsoft.com/office/powerpoint/2018/4/main" val="hdr"/>
              </p:ext>
            </p:extLst>
          </p:nvPr>
        </p:nvSpPr>
        <p:spPr>
          <a:xfrm>
            <a:off x="4251325" y="63500"/>
            <a:ext cx="681038" cy="213360"/>
          </a:xfrm>
          <a:prstGeom prst="rect">
            <a:avLst/>
          </a:prstGeom>
        </p:spPr>
        <p:txBody>
          <a:bodyPr horzOverflow="overflow" lIns="0" tIns="0" rIns="0" bIns="0">
            <a:spAutoFit/>
          </a:bodyPr>
          <a:lstStyle/>
          <a:p>
            <a:pPr algn="l"/>
            <a:r>
              <a:rPr lang="en-AU" sz="1400">
                <a:solidFill>
                  <a:srgbClr val="A80000"/>
                </a:solidFill>
                <a:latin typeface="Calibri" panose="020F0502020204030204" pitchFamily="34" charset="0"/>
                <a:cs typeface="Calibri" panose="020F0502020204030204" pitchFamily="34" charset="0"/>
              </a:rPr>
              <a:t>OFFICIAL</a:t>
            </a:r>
          </a:p>
        </p:txBody>
      </p:sp>
      <p:sp>
        <p:nvSpPr>
          <p:cNvPr id="5" name="TextBox 4">
            <a:extLst>
              <a:ext uri="{FF2B5EF4-FFF2-40B4-BE49-F238E27FC236}">
                <a16:creationId xmlns:a16="http://schemas.microsoft.com/office/drawing/2014/main" id="{A8A26BF7-7661-FCC6-C29B-D68B01219CB8}"/>
              </a:ext>
            </a:extLst>
          </p:cNvPr>
          <p:cNvSpPr txBox="1"/>
          <p:nvPr userDrawn="1">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AU" sz="1000">
                <a:solidFill>
                  <a:srgbClr val="A8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0570967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hyperlink" Target="http://vgso.vic.gov.au/our-people/profile/naomi-martin" TargetMode="External"/><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hyperlink" Target="http://vgso.vic.gov.au/our-people/profile/juliette-halliday" TargetMode="External"/><Relationship Id="rId12"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vgso.vic.gov.au/our-people/profile/alison-obrien" TargetMode="Externa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11.tiff"/><Relationship Id="rId1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hyperlink" Target="mailto:Jacob.coppel@vgso.vic.gov.au" TargetMode="Externa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285252" y="5185546"/>
            <a:ext cx="6158956" cy="835742"/>
          </a:xfrm>
        </p:spPr>
        <p:txBody>
          <a:bodyPr/>
          <a:lstStyle/>
          <a:p>
            <a:r>
              <a:rPr lang="en-AU" sz="2800" dirty="0"/>
              <a:t>Application of the </a:t>
            </a:r>
            <a:r>
              <a:rPr lang="en-AU" sz="2800" i="1" dirty="0"/>
              <a:t>Charter of Human Rights and Responsibilities Act 2006</a:t>
            </a:r>
          </a:p>
        </p:txBody>
      </p:sp>
      <p:sp>
        <p:nvSpPr>
          <p:cNvPr id="3" name="Title 2"/>
          <p:cNvSpPr txBox="1">
            <a:spLocks/>
          </p:cNvSpPr>
          <p:nvPr/>
        </p:nvSpPr>
        <p:spPr>
          <a:xfrm>
            <a:off x="285252" y="6085346"/>
            <a:ext cx="5942932" cy="551583"/>
          </a:xfrm>
          <a:prstGeom prst="rect">
            <a:avLst/>
          </a:prstGeom>
        </p:spPr>
        <p:txBody>
          <a:bodyPr anchor="ctr" anchorCtr="0">
            <a:noAutofit/>
          </a:bodyPr>
          <a:lstStyle>
            <a:lvl1pPr algn="l" defTabSz="914400" rtl="0" eaLnBrk="1" latinLnBrk="0" hangingPunct="1">
              <a:lnSpc>
                <a:spcPct val="90000"/>
              </a:lnSpc>
              <a:spcBef>
                <a:spcPct val="0"/>
              </a:spcBef>
              <a:buNone/>
              <a:defRPr sz="3600" kern="1200" baseline="0">
                <a:solidFill>
                  <a:schemeClr val="bg1"/>
                </a:solidFill>
                <a:latin typeface="Segoe UI Ligh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000" b="0" i="0" u="none" strike="noStrike" kern="1200" cap="none" spc="0" normalizeH="0" baseline="0" noProof="0" dirty="0">
                <a:ln>
                  <a:noFill/>
                </a:ln>
                <a:effectLst/>
                <a:uLnTx/>
                <a:uFillTx/>
                <a:latin typeface="Segoe UI Light" panose="020B0502040204020203" pitchFamily="34" charset="0"/>
                <a:ea typeface="+mj-ea"/>
                <a:cs typeface="+mj-cs"/>
              </a:rPr>
              <a:t>Jacob Coppel, </a:t>
            </a:r>
            <a:r>
              <a:rPr kumimoji="0" lang="en-AU" sz="2000" b="0" i="0" u="none" strike="noStrike" kern="1200" cap="none" spc="0" normalizeH="0" noProof="0" dirty="0">
                <a:ln>
                  <a:noFill/>
                </a:ln>
                <a:effectLst/>
                <a:uLnTx/>
                <a:uFillTx/>
                <a:latin typeface="Segoe UI Light" panose="020B0502040204020203" pitchFamily="34" charset="0"/>
                <a:ea typeface="+mj-ea"/>
                <a:cs typeface="+mj-cs"/>
              </a:rPr>
              <a:t>Managing </a:t>
            </a:r>
            <a:r>
              <a:rPr kumimoji="0" lang="en-AU" sz="2000" b="0" i="0" u="none" strike="noStrike" kern="1200" cap="none" spc="0" normalizeH="0" baseline="0" noProof="0" dirty="0">
                <a:ln>
                  <a:noFill/>
                </a:ln>
                <a:effectLst/>
                <a:uLnTx/>
                <a:uFillTx/>
                <a:latin typeface="Segoe UI Light" panose="020B0502040204020203" pitchFamily="34" charset="0"/>
                <a:ea typeface="+mj-ea"/>
                <a:cs typeface="+mj-cs"/>
              </a:rPr>
              <a:t>Principal Solicitor</a:t>
            </a:r>
            <a:br>
              <a:rPr kumimoji="0" lang="en-AU" sz="2000" b="0" i="0" u="none" strike="noStrike" kern="1200" cap="none" spc="0" normalizeH="0" baseline="0" noProof="0" dirty="0">
                <a:ln>
                  <a:noFill/>
                </a:ln>
                <a:effectLst/>
                <a:uLnTx/>
                <a:uFillTx/>
                <a:latin typeface="Segoe UI Light" panose="020B0502040204020203" pitchFamily="34" charset="0"/>
                <a:ea typeface="+mj-ea"/>
                <a:cs typeface="+mj-cs"/>
              </a:rPr>
            </a:br>
            <a:endParaRPr kumimoji="0" lang="en-AU" sz="2000" b="0" i="0" u="none" strike="noStrike" kern="1200" cap="none" spc="0" normalizeH="0" baseline="0" noProof="0" dirty="0">
              <a:ln>
                <a:noFill/>
              </a:ln>
              <a:effectLst/>
              <a:uLnTx/>
              <a:uFillTx/>
              <a:latin typeface="Segoe UI Light" panose="020B0502040204020203" pitchFamily="34" charset="0"/>
              <a:ea typeface="+mj-ea"/>
              <a:cs typeface="+mj-cs"/>
            </a:endParaRPr>
          </a:p>
        </p:txBody>
      </p:sp>
      <p:sp>
        <p:nvSpPr>
          <p:cNvPr id="4" name="TextBox 3"/>
          <p:cNvSpPr txBox="1"/>
          <p:nvPr/>
        </p:nvSpPr>
        <p:spPr>
          <a:xfrm>
            <a:off x="7614036" y="6237312"/>
            <a:ext cx="1500724"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2000" dirty="0">
                <a:solidFill>
                  <a:prstClr val="white"/>
                </a:solidFill>
                <a:latin typeface="Segoe UI Light" panose="020B0502040204020203" pitchFamily="34" charset="0"/>
                <a:ea typeface="+mj-ea"/>
                <a:cs typeface="+mj-cs"/>
              </a:rPr>
              <a:t>3 June 2025</a:t>
            </a:r>
          </a:p>
        </p:txBody>
      </p:sp>
    </p:spTree>
    <p:extLst>
      <p:ext uri="{BB962C8B-B14F-4D97-AF65-F5344CB8AC3E}">
        <p14:creationId xmlns:p14="http://schemas.microsoft.com/office/powerpoint/2010/main" val="249472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42569"/>
            <a:ext cx="7886700" cy="2179439"/>
          </a:xfrm>
        </p:spPr>
        <p:txBody>
          <a:bodyPr/>
          <a:lstStyle/>
          <a:p>
            <a:pPr marL="0" indent="0">
              <a:buNone/>
            </a:pPr>
            <a:r>
              <a:rPr lang="en-AU" b="1" dirty="0">
                <a:latin typeface="Segoe UI" panose="020B0502040204020203" pitchFamily="34" charset="0"/>
                <a:cs typeface="Segoe UI" panose="020B0502040204020203" pitchFamily="34" charset="0"/>
              </a:rPr>
              <a:t>Core authorities:</a:t>
            </a:r>
          </a:p>
          <a:p>
            <a:pPr lvl="1"/>
            <a:r>
              <a:rPr lang="en-AU" dirty="0">
                <a:latin typeface="Segoe UI" panose="020B0502040204020203" pitchFamily="34" charset="0"/>
                <a:cs typeface="Segoe UI" panose="020B0502040204020203" pitchFamily="34" charset="0"/>
              </a:rPr>
              <a:t>Statutory authorities, </a:t>
            </a:r>
          </a:p>
          <a:p>
            <a:pPr lvl="1"/>
            <a:r>
              <a:rPr lang="en-AU" dirty="0">
                <a:latin typeface="Segoe UI" panose="020B0502040204020203" pitchFamily="34" charset="0"/>
                <a:cs typeface="Segoe UI" panose="020B0502040204020203" pitchFamily="34" charset="0"/>
              </a:rPr>
              <a:t>Ministers</a:t>
            </a:r>
          </a:p>
          <a:p>
            <a:pPr lvl="1"/>
            <a:r>
              <a:rPr lang="en-AU" dirty="0">
                <a:latin typeface="Segoe UI" panose="020B0502040204020203" pitchFamily="34" charset="0"/>
                <a:cs typeface="Segoe UI" panose="020B0502040204020203" pitchFamily="34" charset="0"/>
              </a:rPr>
              <a:t>Victoria Police</a:t>
            </a:r>
          </a:p>
          <a:p>
            <a:pPr lvl="1"/>
            <a:r>
              <a:rPr lang="en-AU" dirty="0">
                <a:latin typeface="Segoe UI" panose="020B0502040204020203" pitchFamily="34" charset="0"/>
                <a:cs typeface="Segoe UI" panose="020B0502040204020203" pitchFamily="34" charset="0"/>
              </a:rPr>
              <a:t>Local Councils</a:t>
            </a:r>
          </a:p>
        </p:txBody>
      </p:sp>
      <p:sp>
        <p:nvSpPr>
          <p:cNvPr id="3" name="Title 2"/>
          <p:cNvSpPr>
            <a:spLocks noGrp="1"/>
          </p:cNvSpPr>
          <p:nvPr>
            <p:ph type="title"/>
          </p:nvPr>
        </p:nvSpPr>
        <p:spPr/>
        <p:txBody>
          <a:bodyPr/>
          <a:lstStyle/>
          <a:p>
            <a:r>
              <a:rPr lang="en-AU" dirty="0"/>
              <a:t>What is a public authority?</a:t>
            </a:r>
          </a:p>
        </p:txBody>
      </p:sp>
      <p:sp>
        <p:nvSpPr>
          <p:cNvPr id="4" name="Rectangle 3"/>
          <p:cNvSpPr/>
          <p:nvPr/>
        </p:nvSpPr>
        <p:spPr>
          <a:xfrm>
            <a:off x="628650" y="3712956"/>
            <a:ext cx="7327726" cy="1200329"/>
          </a:xfrm>
          <a:prstGeom prst="rect">
            <a:avLst/>
          </a:prstGeom>
        </p:spPr>
        <p:txBody>
          <a:bodyPr wrap="square">
            <a:spAutoFit/>
          </a:bodyPr>
          <a:lstStyle/>
          <a:p>
            <a:r>
              <a:rPr lang="en-AU" sz="2400" b="1" dirty="0">
                <a:latin typeface="Segoe UI" panose="020B0502040204020203" pitchFamily="34" charset="0"/>
                <a:cs typeface="Segoe UI" panose="020B0502040204020203" pitchFamily="34" charset="0"/>
              </a:rPr>
              <a:t>Public officials</a:t>
            </a:r>
          </a:p>
          <a:p>
            <a:pPr marL="742950" lvl="1" indent="-285750">
              <a:buFont typeface="Arial" panose="020B0604020202020204" pitchFamily="34" charset="0"/>
              <a:buChar char="•"/>
            </a:pPr>
            <a:r>
              <a:rPr lang="en-AU" sz="2400" dirty="0">
                <a:latin typeface="Segoe UI" panose="020B0502040204020203" pitchFamily="34" charset="0"/>
                <a:cs typeface="Segoe UI" panose="020B0502040204020203" pitchFamily="34" charset="0"/>
              </a:rPr>
              <a:t>employees of the public service</a:t>
            </a:r>
          </a:p>
          <a:p>
            <a:pPr marL="742950" lvl="1" indent="-285750">
              <a:buFont typeface="Arial" panose="020B0604020202020204" pitchFamily="34" charset="0"/>
              <a:buChar char="•"/>
            </a:pPr>
            <a:r>
              <a:rPr lang="en-AU" sz="2400" dirty="0">
                <a:latin typeface="Segoe UI" panose="020B0502040204020203" pitchFamily="34" charset="0"/>
                <a:cs typeface="Segoe UI" panose="020B0502040204020203" pitchFamily="34" charset="0"/>
              </a:rPr>
              <a:t>Secretaries of Departments</a:t>
            </a:r>
          </a:p>
        </p:txBody>
      </p:sp>
      <p:sp>
        <p:nvSpPr>
          <p:cNvPr id="5" name="Rectangle 4"/>
          <p:cNvSpPr/>
          <p:nvPr/>
        </p:nvSpPr>
        <p:spPr>
          <a:xfrm>
            <a:off x="628650" y="5013176"/>
            <a:ext cx="7759774" cy="830997"/>
          </a:xfrm>
          <a:prstGeom prst="rect">
            <a:avLst/>
          </a:prstGeom>
        </p:spPr>
        <p:txBody>
          <a:bodyPr wrap="square">
            <a:spAutoFit/>
          </a:bodyPr>
          <a:lstStyle/>
          <a:p>
            <a:r>
              <a:rPr lang="en-AU" sz="2400" b="1" dirty="0">
                <a:latin typeface="Segoe UI" panose="020B0502040204020203" pitchFamily="34" charset="0"/>
                <a:cs typeface="Segoe UI" panose="020B0502040204020203" pitchFamily="34" charset="0"/>
              </a:rPr>
              <a:t>Functional authorities</a:t>
            </a:r>
          </a:p>
          <a:p>
            <a:pPr marL="742950" lvl="1" indent="-285750">
              <a:buFont typeface="Arial" panose="020B0604020202020204" pitchFamily="34" charset="0"/>
              <a:buChar char="•"/>
            </a:pPr>
            <a:r>
              <a:rPr lang="en-AU" sz="2400" dirty="0">
                <a:latin typeface="Segoe UI" panose="020B0502040204020203" pitchFamily="34" charset="0"/>
                <a:cs typeface="Segoe UI" panose="020B0502040204020203" pitchFamily="34" charset="0"/>
              </a:rPr>
              <a:t>Exercising public functions on behalf of the State</a:t>
            </a:r>
          </a:p>
        </p:txBody>
      </p:sp>
    </p:spTree>
    <p:extLst>
      <p:ext uri="{BB962C8B-B14F-4D97-AF65-F5344CB8AC3E}">
        <p14:creationId xmlns:p14="http://schemas.microsoft.com/office/powerpoint/2010/main" val="296803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457201" y="1278812"/>
            <a:ext cx="8229599" cy="857250"/>
          </a:xfrm>
        </p:spPr>
        <p:txBody>
          <a:bodyPr/>
          <a:lstStyle/>
          <a:p>
            <a:r>
              <a:rPr lang="en-AU" altLang="en-US" dirty="0"/>
              <a:t>Public authority obligations </a:t>
            </a:r>
          </a:p>
        </p:txBody>
      </p:sp>
      <p:sp>
        <p:nvSpPr>
          <p:cNvPr id="3" name="Rectangle 2"/>
          <p:cNvSpPr/>
          <p:nvPr/>
        </p:nvSpPr>
        <p:spPr>
          <a:xfrm>
            <a:off x="546409" y="1713152"/>
            <a:ext cx="8140391" cy="1089529"/>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AU" altLang="en-US" sz="24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The public authority</a:t>
            </a:r>
            <a:r>
              <a:rPr kumimoji="0" lang="en-AU" altLang="en-US" sz="2400" b="0" i="0" u="none" strike="noStrike" kern="1200" cap="none" spc="0" normalizeH="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 obligation has t</a:t>
            </a:r>
            <a:r>
              <a:rPr kumimoji="0" lang="en-AU" altLang="en-US" sz="24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wo limbs: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67908512"/>
              </p:ext>
            </p:extLst>
          </p:nvPr>
        </p:nvGraphicFramePr>
        <p:xfrm>
          <a:off x="599378" y="3144632"/>
          <a:ext cx="7681200" cy="1546626"/>
        </p:xfrm>
        <a:graphic>
          <a:graphicData uri="http://schemas.openxmlformats.org/drawingml/2006/table">
            <a:tbl>
              <a:tblPr firstRow="1" bandRow="1">
                <a:tableStyleId>{5C22544A-7EE6-4342-B048-85BDC9FD1C3A}</a:tableStyleId>
              </a:tblPr>
              <a:tblGrid>
                <a:gridCol w="3840600">
                  <a:extLst>
                    <a:ext uri="{9D8B030D-6E8A-4147-A177-3AD203B41FA5}">
                      <a16:colId xmlns:a16="http://schemas.microsoft.com/office/drawing/2014/main" val="2539386253"/>
                    </a:ext>
                  </a:extLst>
                </a:gridCol>
                <a:gridCol w="3840600">
                  <a:extLst>
                    <a:ext uri="{9D8B030D-6E8A-4147-A177-3AD203B41FA5}">
                      <a16:colId xmlns:a16="http://schemas.microsoft.com/office/drawing/2014/main" val="1285970009"/>
                    </a:ext>
                  </a:extLst>
                </a:gridCol>
              </a:tblGrid>
              <a:tr h="1546626">
                <a:tc>
                  <a:txBody>
                    <a:bodyPr/>
                    <a:lstStyle/>
                    <a:p>
                      <a:r>
                        <a:rPr lang="en-AU" altLang="en-US" sz="1800" b="0" dirty="0">
                          <a:solidFill>
                            <a:schemeClr val="tx1"/>
                          </a:solidFill>
                          <a:latin typeface="Segoe UI Semibold" panose="020B0702040204020203" pitchFamily="34" charset="0"/>
                          <a:cs typeface="Segoe UI Semibold" panose="020B0702040204020203" pitchFamily="34" charset="0"/>
                        </a:rPr>
                        <a:t>Procedural obligation</a:t>
                      </a:r>
                    </a:p>
                    <a:p>
                      <a:endParaRPr lang="en-AU" altLang="en-US" sz="1000" dirty="0">
                        <a:solidFill>
                          <a:schemeClr val="tx1"/>
                        </a:solidFill>
                        <a:latin typeface="Segoe UI" panose="020B0502040204020203" pitchFamily="34" charset="0"/>
                        <a:cs typeface="Segoe UI" panose="020B0502040204020203" pitchFamily="34" charset="0"/>
                      </a:endParaRPr>
                    </a:p>
                    <a:p>
                      <a:pPr algn="l"/>
                      <a:r>
                        <a:rPr lang="en-AU" sz="1800" b="0" i="1" u="sng" dirty="0">
                          <a:solidFill>
                            <a:schemeClr val="tx1"/>
                          </a:solidFill>
                          <a:latin typeface="Segoe UI" panose="020B0502040204020203" pitchFamily="34" charset="0"/>
                          <a:cs typeface="Segoe UI" panose="020B0502040204020203" pitchFamily="34" charset="0"/>
                        </a:rPr>
                        <a:t>Properly consider</a:t>
                      </a:r>
                      <a:r>
                        <a:rPr lang="en-AU" sz="1800" b="0" i="1" u="none" dirty="0">
                          <a:solidFill>
                            <a:schemeClr val="tx1"/>
                          </a:solidFill>
                          <a:latin typeface="Segoe UI" panose="020B0502040204020203" pitchFamily="34" charset="0"/>
                          <a:cs typeface="Segoe UI" panose="020B0502040204020203" pitchFamily="34" charset="0"/>
                        </a:rPr>
                        <a:t> </a:t>
                      </a:r>
                      <a:r>
                        <a:rPr lang="en-AU" sz="1800" b="0" i="1" dirty="0">
                          <a:solidFill>
                            <a:schemeClr val="tx1"/>
                          </a:solidFill>
                          <a:latin typeface="Segoe UI" panose="020B0502040204020203" pitchFamily="34" charset="0"/>
                          <a:cs typeface="Segoe UI" panose="020B0502040204020203" pitchFamily="34" charset="0"/>
                        </a:rPr>
                        <a:t>relevant </a:t>
                      </a:r>
                      <a:br>
                        <a:rPr lang="en-AU" sz="1800" b="0" i="1" dirty="0">
                          <a:solidFill>
                            <a:schemeClr val="tx1"/>
                          </a:solidFill>
                          <a:latin typeface="Segoe UI" panose="020B0502040204020203" pitchFamily="34" charset="0"/>
                          <a:cs typeface="Segoe UI" panose="020B0502040204020203" pitchFamily="34" charset="0"/>
                        </a:rPr>
                      </a:br>
                      <a:r>
                        <a:rPr lang="en-AU" sz="1800" b="0" i="1" dirty="0">
                          <a:solidFill>
                            <a:schemeClr val="tx1"/>
                          </a:solidFill>
                          <a:latin typeface="Segoe UI" panose="020B0502040204020203" pitchFamily="34" charset="0"/>
                          <a:cs typeface="Segoe UI" panose="020B0502040204020203" pitchFamily="34" charset="0"/>
                        </a:rPr>
                        <a:t>human rights when making a decision </a:t>
                      </a:r>
                    </a:p>
                  </a:txBody>
                  <a:tcPr marL="68580" marR="68580" marT="34290" marB="34290">
                    <a:solidFill>
                      <a:schemeClr val="accent3">
                        <a:lumMod val="20000"/>
                        <a:lumOff val="80000"/>
                      </a:schemeClr>
                    </a:solidFill>
                  </a:tcPr>
                </a:tc>
                <a:tc>
                  <a:txBody>
                    <a:bodyPr/>
                    <a:lstStyle/>
                    <a:p>
                      <a:r>
                        <a:rPr lang="en-AU" sz="1800" b="0" dirty="0">
                          <a:solidFill>
                            <a:schemeClr val="tx1"/>
                          </a:solidFill>
                          <a:latin typeface="Segoe UI Semibold" panose="020B0702040204020203" pitchFamily="34" charset="0"/>
                          <a:cs typeface="Segoe UI Semibold" panose="020B0702040204020203" pitchFamily="34" charset="0"/>
                        </a:rPr>
                        <a:t>Substantive</a:t>
                      </a:r>
                      <a:r>
                        <a:rPr lang="en-AU" sz="1800" b="0" baseline="0" dirty="0">
                          <a:solidFill>
                            <a:schemeClr val="tx1"/>
                          </a:solidFill>
                          <a:latin typeface="Segoe UI Semibold" panose="020B0702040204020203" pitchFamily="34" charset="0"/>
                          <a:cs typeface="Segoe UI Semibold" panose="020B0702040204020203" pitchFamily="34" charset="0"/>
                        </a:rPr>
                        <a:t> obligation </a:t>
                      </a:r>
                    </a:p>
                    <a:p>
                      <a:endParaRPr lang="en-AU" sz="1000" baseline="0" dirty="0">
                        <a:solidFill>
                          <a:schemeClr val="tx1"/>
                        </a:solidFill>
                        <a:latin typeface="Segoe UI" panose="020B0502040204020203" pitchFamily="34" charset="0"/>
                        <a:cs typeface="Segoe UI" panose="020B0502040204020203" pitchFamily="34" charset="0"/>
                      </a:endParaRPr>
                    </a:p>
                    <a:p>
                      <a:r>
                        <a:rPr lang="en-AU" sz="1800" b="0" i="1" u="sng" dirty="0">
                          <a:solidFill>
                            <a:schemeClr val="tx1"/>
                          </a:solidFill>
                          <a:latin typeface="Segoe UI" panose="020B0502040204020203" pitchFamily="34" charset="0"/>
                          <a:cs typeface="Segoe UI" panose="020B0502040204020203" pitchFamily="34" charset="0"/>
                        </a:rPr>
                        <a:t>Act compatibly </a:t>
                      </a:r>
                      <a:br>
                        <a:rPr lang="en-AU" sz="1800" b="0" i="1" u="sng" dirty="0">
                          <a:solidFill>
                            <a:schemeClr val="tx1"/>
                          </a:solidFill>
                          <a:latin typeface="Segoe UI" panose="020B0502040204020203" pitchFamily="34" charset="0"/>
                          <a:cs typeface="Segoe UI" panose="020B0502040204020203" pitchFamily="34" charset="0"/>
                        </a:rPr>
                      </a:br>
                      <a:r>
                        <a:rPr lang="en-AU" sz="1800" b="0" i="1" dirty="0">
                          <a:solidFill>
                            <a:schemeClr val="tx1"/>
                          </a:solidFill>
                          <a:latin typeface="Segoe UI" panose="020B0502040204020203" pitchFamily="34" charset="0"/>
                          <a:cs typeface="Segoe UI" panose="020B0502040204020203" pitchFamily="34" charset="0"/>
                        </a:rPr>
                        <a:t>with human</a:t>
                      </a:r>
                      <a:r>
                        <a:rPr lang="en-AU" sz="1800" b="0" i="1" baseline="0" dirty="0">
                          <a:solidFill>
                            <a:schemeClr val="tx1"/>
                          </a:solidFill>
                          <a:latin typeface="Segoe UI" panose="020B0502040204020203" pitchFamily="34" charset="0"/>
                          <a:cs typeface="Segoe UI" panose="020B0502040204020203" pitchFamily="34" charset="0"/>
                        </a:rPr>
                        <a:t> rights </a:t>
                      </a:r>
                      <a:endParaRPr lang="en-AU" sz="1800" b="0" i="1" dirty="0">
                        <a:solidFill>
                          <a:schemeClr val="tx1"/>
                        </a:solidFill>
                        <a:latin typeface="Segoe UI" panose="020B0502040204020203" pitchFamily="34" charset="0"/>
                        <a:cs typeface="Segoe UI" panose="020B0502040204020203" pitchFamily="34" charset="0"/>
                      </a:endParaRPr>
                    </a:p>
                  </a:txBody>
                  <a:tcPr marL="68580" marR="68580" marT="34290" marB="34290">
                    <a:solidFill>
                      <a:schemeClr val="tx2">
                        <a:lumMod val="20000"/>
                        <a:lumOff val="80000"/>
                      </a:schemeClr>
                    </a:solidFill>
                  </a:tcPr>
                </a:tc>
                <a:extLst>
                  <a:ext uri="{0D108BD9-81ED-4DB2-BD59-A6C34878D82A}">
                    <a16:rowId xmlns:a16="http://schemas.microsoft.com/office/drawing/2014/main" val="3526928831"/>
                  </a:ext>
                </a:extLst>
              </a:tr>
            </a:tbl>
          </a:graphicData>
        </a:graphic>
      </p:graphicFrame>
      <p:sp>
        <p:nvSpPr>
          <p:cNvPr id="12"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fontAlgn="auto">
              <a:spcAft>
                <a:spcPts val="0"/>
              </a:spcAft>
              <a:defRPr/>
            </a:pPr>
            <a:r>
              <a:rPr lang="en-AU" sz="12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a:t>
            </a:r>
            <a:r>
              <a:rPr lang="en-AU" sz="1200" i="1"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Charter</a:t>
            </a:r>
            <a:endPar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13" name="Title 1"/>
          <p:cNvSpPr txBox="1">
            <a:spLocks/>
          </p:cNvSpPr>
          <p:nvPr/>
        </p:nvSpPr>
        <p:spPr>
          <a:xfrm>
            <a:off x="8515350" y="471942"/>
            <a:ext cx="62865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14" name="Rectangle 2"/>
          <p:cNvSpPr txBox="1">
            <a:spLocks noChangeArrowheads="1"/>
          </p:cNvSpPr>
          <p:nvPr/>
        </p:nvSpPr>
        <p:spPr>
          <a:xfrm>
            <a:off x="628650" y="471943"/>
            <a:ext cx="5684601" cy="835742"/>
          </a:xfrm>
          <a:prstGeom prst="rect">
            <a:avLst/>
          </a:prstGeom>
        </p:spPr>
        <p:txBody>
          <a:bodyPr anchor="ctr" anchorCtr="0">
            <a:noAutofit/>
          </a:bodyPr>
          <a:lstStyle>
            <a:lvl1pPr algn="l" defTabSz="914400" rtl="0" eaLnBrk="1" latinLnBrk="0" hangingPunct="1">
              <a:lnSpc>
                <a:spcPct val="90000"/>
              </a:lnSpc>
              <a:spcBef>
                <a:spcPct val="0"/>
              </a:spcBef>
              <a:buNone/>
              <a:defRPr sz="3600" kern="1200" baseline="0">
                <a:solidFill>
                  <a:schemeClr val="bg1"/>
                </a:solidFill>
                <a:latin typeface="Segoe UI Ligh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altLang="en-US"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Public authority obligations</a:t>
            </a:r>
          </a:p>
        </p:txBody>
      </p:sp>
    </p:spTree>
    <p:extLst>
      <p:ext uri="{BB962C8B-B14F-4D97-AF65-F5344CB8AC3E}">
        <p14:creationId xmlns:p14="http://schemas.microsoft.com/office/powerpoint/2010/main" val="1937680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84784"/>
            <a:ext cx="4762500" cy="4762500"/>
          </a:xfrm>
          <a:prstGeom prst="rect">
            <a:avLst/>
          </a:prstGeom>
        </p:spPr>
      </p:pic>
      <p:sp>
        <p:nvSpPr>
          <p:cNvPr id="266242" name="Rectangle 2"/>
          <p:cNvSpPr>
            <a:spLocks noGrp="1" noChangeArrowheads="1"/>
          </p:cNvSpPr>
          <p:nvPr>
            <p:ph type="title"/>
          </p:nvPr>
        </p:nvSpPr>
        <p:spPr>
          <a:xfrm>
            <a:off x="628650" y="471943"/>
            <a:ext cx="6967686" cy="835742"/>
          </a:xfrm>
        </p:spPr>
        <p:txBody>
          <a:bodyPr/>
          <a:lstStyle/>
          <a:p>
            <a:r>
              <a:rPr lang="en-AU" altLang="en-US" dirty="0"/>
              <a:t>What is ‘Proper Consideration’?</a:t>
            </a:r>
          </a:p>
        </p:txBody>
      </p:sp>
      <p:sp>
        <p:nvSpPr>
          <p:cNvPr id="16" name="Title 1"/>
          <p:cNvSpPr txBox="1">
            <a:spLocks/>
          </p:cNvSpPr>
          <p:nvPr/>
        </p:nvSpPr>
        <p:spPr>
          <a:xfrm>
            <a:off x="8515350" y="471942"/>
            <a:ext cx="62865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2" name="AutoShape 2" descr="Drake Hotline Bling Meme | image tagged in memes,drake hotline bling | made w/ Imgflip meme maker"/>
          <p:cNvSpPr>
            <a:spLocks noChangeAspect="1" noChangeArrowheads="1"/>
          </p:cNvSpPr>
          <p:nvPr/>
        </p:nvSpPr>
        <p:spPr bwMode="auto">
          <a:xfrm>
            <a:off x="155574" y="-144463"/>
            <a:ext cx="4797583" cy="47975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TextBox 5"/>
          <p:cNvSpPr txBox="1"/>
          <p:nvPr/>
        </p:nvSpPr>
        <p:spPr>
          <a:xfrm>
            <a:off x="2987824" y="1412776"/>
            <a:ext cx="5527526" cy="10618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dirty="0">
                <a:latin typeface="Segoe UI" panose="020B0502040204020203" pitchFamily="34" charset="0"/>
                <a:cs typeface="Segoe UI" panose="020B0502040204020203" pitchFamily="34" charset="0"/>
              </a:rPr>
              <a:t>Not a sophisticated legal exercise</a:t>
            </a:r>
          </a:p>
          <a:p>
            <a:pPr marL="285750" indent="-285750">
              <a:buFont typeface="Arial" panose="020B0604020202020204" pitchFamily="34" charset="0"/>
              <a:buChar char="•"/>
            </a:pPr>
            <a:endParaRPr lang="en-AU"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AU" dirty="0">
              <a:latin typeface="Segoe UI" panose="020B0502040204020203" pitchFamily="34" charset="0"/>
              <a:cs typeface="Segoe UI" panose="020B0502040204020203" pitchFamily="34" charset="0"/>
            </a:endParaRPr>
          </a:p>
        </p:txBody>
      </p:sp>
      <p:cxnSp>
        <p:nvCxnSpPr>
          <p:cNvPr id="9" name="Straight Connector 8"/>
          <p:cNvCxnSpPr>
            <a:stCxn id="5" idx="1"/>
          </p:cNvCxnSpPr>
          <p:nvPr/>
        </p:nvCxnSpPr>
        <p:spPr>
          <a:xfrm flipV="1">
            <a:off x="395536" y="3861048"/>
            <a:ext cx="7920880" cy="4986"/>
          </a:xfrm>
          <a:prstGeom prst="line">
            <a:avLst/>
          </a:prstGeom>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2987824" y="3953032"/>
            <a:ext cx="5976664" cy="10618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dirty="0">
                <a:latin typeface="Segoe UI" panose="020B0502040204020203" pitchFamily="34" charset="0"/>
                <a:cs typeface="Segoe UI" panose="020B0502040204020203" pitchFamily="34" charset="0"/>
              </a:rPr>
              <a:t>Must be genuine</a:t>
            </a:r>
          </a:p>
          <a:p>
            <a:pPr marL="285750" indent="-285750">
              <a:buFont typeface="Arial" panose="020B0604020202020204" pitchFamily="34" charset="0"/>
              <a:buChar char="•"/>
            </a:pPr>
            <a:endParaRPr lang="en-AU"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AU" dirty="0">
              <a:latin typeface="Segoe UI" panose="020B0502040204020203" pitchFamily="34" charset="0"/>
              <a:cs typeface="Segoe UI" panose="020B0502040204020203" pitchFamily="34" charset="0"/>
            </a:endParaRPr>
          </a:p>
        </p:txBody>
      </p:sp>
      <p:sp>
        <p:nvSpPr>
          <p:cNvPr id="3" name="Rectangle 2"/>
          <p:cNvSpPr/>
          <p:nvPr/>
        </p:nvSpPr>
        <p:spPr>
          <a:xfrm>
            <a:off x="2987824" y="1852019"/>
            <a:ext cx="5688632" cy="871713"/>
          </a:xfrm>
          <a:prstGeom prst="rect">
            <a:avLst/>
          </a:prstGeom>
        </p:spPr>
        <p:txBody>
          <a:bodyPr wrap="square">
            <a:spAutoFit/>
          </a:bodyPr>
          <a:lstStyle/>
          <a:p>
            <a:pPr marL="285750" indent="-285750">
              <a:lnSpc>
                <a:spcPct val="150000"/>
              </a:lnSpc>
              <a:buFont typeface="Arial" panose="020B0604020202020204" pitchFamily="34" charset="0"/>
              <a:buChar char="•"/>
            </a:pPr>
            <a:r>
              <a:rPr lang="en-AU" dirty="0">
                <a:latin typeface="Segoe UI" panose="020B0502040204020203" pitchFamily="34" charset="0"/>
                <a:cs typeface="Segoe UI" panose="020B0502040204020203" pitchFamily="34" charset="0"/>
              </a:rPr>
              <a:t>Not necessary to identify </a:t>
            </a:r>
            <a:r>
              <a:rPr lang="en-AU" i="1" dirty="0">
                <a:latin typeface="Segoe UI" panose="020B0502040204020203" pitchFamily="34" charset="0"/>
                <a:cs typeface="Segoe UI" panose="020B0502040204020203" pitchFamily="34" charset="0"/>
              </a:rPr>
              <a:t>all </a:t>
            </a:r>
            <a:r>
              <a:rPr lang="en-AU" dirty="0">
                <a:latin typeface="Segoe UI" panose="020B0502040204020203" pitchFamily="34" charset="0"/>
                <a:cs typeface="Segoe UI" panose="020B0502040204020203" pitchFamily="34" charset="0"/>
              </a:rPr>
              <a:t>the ‘correct rights’ or explain their scope</a:t>
            </a:r>
          </a:p>
        </p:txBody>
      </p:sp>
      <p:sp>
        <p:nvSpPr>
          <p:cNvPr id="4" name="Rectangle 3"/>
          <p:cNvSpPr/>
          <p:nvPr/>
        </p:nvSpPr>
        <p:spPr>
          <a:xfrm>
            <a:off x="2987824" y="2708920"/>
            <a:ext cx="5568554" cy="456215"/>
          </a:xfrm>
          <a:prstGeom prst="rect">
            <a:avLst/>
          </a:prstGeom>
        </p:spPr>
        <p:txBody>
          <a:bodyPr wrap="square">
            <a:spAutoFit/>
          </a:bodyPr>
          <a:lstStyle/>
          <a:p>
            <a:pPr marL="285750" indent="-285750">
              <a:lnSpc>
                <a:spcPct val="150000"/>
              </a:lnSpc>
              <a:buFont typeface="Arial" panose="020B0604020202020204" pitchFamily="34" charset="0"/>
              <a:buChar char="•"/>
            </a:pPr>
            <a:r>
              <a:rPr lang="en-AU" dirty="0">
                <a:latin typeface="Segoe UI" panose="020B0502040204020203" pitchFamily="34" charset="0"/>
                <a:cs typeface="Segoe UI" panose="020B0502040204020203" pitchFamily="34" charset="0"/>
              </a:rPr>
              <a:t>Cannot be formulaic (not a ‘mantra’)</a:t>
            </a:r>
          </a:p>
        </p:txBody>
      </p:sp>
      <p:sp>
        <p:nvSpPr>
          <p:cNvPr id="7" name="Rectangle 6"/>
          <p:cNvSpPr/>
          <p:nvPr/>
        </p:nvSpPr>
        <p:spPr>
          <a:xfrm>
            <a:off x="2987824" y="3137193"/>
            <a:ext cx="5688632" cy="507831"/>
          </a:xfrm>
          <a:prstGeom prst="rect">
            <a:avLst/>
          </a:prstGeom>
        </p:spPr>
        <p:txBody>
          <a:bodyPr wrap="square">
            <a:spAutoFit/>
          </a:bodyPr>
          <a:lstStyle/>
          <a:p>
            <a:pPr marL="285750" indent="-285750">
              <a:lnSpc>
                <a:spcPct val="150000"/>
              </a:lnSpc>
              <a:buFont typeface="Arial" panose="020B0604020202020204" pitchFamily="34" charset="0"/>
              <a:buChar char="•"/>
            </a:pPr>
            <a:r>
              <a:rPr lang="en-AU" dirty="0">
                <a:latin typeface="Segoe UI" panose="020B0502040204020203" pitchFamily="34" charset="0"/>
                <a:cs typeface="Segoe UI" panose="020B0502040204020203" pitchFamily="34" charset="0"/>
              </a:rPr>
              <a:t>Not to be over-zealously scrutinised by the courts</a:t>
            </a:r>
          </a:p>
        </p:txBody>
      </p:sp>
      <p:sp>
        <p:nvSpPr>
          <p:cNvPr id="8" name="Rectangle 7"/>
          <p:cNvSpPr/>
          <p:nvPr/>
        </p:nvSpPr>
        <p:spPr>
          <a:xfrm>
            <a:off x="2975203" y="4355519"/>
            <a:ext cx="5598687" cy="456215"/>
          </a:xfrm>
          <a:prstGeom prst="rect">
            <a:avLst/>
          </a:prstGeom>
        </p:spPr>
        <p:txBody>
          <a:bodyPr wrap="square">
            <a:spAutoFit/>
          </a:bodyPr>
          <a:lstStyle/>
          <a:p>
            <a:pPr marL="285750" indent="-285750">
              <a:lnSpc>
                <a:spcPct val="150000"/>
              </a:lnSpc>
              <a:buFont typeface="Arial" panose="020B0604020202020204" pitchFamily="34" charset="0"/>
              <a:buChar char="•"/>
            </a:pPr>
            <a:r>
              <a:rPr lang="en-AU" dirty="0">
                <a:latin typeface="Segoe UI" panose="020B0502040204020203" pitchFamily="34" charset="0"/>
                <a:cs typeface="Segoe UI" panose="020B0502040204020203" pitchFamily="34" charset="0"/>
              </a:rPr>
              <a:t>Can be a garden-variety activity for public servants </a:t>
            </a:r>
          </a:p>
        </p:txBody>
      </p:sp>
      <p:sp>
        <p:nvSpPr>
          <p:cNvPr id="10" name="Rectangle 9"/>
          <p:cNvSpPr/>
          <p:nvPr/>
        </p:nvSpPr>
        <p:spPr>
          <a:xfrm>
            <a:off x="2975202" y="4799277"/>
            <a:ext cx="5773261" cy="871713"/>
          </a:xfrm>
          <a:prstGeom prst="rect">
            <a:avLst/>
          </a:prstGeom>
        </p:spPr>
        <p:txBody>
          <a:bodyPr wrap="square">
            <a:spAutoFit/>
          </a:bodyPr>
          <a:lstStyle/>
          <a:p>
            <a:pPr marL="285750" indent="-285750">
              <a:lnSpc>
                <a:spcPct val="150000"/>
              </a:lnSpc>
              <a:buFont typeface="Arial" panose="020B0604020202020204" pitchFamily="34" charset="0"/>
              <a:buChar char="•"/>
            </a:pPr>
            <a:r>
              <a:rPr lang="en-AU" dirty="0">
                <a:latin typeface="Segoe UI" panose="020B0502040204020203" pitchFamily="34" charset="0"/>
                <a:cs typeface="Segoe UI" panose="020B0502040204020203" pitchFamily="34" charset="0"/>
              </a:rPr>
              <a:t>More stringent than admin law requirement to take into account ‘relevant considerations’</a:t>
            </a:r>
          </a:p>
        </p:txBody>
      </p:sp>
      <p:sp>
        <p:nvSpPr>
          <p:cNvPr id="11" name="Rectangle 10"/>
          <p:cNvSpPr/>
          <p:nvPr/>
        </p:nvSpPr>
        <p:spPr>
          <a:xfrm>
            <a:off x="2987824" y="5724011"/>
            <a:ext cx="5976664" cy="923330"/>
          </a:xfrm>
          <a:prstGeom prst="rect">
            <a:avLst/>
          </a:prstGeom>
        </p:spPr>
        <p:txBody>
          <a:bodyPr wrap="square">
            <a:spAutoFit/>
          </a:bodyPr>
          <a:lstStyle/>
          <a:p>
            <a:pPr marL="285750" indent="-285750">
              <a:lnSpc>
                <a:spcPct val="150000"/>
              </a:lnSpc>
              <a:buFont typeface="Arial" panose="020B0604020202020204" pitchFamily="34" charset="0"/>
              <a:buChar char="•"/>
            </a:pPr>
            <a:r>
              <a:rPr lang="en-AU" dirty="0">
                <a:latin typeface="Segoe UI" panose="020B0502040204020203" pitchFamily="34" charset="0"/>
                <a:cs typeface="Segoe UI" panose="020B0502040204020203" pitchFamily="34" charset="0"/>
              </a:rPr>
              <a:t>Must be demonstrated through evidence that the decision-maker ‘seriously’ turned their mind</a:t>
            </a:r>
          </a:p>
        </p:txBody>
      </p:sp>
      <p:sp>
        <p:nvSpPr>
          <p:cNvPr id="1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fontAlgn="auto">
              <a:spcAft>
                <a:spcPts val="0"/>
              </a:spcAft>
              <a:defRPr/>
            </a:pPr>
            <a:r>
              <a:rPr lang="en-AU" sz="12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a:t>
            </a:r>
            <a:r>
              <a:rPr lang="en-AU" sz="1200" i="1"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Charter</a:t>
            </a:r>
            <a:endPar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endParaRPr>
          </a:p>
        </p:txBody>
      </p:sp>
    </p:spTree>
    <p:extLst>
      <p:ext uri="{BB962C8B-B14F-4D97-AF65-F5344CB8AC3E}">
        <p14:creationId xmlns:p14="http://schemas.microsoft.com/office/powerpoint/2010/main" val="394472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3" grpId="0"/>
      <p:bldP spid="4" grpId="0"/>
      <p:bldP spid="7" grpId="0"/>
      <p:bldP spid="8"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How to give ‘proper consideration’ to a relevant human right</a:t>
            </a:r>
          </a:p>
        </p:txBody>
      </p:sp>
      <p:sp>
        <p:nvSpPr>
          <p:cNvPr id="3" name="Content Placeholder 2"/>
          <p:cNvSpPr>
            <a:spLocks noGrp="1"/>
          </p:cNvSpPr>
          <p:nvPr>
            <p:ph idx="1"/>
          </p:nvPr>
        </p:nvSpPr>
        <p:spPr>
          <a:xfrm>
            <a:off x="596152" y="1772816"/>
            <a:ext cx="8065868" cy="4608512"/>
          </a:xfrm>
        </p:spPr>
        <p:txBody>
          <a:bodyPr/>
          <a:lstStyle/>
          <a:p>
            <a:pPr marL="0" indent="0">
              <a:buNone/>
            </a:pPr>
            <a:r>
              <a:rPr lang="en-US" sz="2000" dirty="0"/>
              <a:t>A decision-maker must: </a:t>
            </a:r>
            <a:br>
              <a:rPr lang="en-US" sz="2000" dirty="0"/>
            </a:br>
            <a:endParaRPr lang="en-US" sz="2000" dirty="0"/>
          </a:p>
          <a:p>
            <a:pPr lvl="1" indent="-342900">
              <a:buFont typeface="+mj-lt"/>
              <a:buAutoNum type="arabicPeriod"/>
            </a:pPr>
            <a:r>
              <a:rPr lang="en-US" sz="1800" dirty="0"/>
              <a:t>Understand in general terms the rights of the person (or cohort of persons) affected by the Decision;</a:t>
            </a:r>
          </a:p>
          <a:p>
            <a:pPr marL="600075" lvl="1" indent="-257175">
              <a:buFont typeface="+mj-lt"/>
              <a:buAutoNum type="arabicPeriod"/>
            </a:pPr>
            <a:endParaRPr lang="en-US" sz="1800" dirty="0"/>
          </a:p>
          <a:p>
            <a:pPr lvl="1" indent="-342900">
              <a:buFont typeface="+mj-lt"/>
              <a:buAutoNum type="arabicPeriod"/>
            </a:pPr>
            <a:r>
              <a:rPr lang="en-US" sz="1800" dirty="0"/>
              <a:t>Seriously turn their mind to the possible impact of the decision on a person’s human rights and the implications for that person;</a:t>
            </a:r>
          </a:p>
          <a:p>
            <a:pPr marL="600075" lvl="1" indent="-257175">
              <a:buFont typeface="+mj-lt"/>
              <a:buAutoNum type="arabicPeriod"/>
            </a:pPr>
            <a:endParaRPr lang="en-US" sz="1800" dirty="0"/>
          </a:p>
          <a:p>
            <a:pPr lvl="1" indent="-342900">
              <a:buFont typeface="+mj-lt"/>
              <a:buAutoNum type="arabicPeriod"/>
            </a:pPr>
            <a:r>
              <a:rPr lang="en-US" sz="1800" dirty="0"/>
              <a:t>Identify the countervailing interests or obligations; and</a:t>
            </a:r>
          </a:p>
          <a:p>
            <a:pPr marL="600075" lvl="1" indent="-257175">
              <a:buFont typeface="+mj-lt"/>
              <a:buAutoNum type="arabicPeriod"/>
            </a:pPr>
            <a:endParaRPr lang="en-US" sz="1800" dirty="0"/>
          </a:p>
          <a:p>
            <a:pPr lvl="1" indent="-342900">
              <a:buFont typeface="+mj-lt"/>
              <a:buAutoNum type="arabicPeriod"/>
            </a:pPr>
            <a:r>
              <a:rPr lang="en-US" sz="1800" dirty="0"/>
              <a:t>Balance competing private and public interests as part of the exercise of justification. </a:t>
            </a:r>
          </a:p>
          <a:p>
            <a:pPr marL="342900" lvl="1" indent="0">
              <a:buNone/>
            </a:pPr>
            <a:endParaRPr lang="en-US" sz="1200" i="1" dirty="0"/>
          </a:p>
          <a:p>
            <a:pPr marL="342900" lvl="1" indent="0">
              <a:buNone/>
            </a:pPr>
            <a:r>
              <a:rPr lang="en-US" sz="1400" i="1" dirty="0"/>
              <a:t>Bare v IBAC</a:t>
            </a:r>
            <a:r>
              <a:rPr lang="en-US" sz="1400" dirty="0"/>
              <a:t> (2015) 326 </a:t>
            </a:r>
            <a:r>
              <a:rPr lang="en-US" sz="1400" dirty="0" err="1"/>
              <a:t>ALR</a:t>
            </a:r>
            <a:r>
              <a:rPr lang="en-US" sz="1400" dirty="0"/>
              <a:t> 98 [288] (Tate JA), endorsing the approach </a:t>
            </a:r>
            <a:br>
              <a:rPr lang="en-US" sz="1400" dirty="0"/>
            </a:br>
            <a:r>
              <a:rPr lang="en-US" sz="1400" dirty="0"/>
              <a:t>of Emerton J in </a:t>
            </a:r>
            <a:r>
              <a:rPr lang="en-AU" sz="1400" i="1" dirty="0"/>
              <a:t>Castles v Secretary of the Department of Justice</a:t>
            </a:r>
            <a:r>
              <a:rPr lang="en-AU" sz="1400" dirty="0"/>
              <a:t> </a:t>
            </a:r>
            <a:r>
              <a:rPr lang="en-US" sz="1400" dirty="0"/>
              <a:t>(2010) </a:t>
            </a:r>
            <a:br>
              <a:rPr lang="en-US" sz="1400" dirty="0"/>
            </a:br>
            <a:r>
              <a:rPr lang="en-US" sz="1400" dirty="0"/>
              <a:t>28 VR 141</a:t>
            </a:r>
            <a:r>
              <a:rPr lang="en-AU" sz="1400" dirty="0"/>
              <a:t> </a:t>
            </a:r>
            <a:r>
              <a:rPr lang="en-US" sz="1400" dirty="0"/>
              <a:t>[185]-[186].</a:t>
            </a:r>
            <a:endParaRPr lang="en-AU" sz="1400" dirty="0"/>
          </a:p>
          <a:p>
            <a:pPr lvl="1" indent="-342900">
              <a:buFont typeface="+mj-lt"/>
              <a:buAutoNum type="arabicPeriod"/>
            </a:pPr>
            <a:endParaRPr lang="en-US" sz="1500" dirty="0"/>
          </a:p>
          <a:p>
            <a:endParaRPr lang="en-AU" dirty="0"/>
          </a:p>
        </p:txBody>
      </p:sp>
      <p:sp>
        <p:nvSpPr>
          <p:cNvPr id="4"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fontAlgn="auto">
              <a:spcAft>
                <a:spcPts val="0"/>
              </a:spcAft>
              <a:defRPr/>
            </a:pPr>
            <a:r>
              <a:rPr lang="en-AU" sz="12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a:t>
            </a:r>
            <a:r>
              <a:rPr lang="en-AU" sz="1200" i="1"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Charter</a:t>
            </a:r>
            <a:endPar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5" name="Title 1"/>
          <p:cNvSpPr txBox="1">
            <a:spLocks/>
          </p:cNvSpPr>
          <p:nvPr/>
        </p:nvSpPr>
        <p:spPr>
          <a:xfrm>
            <a:off x="8515350" y="471942"/>
            <a:ext cx="62865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Tree>
    <p:extLst>
      <p:ext uri="{BB962C8B-B14F-4D97-AF65-F5344CB8AC3E}">
        <p14:creationId xmlns:p14="http://schemas.microsoft.com/office/powerpoint/2010/main" val="135446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Standard of consideration will differ depending on the circumstances</a:t>
            </a:r>
          </a:p>
          <a:p>
            <a:pPr lvl="1"/>
            <a:r>
              <a:rPr lang="en-AU" dirty="0"/>
              <a:t>routine decisions vs ‘big’ decisions</a:t>
            </a:r>
          </a:p>
          <a:p>
            <a:r>
              <a:rPr lang="en-AU" dirty="0"/>
              <a:t>Decision-maker must engage in proper consideration themselves</a:t>
            </a:r>
          </a:p>
          <a:p>
            <a:r>
              <a:rPr lang="en-AU" dirty="0"/>
              <a:t>Keep a written record</a:t>
            </a:r>
          </a:p>
          <a:p>
            <a:r>
              <a:rPr lang="en-AU" dirty="0"/>
              <a:t>Decision must be based on ‘correct facts’</a:t>
            </a:r>
          </a:p>
        </p:txBody>
      </p:sp>
      <p:sp>
        <p:nvSpPr>
          <p:cNvPr id="3" name="Title 2"/>
          <p:cNvSpPr>
            <a:spLocks noGrp="1"/>
          </p:cNvSpPr>
          <p:nvPr>
            <p:ph type="title"/>
          </p:nvPr>
        </p:nvSpPr>
        <p:spPr/>
        <p:txBody>
          <a:bodyPr/>
          <a:lstStyle/>
          <a:p>
            <a:r>
              <a:rPr lang="en-AU" dirty="0"/>
              <a:t>Proper consideration (cont.)</a:t>
            </a:r>
          </a:p>
        </p:txBody>
      </p:sp>
      <p:sp>
        <p:nvSpPr>
          <p:cNvPr id="4"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fontAlgn="auto">
              <a:spcAft>
                <a:spcPts val="0"/>
              </a:spcAft>
              <a:defRPr/>
            </a:pPr>
            <a:r>
              <a:rPr lang="en-AU" sz="12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a:t>
            </a:r>
            <a:r>
              <a:rPr lang="en-AU" sz="1200" i="1"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Charter</a:t>
            </a:r>
            <a:endPar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endParaRPr>
          </a:p>
        </p:txBody>
      </p:sp>
    </p:spTree>
    <p:extLst>
      <p:ext uri="{BB962C8B-B14F-4D97-AF65-F5344CB8AC3E}">
        <p14:creationId xmlns:p14="http://schemas.microsoft.com/office/powerpoint/2010/main" val="413894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Jane is the Secretary to the Department of </a:t>
            </a:r>
            <a:r>
              <a:rPr lang="en-AU" dirty="0" err="1"/>
              <a:t>Fromage</a:t>
            </a:r>
            <a:r>
              <a:rPr lang="en-AU" dirty="0"/>
              <a:t>. She is asked to approve a policy allocating Government-funded French cheeses to Victorians. The policy states that:</a:t>
            </a:r>
          </a:p>
          <a:p>
            <a:r>
              <a:rPr lang="en-AU" dirty="0"/>
              <a:t>Applicants for French cheese allocations must fill in a form setting out their name, address, cultural background and relationship status</a:t>
            </a:r>
          </a:p>
          <a:p>
            <a:r>
              <a:rPr lang="en-AU" dirty="0"/>
              <a:t>Applicants must also provide a signed statement indicating their commitment to the principles of liberty, equality, and fraternity</a:t>
            </a:r>
            <a:endParaRPr lang="en-AU" i="1" dirty="0"/>
          </a:p>
          <a:p>
            <a:endParaRPr lang="en-AU" dirty="0"/>
          </a:p>
        </p:txBody>
      </p:sp>
      <p:sp>
        <p:nvSpPr>
          <p:cNvPr id="3" name="Title 2"/>
          <p:cNvSpPr>
            <a:spLocks noGrp="1"/>
          </p:cNvSpPr>
          <p:nvPr>
            <p:ph type="title"/>
          </p:nvPr>
        </p:nvSpPr>
        <p:spPr>
          <a:xfrm>
            <a:off x="251520" y="476672"/>
            <a:ext cx="8119814" cy="835742"/>
          </a:xfrm>
        </p:spPr>
        <p:txBody>
          <a:bodyPr/>
          <a:lstStyle/>
          <a:p>
            <a:r>
              <a:rPr lang="en-AU" sz="3200" dirty="0"/>
              <a:t>Hypothetical: The Department of </a:t>
            </a:r>
            <a:r>
              <a:rPr lang="en-AU" sz="3200" dirty="0" err="1"/>
              <a:t>Fromage</a:t>
            </a:r>
            <a:endParaRPr lang="en-AU" sz="3200" dirty="0"/>
          </a:p>
        </p:txBody>
      </p:sp>
      <p:sp>
        <p:nvSpPr>
          <p:cNvPr id="4"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fontAlgn="auto">
              <a:spcAft>
                <a:spcPts val="0"/>
              </a:spcAft>
              <a:defRPr/>
            </a:pPr>
            <a:r>
              <a:rPr lang="en-AU" sz="12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a:t>
            </a:r>
            <a:r>
              <a:rPr lang="en-AU" sz="1200" i="1"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Charter</a:t>
            </a:r>
            <a:endPar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endParaRPr>
          </a:p>
        </p:txBody>
      </p:sp>
    </p:spTree>
    <p:extLst>
      <p:ext uri="{BB962C8B-B14F-4D97-AF65-F5344CB8AC3E}">
        <p14:creationId xmlns:p14="http://schemas.microsoft.com/office/powerpoint/2010/main" val="3292622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 brief attaching the policy has a section on the Charter which says:</a:t>
            </a:r>
          </a:p>
          <a:p>
            <a:pPr marL="0" indent="0">
              <a:buNone/>
            </a:pPr>
            <a:r>
              <a:rPr lang="en-AU" i="1" dirty="0"/>
              <a:t>The Charter of Human Rights and Responsibilities Act has been considered in the development of this policy.  The policy is compatible with Charter rights to equality, privacy, and belief</a:t>
            </a:r>
            <a:r>
              <a:rPr lang="en-AU" dirty="0"/>
              <a:t>. </a:t>
            </a:r>
          </a:p>
          <a:p>
            <a:pPr marL="0" indent="0">
              <a:buNone/>
            </a:pPr>
            <a:r>
              <a:rPr lang="en-AU" dirty="0"/>
              <a:t>Janes signs off on the policy. </a:t>
            </a:r>
          </a:p>
        </p:txBody>
      </p:sp>
      <p:sp>
        <p:nvSpPr>
          <p:cNvPr id="3" name="Title 2"/>
          <p:cNvSpPr>
            <a:spLocks noGrp="1"/>
          </p:cNvSpPr>
          <p:nvPr>
            <p:ph type="title"/>
          </p:nvPr>
        </p:nvSpPr>
        <p:spPr/>
        <p:txBody>
          <a:bodyPr/>
          <a:lstStyle/>
          <a:p>
            <a:r>
              <a:rPr lang="en-AU" dirty="0" err="1"/>
              <a:t>Dept</a:t>
            </a:r>
            <a:r>
              <a:rPr lang="en-AU" dirty="0"/>
              <a:t> of </a:t>
            </a:r>
            <a:r>
              <a:rPr lang="en-AU" dirty="0" err="1"/>
              <a:t>Fromage</a:t>
            </a:r>
            <a:r>
              <a:rPr lang="en-AU" dirty="0"/>
              <a:t> (cont.)</a:t>
            </a:r>
          </a:p>
        </p:txBody>
      </p:sp>
      <p:sp>
        <p:nvSpPr>
          <p:cNvPr id="4" name="Rectangle 3"/>
          <p:cNvSpPr/>
          <p:nvPr/>
        </p:nvSpPr>
        <p:spPr>
          <a:xfrm>
            <a:off x="628650" y="5229200"/>
            <a:ext cx="4965513" cy="646331"/>
          </a:xfrm>
          <a:prstGeom prst="rect">
            <a:avLst/>
          </a:prstGeom>
        </p:spPr>
        <p:txBody>
          <a:bodyPr wrap="square">
            <a:spAutoFit/>
          </a:bodyPr>
          <a:lstStyle/>
          <a:p>
            <a:r>
              <a:rPr lang="en-AU" b="1" dirty="0">
                <a:solidFill>
                  <a:srgbClr val="5B5B5B"/>
                </a:solidFill>
              </a:rPr>
              <a:t>Has Jane given proper consideration to Charter rights?</a:t>
            </a:r>
            <a:endParaRPr lang="en-AU" dirty="0"/>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fontAlgn="auto">
              <a:spcAft>
                <a:spcPts val="0"/>
              </a:spcAft>
              <a:defRPr/>
            </a:pPr>
            <a:r>
              <a:rPr lang="en-AU" sz="12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a:t>
            </a:r>
            <a:r>
              <a:rPr lang="en-AU" sz="1200" i="1"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Charter</a:t>
            </a:r>
            <a:endPar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endParaRPr>
          </a:p>
        </p:txBody>
      </p:sp>
    </p:spTree>
    <p:extLst>
      <p:ext uri="{BB962C8B-B14F-4D97-AF65-F5344CB8AC3E}">
        <p14:creationId xmlns:p14="http://schemas.microsoft.com/office/powerpoint/2010/main" val="604992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3"/>
          <p:cNvSpPr>
            <a:spLocks noGrp="1" noChangeArrowheads="1"/>
          </p:cNvSpPr>
          <p:nvPr>
            <p:ph type="body" idx="1"/>
          </p:nvPr>
        </p:nvSpPr>
        <p:spPr>
          <a:xfrm>
            <a:off x="22920" y="561489"/>
            <a:ext cx="6805736" cy="648072"/>
          </a:xfrm>
        </p:spPr>
        <p:txBody>
          <a:bodyPr/>
          <a:lstStyle/>
          <a:p>
            <a:pPr marL="0" indent="0" algn="ctr">
              <a:buNone/>
            </a:pPr>
            <a:r>
              <a:rPr lang="en-US" altLang="en-US" sz="4200" b="1" dirty="0">
                <a:solidFill>
                  <a:schemeClr val="bg1"/>
                </a:solidFill>
              </a:rPr>
              <a:t>Section 38 exceptions</a:t>
            </a:r>
          </a:p>
          <a:p>
            <a:pPr marL="385763" indent="-385763">
              <a:buAutoNum type="arabicPeriod"/>
            </a:pPr>
            <a:endParaRPr lang="en-US" altLang="en-US" sz="2400" b="1" dirty="0">
              <a:effectLst>
                <a:outerShdw blurRad="38100" dist="38100" dir="2700000" algn="tl">
                  <a:srgbClr val="000000">
                    <a:alpha val="43137"/>
                  </a:srgbClr>
                </a:outerShdw>
              </a:effectLst>
            </a:endParaRPr>
          </a:p>
          <a:p>
            <a:pPr marL="0" indent="0">
              <a:buNone/>
            </a:pPr>
            <a:br>
              <a:rPr lang="en-US" altLang="en-US" sz="2400" b="1" dirty="0">
                <a:effectLst>
                  <a:outerShdw blurRad="38100" dist="38100" dir="2700000" algn="tl">
                    <a:srgbClr val="000000">
                      <a:alpha val="43137"/>
                    </a:srgbClr>
                  </a:outerShdw>
                </a:effectLst>
              </a:rPr>
            </a:br>
            <a:endParaRPr lang="en-US" altLang="en-US" sz="2400" b="1" dirty="0">
              <a:effectLst>
                <a:outerShdw blurRad="38100" dist="38100" dir="2700000" algn="tl">
                  <a:srgbClr val="000000">
                    <a:alpha val="43137"/>
                  </a:srgbClr>
                </a:outerShdw>
              </a:effectLst>
            </a:endParaRPr>
          </a:p>
        </p:txBody>
      </p:sp>
      <p:sp>
        <p:nvSpPr>
          <p:cNvPr id="5" name="Title 1"/>
          <p:cNvSpPr txBox="1">
            <a:spLocks/>
          </p:cNvSpPr>
          <p:nvPr/>
        </p:nvSpPr>
        <p:spPr>
          <a:xfrm>
            <a:off x="8515350" y="471942"/>
            <a:ext cx="62865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4" name="Rectangle 3"/>
          <p:cNvSpPr/>
          <p:nvPr/>
        </p:nvSpPr>
        <p:spPr>
          <a:xfrm>
            <a:off x="1001515" y="2204864"/>
            <a:ext cx="5904656" cy="958339"/>
          </a:xfrm>
          <a:prstGeom prst="rect">
            <a:avLst/>
          </a:prstGeom>
        </p:spPr>
        <p:txBody>
          <a:bodyPr wrap="square">
            <a:spAutoFit/>
          </a:bodyPr>
          <a:lstStyle/>
          <a:p>
            <a:pPr>
              <a:lnSpc>
                <a:spcPct val="150000"/>
              </a:lnSpc>
            </a:pPr>
            <a:r>
              <a:rPr lang="en-AU" sz="2000" dirty="0">
                <a:latin typeface="Segoe UI" panose="020B0502040204020203" pitchFamily="34" charset="0"/>
                <a:cs typeface="Segoe UI" panose="020B0502040204020203" pitchFamily="34" charset="0"/>
              </a:rPr>
              <a:t>The public authority obligation does not apply in the following circumstances:</a:t>
            </a:r>
          </a:p>
        </p:txBody>
      </p:sp>
      <p:sp>
        <p:nvSpPr>
          <p:cNvPr id="2" name="Rectangle 1"/>
          <p:cNvSpPr/>
          <p:nvPr/>
        </p:nvSpPr>
        <p:spPr>
          <a:xfrm>
            <a:off x="935561" y="3133417"/>
            <a:ext cx="5834136" cy="1015663"/>
          </a:xfrm>
          <a:prstGeom prst="rect">
            <a:avLst/>
          </a:prstGeom>
        </p:spPr>
        <p:txBody>
          <a:bodyPr wrap="square">
            <a:spAutoFit/>
          </a:bodyPr>
          <a:lstStyle/>
          <a:p>
            <a:pPr marL="742950" lvl="1" indent="-285750">
              <a:lnSpc>
                <a:spcPct val="150000"/>
              </a:lnSpc>
              <a:buFont typeface="Arial" panose="020B0604020202020204" pitchFamily="34" charset="0"/>
              <a:buChar char="•"/>
            </a:pPr>
            <a:r>
              <a:rPr lang="en-AU" sz="2000" dirty="0">
                <a:latin typeface="Segoe UI" panose="020B0502040204020203" pitchFamily="34" charset="0"/>
                <a:cs typeface="Segoe UI" panose="020B0502040204020203" pitchFamily="34" charset="0"/>
              </a:rPr>
              <a:t>could not reasonably have acted differently or made a different decision (s 38(2))</a:t>
            </a:r>
          </a:p>
        </p:txBody>
      </p:sp>
      <p:sp>
        <p:nvSpPr>
          <p:cNvPr id="8" name="Rectangle 7"/>
          <p:cNvSpPr/>
          <p:nvPr/>
        </p:nvSpPr>
        <p:spPr>
          <a:xfrm>
            <a:off x="971600" y="3997513"/>
            <a:ext cx="4572000" cy="1015663"/>
          </a:xfrm>
          <a:prstGeom prst="rect">
            <a:avLst/>
          </a:prstGeom>
        </p:spPr>
        <p:txBody>
          <a:bodyPr>
            <a:spAutoFit/>
          </a:bodyPr>
          <a:lstStyle/>
          <a:p>
            <a:pPr marL="742950" lvl="1" indent="-285750">
              <a:lnSpc>
                <a:spcPct val="150000"/>
              </a:lnSpc>
              <a:buFont typeface="Arial" panose="020B0604020202020204" pitchFamily="34" charset="0"/>
              <a:buChar char="•"/>
            </a:pPr>
            <a:r>
              <a:rPr lang="en-AU" sz="2000" dirty="0">
                <a:latin typeface="Segoe UI" panose="020B0502040204020203" pitchFamily="34" charset="0"/>
                <a:cs typeface="Segoe UI" panose="020B0502040204020203" pitchFamily="34" charset="0"/>
              </a:rPr>
              <a:t>private decisions</a:t>
            </a:r>
          </a:p>
          <a:p>
            <a:pPr marL="742950" lvl="1" indent="-285750">
              <a:lnSpc>
                <a:spcPct val="150000"/>
              </a:lnSpc>
              <a:buFont typeface="Arial" panose="020B0604020202020204" pitchFamily="34" charset="0"/>
              <a:buChar char="•"/>
            </a:pPr>
            <a:r>
              <a:rPr lang="en-AU" sz="2000" dirty="0">
                <a:latin typeface="Segoe UI" panose="020B0502040204020203" pitchFamily="34" charset="0"/>
                <a:cs typeface="Segoe UI" panose="020B0502040204020203" pitchFamily="34" charset="0"/>
              </a:rPr>
              <a:t>religious bodies</a:t>
            </a:r>
          </a:p>
        </p:txBody>
      </p:sp>
      <p:sp>
        <p:nvSpPr>
          <p:cNvPr id="10"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fontAlgn="auto">
              <a:spcAft>
                <a:spcPts val="0"/>
              </a:spcAft>
              <a:defRPr/>
            </a:pPr>
            <a:r>
              <a:rPr lang="en-AU" sz="12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a:t>
            </a:r>
            <a:r>
              <a:rPr lang="en-AU" sz="1200" i="1"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Charter</a:t>
            </a:r>
            <a:endPar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endParaRPr>
          </a:p>
        </p:txBody>
      </p:sp>
    </p:spTree>
    <p:extLst>
      <p:ext uri="{BB962C8B-B14F-4D97-AF65-F5344CB8AC3E}">
        <p14:creationId xmlns:p14="http://schemas.microsoft.com/office/powerpoint/2010/main" val="161930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1943"/>
            <a:ext cx="6247606" cy="835742"/>
          </a:xfrm>
        </p:spPr>
        <p:txBody>
          <a:bodyPr/>
          <a:lstStyle/>
          <a:p>
            <a:r>
              <a:rPr lang="en-AU" sz="3200" dirty="0"/>
              <a:t>Consequences of s 38 unlawfulness</a:t>
            </a:r>
          </a:p>
        </p:txBody>
      </p:sp>
      <p:sp>
        <p:nvSpPr>
          <p:cNvPr id="3" name="Content Placeholder 2"/>
          <p:cNvSpPr>
            <a:spLocks noGrp="1"/>
          </p:cNvSpPr>
          <p:nvPr>
            <p:ph idx="1"/>
          </p:nvPr>
        </p:nvSpPr>
        <p:spPr>
          <a:xfrm>
            <a:off x="1476477" y="2124042"/>
            <a:ext cx="7331292" cy="1376966"/>
          </a:xfrm>
        </p:spPr>
        <p:txBody>
          <a:bodyPr/>
          <a:lstStyle/>
          <a:p>
            <a:pPr marL="0" indent="0">
              <a:buNone/>
            </a:pPr>
            <a:r>
              <a:rPr lang="en-AU" sz="2000" i="1" dirty="0"/>
              <a:t>If, otherwise than because of this Charter, a person may seek any relief or remedy in respect of an act or decision of a public authority on the ground that the act or decision was unlawful, that person may seek that relief or remedy on a ground of unlawfulness arising because of this Charter. </a:t>
            </a:r>
          </a:p>
          <a:p>
            <a:endParaRPr lang="en-AU" sz="3600" dirty="0"/>
          </a:p>
        </p:txBody>
      </p:sp>
      <p:sp>
        <p:nvSpPr>
          <p:cNvPr id="4" name="Oval 3"/>
          <p:cNvSpPr/>
          <p:nvPr/>
        </p:nvSpPr>
        <p:spPr>
          <a:xfrm>
            <a:off x="395536" y="2443806"/>
            <a:ext cx="965916" cy="7691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02621" y="2643725"/>
            <a:ext cx="751745"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s 39</a:t>
            </a:r>
          </a:p>
        </p:txBody>
      </p:sp>
      <p:pic>
        <p:nvPicPr>
          <p:cNvPr id="6" name="Picture 5"/>
          <p:cNvPicPr>
            <a:picLocks noChangeAspect="1"/>
          </p:cNvPicPr>
          <p:nvPr/>
        </p:nvPicPr>
        <p:blipFill>
          <a:blip r:embed="rId3"/>
          <a:stretch>
            <a:fillRect/>
          </a:stretch>
        </p:blipFill>
        <p:spPr>
          <a:xfrm>
            <a:off x="1476477" y="3885317"/>
            <a:ext cx="3675781" cy="2384145"/>
          </a:xfrm>
          <a:prstGeom prst="rect">
            <a:avLst/>
          </a:prstGeom>
        </p:spPr>
      </p:pic>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fontAlgn="auto">
              <a:spcAft>
                <a:spcPts val="0"/>
              </a:spcAft>
              <a:defRPr/>
            </a:pPr>
            <a:r>
              <a:rPr lang="en-AU" sz="12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a:t>
            </a:r>
            <a:r>
              <a:rPr lang="en-AU" sz="1200" i="1"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Charter</a:t>
            </a:r>
            <a:endPar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endParaRPr>
          </a:p>
        </p:txBody>
      </p:sp>
    </p:spTree>
    <p:extLst>
      <p:ext uri="{BB962C8B-B14F-4D97-AF65-F5344CB8AC3E}">
        <p14:creationId xmlns:p14="http://schemas.microsoft.com/office/powerpoint/2010/main" val="110186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5330" b="6145"/>
          <a:stretch/>
        </p:blipFill>
        <p:spPr>
          <a:xfrm>
            <a:off x="1619672" y="2643207"/>
            <a:ext cx="1555930" cy="1368152"/>
          </a:xfrm>
          <a:prstGeom prst="rect">
            <a:avLst/>
          </a:prstGeom>
        </p:spPr>
      </p:pic>
      <p:sp>
        <p:nvSpPr>
          <p:cNvPr id="2" name="Title 1"/>
          <p:cNvSpPr>
            <a:spLocks noGrp="1"/>
          </p:cNvSpPr>
          <p:nvPr>
            <p:ph type="title"/>
          </p:nvPr>
        </p:nvSpPr>
        <p:spPr/>
        <p:txBody>
          <a:bodyPr/>
          <a:lstStyle/>
          <a:p>
            <a:r>
              <a:rPr lang="en-AU" dirty="0"/>
              <a:t>Range of remedies</a:t>
            </a:r>
          </a:p>
        </p:txBody>
      </p:sp>
      <p:sp>
        <p:nvSpPr>
          <p:cNvPr id="3" name="Content Placeholder 2"/>
          <p:cNvSpPr>
            <a:spLocks noGrp="1"/>
          </p:cNvSpPr>
          <p:nvPr>
            <p:ph idx="1"/>
          </p:nvPr>
        </p:nvSpPr>
        <p:spPr>
          <a:xfrm>
            <a:off x="628649" y="1916832"/>
            <a:ext cx="8201025" cy="801304"/>
          </a:xfrm>
        </p:spPr>
        <p:txBody>
          <a:bodyPr/>
          <a:lstStyle/>
          <a:p>
            <a:endParaRPr lang="en-AU" sz="2000" dirty="0"/>
          </a:p>
          <a:p>
            <a:r>
              <a:rPr lang="en-AU" sz="2400" dirty="0"/>
              <a:t>Can seek the same relief or remedy for the Charter breach … but:</a:t>
            </a:r>
          </a:p>
        </p:txBody>
      </p:sp>
      <p:sp>
        <p:nvSpPr>
          <p:cNvPr id="6"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fontAlgn="auto">
              <a:spcAft>
                <a:spcPts val="0"/>
              </a:spcAft>
              <a:defRPr/>
            </a:pPr>
            <a:r>
              <a:rPr lang="en-AU" sz="12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a:t>
            </a:r>
            <a:r>
              <a:rPr lang="en-AU" sz="1200" i="1"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Charter</a:t>
            </a:r>
            <a:endPar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7" name="Title 1"/>
          <p:cNvSpPr txBox="1">
            <a:spLocks/>
          </p:cNvSpPr>
          <p:nvPr/>
        </p:nvSpPr>
        <p:spPr>
          <a:xfrm>
            <a:off x="8515350" y="471942"/>
            <a:ext cx="62865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8" name="Content Placeholder 2"/>
          <p:cNvSpPr txBox="1">
            <a:spLocks/>
          </p:cNvSpPr>
          <p:nvPr/>
        </p:nvSpPr>
        <p:spPr>
          <a:xfrm>
            <a:off x="628649" y="3657614"/>
            <a:ext cx="8335838" cy="2160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Charter breach (probably) does not invalidate the decision or amount to jurisdictional error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Even still, broad and tailored injunctive or declaratory relief may be available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Remedies can be creative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3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71997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 </a:t>
            </a:r>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2983" tIns="55545"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fontAlgn="auto">
              <a:spcAft>
                <a:spcPts val="0"/>
              </a:spcAft>
              <a:defRPr/>
            </a:pPr>
            <a:r>
              <a:rPr lang="en-AU" sz="12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a:t>
            </a:r>
            <a:r>
              <a:rPr lang="en-AU" sz="1200" i="1"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Charter</a:t>
            </a:r>
            <a:endPar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7" name="Rectangle 6"/>
          <p:cNvSpPr/>
          <p:nvPr>
            <p:custDataLst>
              <p:tags r:id="rId1"/>
            </p:custDataLst>
          </p:nvPr>
        </p:nvSpPr>
        <p:spPr>
          <a:xfrm>
            <a:off x="638281" y="1798024"/>
            <a:ext cx="684076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3600" b="1" dirty="0">
                <a:solidFill>
                  <a:srgbClr val="5B5B5B"/>
                </a:solidFill>
              </a:rPr>
              <a:t>Charter of Human Rights &amp; Responsibilities - What are your thoughts?</a:t>
            </a:r>
          </a:p>
        </p:txBody>
      </p:sp>
      <p:sp>
        <p:nvSpPr>
          <p:cNvPr id="4" name="TextBox 3">
            <a:extLst>
              <a:ext uri="{FF2B5EF4-FFF2-40B4-BE49-F238E27FC236}">
                <a16:creationId xmlns:a16="http://schemas.microsoft.com/office/drawing/2014/main" id="{13C8C4CE-B372-4DB4-6AF6-11D70F4124A1}"/>
              </a:ext>
            </a:extLst>
          </p:cNvPr>
          <p:cNvSpPr txBox="1"/>
          <p:nvPr/>
        </p:nvSpPr>
        <p:spPr>
          <a:xfrm>
            <a:off x="467544" y="4221088"/>
            <a:ext cx="3528392" cy="369332"/>
          </a:xfrm>
          <a:prstGeom prst="rect">
            <a:avLst/>
          </a:prstGeom>
          <a:noFill/>
        </p:spPr>
        <p:txBody>
          <a:bodyPr wrap="square" rtlCol="0">
            <a:spAutoFit/>
          </a:bodyPr>
          <a:lstStyle/>
          <a:p>
            <a:r>
              <a:rPr lang="en-AU" i="1" dirty="0"/>
              <a:t>…bureaucratic red tape…</a:t>
            </a:r>
          </a:p>
        </p:txBody>
      </p:sp>
      <p:sp>
        <p:nvSpPr>
          <p:cNvPr id="8" name="TextBox 7">
            <a:extLst>
              <a:ext uri="{FF2B5EF4-FFF2-40B4-BE49-F238E27FC236}">
                <a16:creationId xmlns:a16="http://schemas.microsoft.com/office/drawing/2014/main" id="{004ED4CA-DBD0-C6FB-0B19-5FCF3867AA85}"/>
              </a:ext>
            </a:extLst>
          </p:cNvPr>
          <p:cNvSpPr txBox="1"/>
          <p:nvPr/>
        </p:nvSpPr>
        <p:spPr>
          <a:xfrm>
            <a:off x="755576" y="5344106"/>
            <a:ext cx="2997359" cy="369332"/>
          </a:xfrm>
          <a:prstGeom prst="rect">
            <a:avLst/>
          </a:prstGeom>
          <a:noFill/>
        </p:spPr>
        <p:txBody>
          <a:bodyPr wrap="none" rtlCol="0">
            <a:spAutoFit/>
          </a:bodyPr>
          <a:lstStyle/>
          <a:p>
            <a:r>
              <a:rPr lang="en-AU" dirty="0"/>
              <a:t>… </a:t>
            </a:r>
            <a:r>
              <a:rPr lang="en-AU" i="1" dirty="0"/>
              <a:t>A Charter for criminals…</a:t>
            </a:r>
            <a:endParaRPr lang="en-AU" dirty="0"/>
          </a:p>
        </p:txBody>
      </p:sp>
      <p:sp>
        <p:nvSpPr>
          <p:cNvPr id="9" name="TextBox 8">
            <a:extLst>
              <a:ext uri="{FF2B5EF4-FFF2-40B4-BE49-F238E27FC236}">
                <a16:creationId xmlns:a16="http://schemas.microsoft.com/office/drawing/2014/main" id="{1796C495-CF06-8671-DA44-9372F8928346}"/>
              </a:ext>
            </a:extLst>
          </p:cNvPr>
          <p:cNvSpPr txBox="1"/>
          <p:nvPr/>
        </p:nvSpPr>
        <p:spPr>
          <a:xfrm>
            <a:off x="3851920" y="3534590"/>
            <a:ext cx="4211409" cy="369332"/>
          </a:xfrm>
          <a:prstGeom prst="rect">
            <a:avLst/>
          </a:prstGeom>
          <a:noFill/>
        </p:spPr>
        <p:txBody>
          <a:bodyPr wrap="none" rtlCol="0">
            <a:spAutoFit/>
          </a:bodyPr>
          <a:lstStyle/>
          <a:p>
            <a:r>
              <a:rPr lang="en-AU" dirty="0"/>
              <a:t>… </a:t>
            </a:r>
            <a:r>
              <a:rPr lang="en-AU" i="1" dirty="0"/>
              <a:t>giving power to ivory tower Judges…</a:t>
            </a:r>
            <a:endParaRPr lang="en-AU" dirty="0"/>
          </a:p>
        </p:txBody>
      </p:sp>
      <p:sp>
        <p:nvSpPr>
          <p:cNvPr id="10" name="TextBox 9">
            <a:extLst>
              <a:ext uri="{FF2B5EF4-FFF2-40B4-BE49-F238E27FC236}">
                <a16:creationId xmlns:a16="http://schemas.microsoft.com/office/drawing/2014/main" id="{04C12276-D023-387F-7936-E1C85206B111}"/>
              </a:ext>
            </a:extLst>
          </p:cNvPr>
          <p:cNvSpPr txBox="1"/>
          <p:nvPr/>
        </p:nvSpPr>
        <p:spPr>
          <a:xfrm>
            <a:off x="3851920" y="4536462"/>
            <a:ext cx="2254143" cy="369332"/>
          </a:xfrm>
          <a:prstGeom prst="rect">
            <a:avLst/>
          </a:prstGeom>
          <a:noFill/>
        </p:spPr>
        <p:txBody>
          <a:bodyPr wrap="none" rtlCol="0">
            <a:spAutoFit/>
          </a:bodyPr>
          <a:lstStyle/>
          <a:p>
            <a:r>
              <a:rPr lang="en-AU" i="1" dirty="0"/>
              <a:t>… lawyers’ picnic</a:t>
            </a:r>
            <a:r>
              <a:rPr lang="en-AU" dirty="0"/>
              <a:t>….</a:t>
            </a:r>
          </a:p>
        </p:txBody>
      </p:sp>
      <p:sp>
        <p:nvSpPr>
          <p:cNvPr id="11" name="TextBox 10">
            <a:extLst>
              <a:ext uri="{FF2B5EF4-FFF2-40B4-BE49-F238E27FC236}">
                <a16:creationId xmlns:a16="http://schemas.microsoft.com/office/drawing/2014/main" id="{E65118AE-067F-7280-92FF-04C52BEA8AED}"/>
              </a:ext>
            </a:extLst>
          </p:cNvPr>
          <p:cNvSpPr txBox="1"/>
          <p:nvPr/>
        </p:nvSpPr>
        <p:spPr>
          <a:xfrm flipH="1">
            <a:off x="4978990" y="5159440"/>
            <a:ext cx="4057505" cy="923330"/>
          </a:xfrm>
          <a:prstGeom prst="rect">
            <a:avLst/>
          </a:prstGeom>
          <a:noFill/>
        </p:spPr>
        <p:txBody>
          <a:bodyPr wrap="square" rtlCol="0">
            <a:spAutoFit/>
          </a:bodyPr>
          <a:lstStyle/>
          <a:p>
            <a:r>
              <a:rPr lang="en-AU" i="1" dirty="0"/>
              <a:t>…a comforting drug </a:t>
            </a:r>
            <a:r>
              <a:rPr lang="en-AU" b="0" i="1" dirty="0">
                <a:effectLst/>
                <a:latin typeface="Source Sans Pro" panose="020F0502020204030204" pitchFamily="34" charset="0"/>
              </a:rPr>
              <a:t>stronger than poppy or all the drowsy syrups of the world…</a:t>
            </a:r>
            <a:endParaRPr lang="en-AU" i="1" dirty="0"/>
          </a:p>
        </p:txBody>
      </p:sp>
    </p:spTree>
    <p:extLst>
      <p:ext uri="{BB962C8B-B14F-4D97-AF65-F5344CB8AC3E}">
        <p14:creationId xmlns:p14="http://schemas.microsoft.com/office/powerpoint/2010/main" val="145240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AG in Charter cases </a:t>
            </a:r>
          </a:p>
        </p:txBody>
      </p:sp>
      <p:sp>
        <p:nvSpPr>
          <p:cNvPr id="3" name="Content Placeholder 2"/>
          <p:cNvSpPr>
            <a:spLocks noGrp="1"/>
          </p:cNvSpPr>
          <p:nvPr>
            <p:ph idx="1"/>
          </p:nvPr>
        </p:nvSpPr>
        <p:spPr>
          <a:xfrm>
            <a:off x="576890" y="2435842"/>
            <a:ext cx="8033370" cy="3585445"/>
          </a:xfrm>
        </p:spPr>
        <p:txBody>
          <a:bodyPr/>
          <a:lstStyle/>
          <a:p>
            <a:r>
              <a:rPr lang="en-AU" dirty="0"/>
              <a:t>AG can intervene</a:t>
            </a:r>
          </a:p>
          <a:p>
            <a:pPr marL="0" indent="0">
              <a:buNone/>
            </a:pPr>
            <a:endParaRPr lang="en-AU" dirty="0"/>
          </a:p>
          <a:p>
            <a:r>
              <a:rPr lang="en-AU" dirty="0"/>
              <a:t>Notice must be served on AG (</a:t>
            </a:r>
            <a:r>
              <a:rPr lang="en-AU" b="1" i="1" dirty="0"/>
              <a:t>except</a:t>
            </a:r>
            <a:br>
              <a:rPr lang="en-AU" b="1" i="1" dirty="0"/>
            </a:br>
            <a:r>
              <a:rPr lang="en-AU" dirty="0"/>
              <a:t>where State is a party – unclear)  </a:t>
            </a:r>
          </a:p>
          <a:p>
            <a:pPr marL="0" indent="0">
              <a:buNone/>
            </a:pPr>
            <a:endParaRPr lang="en-AU" dirty="0"/>
          </a:p>
          <a:p>
            <a:r>
              <a:rPr lang="en-AU" dirty="0"/>
              <a:t>VGSO’s role – when you must contact us and when you should contact us</a:t>
            </a:r>
          </a:p>
        </p:txBody>
      </p:sp>
      <p:sp>
        <p:nvSpPr>
          <p:cNvPr id="6" name="Oval 5"/>
          <p:cNvSpPr/>
          <p:nvPr/>
        </p:nvSpPr>
        <p:spPr>
          <a:xfrm>
            <a:off x="3707904" y="2249948"/>
            <a:ext cx="965916" cy="7691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814989" y="2449867"/>
            <a:ext cx="751745"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s 34</a:t>
            </a:r>
          </a:p>
        </p:txBody>
      </p:sp>
      <p:sp>
        <p:nvSpPr>
          <p:cNvPr id="8" name="Oval 7"/>
          <p:cNvSpPr/>
          <p:nvPr/>
        </p:nvSpPr>
        <p:spPr>
          <a:xfrm>
            <a:off x="6681292" y="3339403"/>
            <a:ext cx="965916" cy="7691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788377" y="3539322"/>
            <a:ext cx="751745"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s 35</a:t>
            </a:r>
          </a:p>
        </p:txBody>
      </p:sp>
      <p:sp>
        <p:nvSpPr>
          <p:cNvPr id="10"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fontAlgn="auto">
              <a:spcAft>
                <a:spcPts val="0"/>
              </a:spcAft>
              <a:defRPr/>
            </a:pPr>
            <a:r>
              <a:rPr lang="en-AU" sz="12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a:t>
            </a:r>
            <a:r>
              <a:rPr lang="en-AU" sz="1200" i="1"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Charter</a:t>
            </a:r>
            <a:endPar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11" name="Title 1"/>
          <p:cNvSpPr txBox="1">
            <a:spLocks/>
          </p:cNvSpPr>
          <p:nvPr/>
        </p:nvSpPr>
        <p:spPr>
          <a:xfrm>
            <a:off x="8515350" y="471942"/>
            <a:ext cx="62865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Tree>
    <p:extLst>
      <p:ext uri="{BB962C8B-B14F-4D97-AF65-F5344CB8AC3E}">
        <p14:creationId xmlns:p14="http://schemas.microsoft.com/office/powerpoint/2010/main" val="1586718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526150" y="4365224"/>
            <a:ext cx="1067773" cy="1080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5440" y="2852936"/>
            <a:ext cx="1113857" cy="1113857"/>
          </a:xfrm>
          <a:prstGeom prst="rect">
            <a:avLst/>
          </a:prstGeom>
        </p:spPr>
      </p:pic>
      <p:sp>
        <p:nvSpPr>
          <p:cNvPr id="10" name="TextBox 9">
            <a:hlinkClick r:id="rId6"/>
          </p:cNvPr>
          <p:cNvSpPr txBox="1"/>
          <p:nvPr/>
        </p:nvSpPr>
        <p:spPr>
          <a:xfrm>
            <a:off x="2621497" y="2492896"/>
            <a:ext cx="4247116" cy="288000"/>
          </a:xfrm>
          <a:prstGeom prst="rect">
            <a:avLst/>
          </a:prstGeom>
          <a:solidFill>
            <a:schemeClr val="accent4"/>
          </a:solidFill>
          <a:ln>
            <a:noFill/>
          </a:ln>
        </p:spPr>
        <p:txBody>
          <a:bodyPr wrap="square" rtlCol="0" anchor="ctr" anchorCtr="0">
            <a:noAutofit/>
          </a:bodyPr>
          <a:lstStyle>
            <a:defPPr>
              <a:defRPr lang="en-US"/>
            </a:defPPr>
            <a:lvl1pPr algn="ctr" defTabSz="1280160">
              <a:defRPr sz="1100" b="1">
                <a:solidFill>
                  <a:schemeClr val="bg1"/>
                </a:solidFill>
                <a:latin typeface="Arial" panose="020B0604020202020204" pitchFamily="34" charset="0"/>
                <a:cs typeface="Arial" panose="020B0604020202020204" pitchFamily="34" charset="0"/>
              </a:defRPr>
            </a:lvl1pPr>
            <a:lvl2pPr marL="640080" defTabSz="1280160">
              <a:defRPr sz="2500"/>
            </a:lvl2pPr>
            <a:lvl3pPr marL="1280160" defTabSz="1280160">
              <a:defRPr sz="2500"/>
            </a:lvl3pPr>
            <a:lvl4pPr marL="1920240" defTabSz="1280160">
              <a:defRPr sz="2500"/>
            </a:lvl4pPr>
            <a:lvl5pPr marL="2560320" defTabSz="1280160">
              <a:defRPr sz="2500"/>
            </a:lvl5pPr>
            <a:lvl6pPr marL="3200400" defTabSz="1280160">
              <a:defRPr sz="2500"/>
            </a:lvl6pPr>
            <a:lvl7pPr marL="3840480" defTabSz="1280160">
              <a:defRPr sz="2500"/>
            </a:lvl7pPr>
            <a:lvl8pPr marL="4480560" defTabSz="1280160">
              <a:defRPr sz="2500"/>
            </a:lvl8pPr>
            <a:lvl9pPr marL="5120640" defTabSz="1280160">
              <a:defRPr sz="2500"/>
            </a:lvl9pPr>
          </a:lstStyle>
          <a:p>
            <a:pPr marL="0" marR="0" lvl="0" indent="0" algn="ctr" defTabSz="1280160" rtl="0" eaLnBrk="1" fontAlgn="base" latinLnBrk="0" hangingPunct="1">
              <a:lnSpc>
                <a:spcPct val="100000"/>
              </a:lnSpc>
              <a:spcBef>
                <a:spcPct val="0"/>
              </a:spcBef>
              <a:spcAft>
                <a:spcPct val="0"/>
              </a:spcAft>
              <a:buClrTx/>
              <a:buSzTx/>
              <a:buFontTx/>
              <a:buNone/>
              <a:tabLst/>
              <a:defRPr/>
            </a:pPr>
            <a:r>
              <a:rPr kumimoji="0" lang="en-AU" sz="12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Alison O’Brien, </a:t>
            </a:r>
            <a:r>
              <a:rPr kumimoji="0" lang="en-AU" sz="12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Assistant Victorian Government Solicitor </a:t>
            </a:r>
          </a:p>
        </p:txBody>
      </p:sp>
      <p:sp>
        <p:nvSpPr>
          <p:cNvPr id="15" name="TextBox 14">
            <a:hlinkClick r:id="rId7"/>
          </p:cNvPr>
          <p:cNvSpPr txBox="1"/>
          <p:nvPr/>
        </p:nvSpPr>
        <p:spPr>
          <a:xfrm>
            <a:off x="2621497" y="3933056"/>
            <a:ext cx="4247115" cy="288000"/>
          </a:xfrm>
          <a:prstGeom prst="rect">
            <a:avLst/>
          </a:prstGeom>
          <a:solidFill>
            <a:schemeClr val="accent1"/>
          </a:solidFill>
          <a:ln>
            <a:noFill/>
          </a:ln>
        </p:spPr>
        <p:txBody>
          <a:bodyPr wrap="square" tIns="0" bIns="0" rtlCol="0" anchor="ctr" anchorCtr="0">
            <a:noAutofit/>
          </a:bodyPr>
          <a:lstStyle>
            <a:defPPr>
              <a:defRPr lang="en-US"/>
            </a:defPPr>
            <a:lvl1pPr algn="ctr" defTabSz="1280160">
              <a:defRPr sz="900" b="1">
                <a:solidFill>
                  <a:schemeClr val="bg1"/>
                </a:solidFill>
                <a:latin typeface="Arial" panose="020B0604020202020204" pitchFamily="34" charset="0"/>
                <a:cs typeface="Arial" panose="020B0604020202020204" pitchFamily="34" charset="0"/>
              </a:defRPr>
            </a:lvl1pPr>
            <a:lvl2pPr marL="640080" defTabSz="1280160">
              <a:defRPr sz="2500"/>
            </a:lvl2pPr>
            <a:lvl3pPr marL="1280160" defTabSz="1280160">
              <a:defRPr sz="2500"/>
            </a:lvl3pPr>
            <a:lvl4pPr marL="1920240" defTabSz="1280160">
              <a:defRPr sz="2500"/>
            </a:lvl4pPr>
            <a:lvl5pPr marL="2560320" defTabSz="1280160">
              <a:defRPr sz="2500"/>
            </a:lvl5pPr>
            <a:lvl6pPr marL="3200400" defTabSz="1280160">
              <a:defRPr sz="2500"/>
            </a:lvl6pPr>
            <a:lvl7pPr marL="3840480" defTabSz="1280160">
              <a:defRPr sz="2500"/>
            </a:lvl7pPr>
            <a:lvl8pPr marL="4480560" defTabSz="1280160">
              <a:defRPr sz="2500"/>
            </a:lvl8pPr>
            <a:lvl9pPr marL="5120640" defTabSz="1280160">
              <a:defRPr sz="2500"/>
            </a:lvl9pPr>
          </a:lstStyle>
          <a:p>
            <a:pPr marL="0" marR="0" lvl="0" indent="0" algn="ctr" defTabSz="1280160" rtl="0" eaLnBrk="1" fontAlgn="base" latinLnBrk="0" hangingPunct="1">
              <a:lnSpc>
                <a:spcPct val="100000"/>
              </a:lnSpc>
              <a:spcBef>
                <a:spcPct val="0"/>
              </a:spcBef>
              <a:spcAft>
                <a:spcPct val="0"/>
              </a:spcAft>
              <a:buClrTx/>
              <a:buSzTx/>
              <a:buFontTx/>
              <a:buNone/>
              <a:tabLst/>
              <a:defRPr/>
            </a:pPr>
            <a:br>
              <a:rPr kumimoji="0" lang="en-AU" sz="12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br>
            <a:r>
              <a:rPr kumimoji="0" lang="en-AU" sz="12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Jacob Coppel, Managing Principal Solicitor</a:t>
            </a:r>
            <a:endParaRPr kumimoji="0" lang="en-AU" sz="12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a:p>
            <a:pPr marL="0" marR="0" lvl="0" indent="0" algn="ctr" defTabSz="1280160" rtl="0" eaLnBrk="1" fontAlgn="base" latinLnBrk="0" hangingPunct="1">
              <a:lnSpc>
                <a:spcPct val="100000"/>
              </a:lnSpc>
              <a:spcBef>
                <a:spcPct val="0"/>
              </a:spcBef>
              <a:spcAft>
                <a:spcPct val="0"/>
              </a:spcAft>
              <a:buClrTx/>
              <a:buSzTx/>
              <a:buFontTx/>
              <a:buNone/>
              <a:tabLst/>
              <a:defRPr/>
            </a:pPr>
            <a:endParaRPr kumimoji="0" lang="en-AU" sz="12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8" name="TextBox 17">
            <a:hlinkClick r:id="rId8"/>
          </p:cNvPr>
          <p:cNvSpPr txBox="1"/>
          <p:nvPr/>
        </p:nvSpPr>
        <p:spPr>
          <a:xfrm>
            <a:off x="278515" y="5446385"/>
            <a:ext cx="1413165" cy="430887"/>
          </a:xfrm>
          <a:prstGeom prst="rect">
            <a:avLst/>
          </a:prstGeom>
          <a:solidFill>
            <a:schemeClr val="bg2"/>
          </a:solidFill>
          <a:ln>
            <a:noFill/>
          </a:ln>
        </p:spPr>
        <p:txBody>
          <a:bodyPr wrap="square" rtlCol="0" anchor="ctr">
            <a:spAutoFit/>
          </a:bodyPr>
          <a:lstStyle/>
          <a:p>
            <a:pPr lvl="0" algn="ctr">
              <a:defRPr/>
            </a:pPr>
            <a:r>
              <a:rPr lang="en-AU" sz="1100" b="1" dirty="0">
                <a:solidFill>
                  <a:prstClr val="black"/>
                </a:solidFill>
                <a:latin typeface="Segoe UI" panose="020B0502040204020203" pitchFamily="34" charset="0"/>
                <a:cs typeface="Segoe UI" panose="020B0502040204020203" pitchFamily="34" charset="0"/>
              </a:rPr>
              <a:t>Katarina Palmgren</a:t>
            </a:r>
          </a:p>
          <a:p>
            <a:pPr lvl="0" algn="ctr">
              <a:defRPr/>
            </a:pPr>
            <a:r>
              <a:rPr lang="en-AU" sz="1100" dirty="0">
                <a:solidFill>
                  <a:prstClr val="black"/>
                </a:solidFill>
                <a:latin typeface="Segoe UI" panose="020B0502040204020203" pitchFamily="34" charset="0"/>
                <a:cs typeface="Segoe UI" panose="020B0502040204020203" pitchFamily="34" charset="0"/>
              </a:rPr>
              <a:t>Principal Solicitor</a:t>
            </a:r>
          </a:p>
        </p:txBody>
      </p:sp>
      <p:sp>
        <p:nvSpPr>
          <p:cNvPr id="19" name="TextBox 18">
            <a:hlinkClick r:id="rId8"/>
          </p:cNvPr>
          <p:cNvSpPr txBox="1"/>
          <p:nvPr/>
        </p:nvSpPr>
        <p:spPr>
          <a:xfrm>
            <a:off x="1802599" y="5446384"/>
            <a:ext cx="1260000" cy="430887"/>
          </a:xfrm>
          <a:prstGeom prst="rect">
            <a:avLst/>
          </a:prstGeom>
          <a:solidFill>
            <a:schemeClr val="bg2"/>
          </a:solidFill>
          <a:ln>
            <a:noFill/>
          </a:ln>
        </p:spPr>
        <p:txBody>
          <a:bodyPr wrap="square" rtlCol="0" anchor="ctr">
            <a:spAutoFit/>
          </a:bodyPr>
          <a:lstStyle/>
          <a:p>
            <a:pPr lvl="0" algn="ctr">
              <a:defRPr/>
            </a:pPr>
            <a:r>
              <a:rPr lang="en-AU" sz="1100" b="1" dirty="0">
                <a:solidFill>
                  <a:prstClr val="black"/>
                </a:solidFill>
                <a:latin typeface="Segoe UI" panose="020B0502040204020203" pitchFamily="34" charset="0"/>
                <a:cs typeface="Segoe UI" panose="020B0502040204020203" pitchFamily="34" charset="0"/>
              </a:rPr>
              <a:t>Bea Dubinsky</a:t>
            </a:r>
          </a:p>
          <a:p>
            <a:pPr lvl="0" algn="ctr">
              <a:defRPr/>
            </a:pPr>
            <a:r>
              <a:rPr kumimoji="0" lang="en-AU"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Senior Solicitor</a:t>
            </a:r>
          </a:p>
        </p:txBody>
      </p:sp>
      <p:sp>
        <p:nvSpPr>
          <p:cNvPr id="20" name="TextBox 19">
            <a:hlinkClick r:id="rId8"/>
          </p:cNvPr>
          <p:cNvSpPr txBox="1"/>
          <p:nvPr/>
        </p:nvSpPr>
        <p:spPr>
          <a:xfrm>
            <a:off x="4633590" y="5431239"/>
            <a:ext cx="1260843" cy="430887"/>
          </a:xfrm>
          <a:prstGeom prst="rect">
            <a:avLst/>
          </a:prstGeom>
          <a:solidFill>
            <a:schemeClr val="bg2"/>
          </a:solidFill>
          <a:ln>
            <a:noFill/>
          </a:ln>
        </p:spPr>
        <p:txBody>
          <a:bodyPr wrap="square" rtlCol="0" anchor="ctr">
            <a:spAutoFit/>
          </a:bodyPr>
          <a:lstStyle/>
          <a:p>
            <a:pPr lvl="0" algn="ctr">
              <a:defRPr/>
            </a:pPr>
            <a:r>
              <a:rPr lang="en-AU" sz="1100" b="1" dirty="0">
                <a:solidFill>
                  <a:prstClr val="black"/>
                </a:solidFill>
                <a:latin typeface="Segoe UI" panose="020B0502040204020203" pitchFamily="34" charset="0"/>
                <a:cs typeface="Segoe UI" panose="020B0502040204020203" pitchFamily="34" charset="0"/>
              </a:rPr>
              <a:t>Sarah Castles</a:t>
            </a:r>
          </a:p>
          <a:p>
            <a:pPr lvl="0" algn="ctr">
              <a:defRPr/>
            </a:pPr>
            <a:r>
              <a:rPr kumimoji="0" lang="en-AU"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Senior Solicitor</a:t>
            </a:r>
          </a:p>
        </p:txBody>
      </p:sp>
      <p:sp>
        <p:nvSpPr>
          <p:cNvPr id="21" name="TextBox 20">
            <a:hlinkClick r:id="rId8"/>
          </p:cNvPr>
          <p:cNvSpPr txBox="1"/>
          <p:nvPr/>
        </p:nvSpPr>
        <p:spPr>
          <a:xfrm>
            <a:off x="3149657" y="5446383"/>
            <a:ext cx="1396875" cy="430887"/>
          </a:xfrm>
          <a:prstGeom prst="rect">
            <a:avLst/>
          </a:prstGeom>
          <a:solidFill>
            <a:schemeClr val="bg2"/>
          </a:solidFill>
          <a:ln>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1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Rhiannon</a:t>
            </a:r>
            <a:r>
              <a:rPr kumimoji="0" lang="en-AU" sz="1100" b="1" i="0" u="none" strike="noStrike" kern="1200" cap="none" spc="0" normalizeH="0" noProof="0" dirty="0">
                <a:ln>
                  <a:noFill/>
                </a:ln>
                <a:solidFill>
                  <a:prstClr val="black"/>
                </a:solidFill>
                <a:effectLst/>
                <a:uLnTx/>
                <a:uFillTx/>
                <a:latin typeface="Segoe UI" panose="020B0502040204020203" pitchFamily="34" charset="0"/>
                <a:ea typeface="+mn-ea"/>
                <a:cs typeface="Segoe UI" panose="020B0502040204020203" pitchFamily="34" charset="0"/>
              </a:rPr>
              <a:t> Griffiths</a:t>
            </a:r>
            <a:endParaRPr kumimoji="0" lang="en-AU" sz="11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AU" sz="1100" dirty="0">
                <a:solidFill>
                  <a:prstClr val="black"/>
                </a:solidFill>
                <a:latin typeface="Segoe UI" panose="020B0502040204020203" pitchFamily="34" charset="0"/>
                <a:cs typeface="Segoe UI" panose="020B0502040204020203" pitchFamily="34" charset="0"/>
              </a:rPr>
              <a:t>Senior </a:t>
            </a:r>
            <a:r>
              <a:rPr kumimoji="0" lang="en-AU"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Solicitor</a:t>
            </a:r>
          </a:p>
        </p:txBody>
      </p:sp>
      <p:sp>
        <p:nvSpPr>
          <p:cNvPr id="17" name="TextBox 16">
            <a:hlinkClick r:id="rId8"/>
          </p:cNvPr>
          <p:cNvSpPr txBox="1"/>
          <p:nvPr/>
        </p:nvSpPr>
        <p:spPr>
          <a:xfrm>
            <a:off x="7377870" y="5446383"/>
            <a:ext cx="1396875" cy="430887"/>
          </a:xfrm>
          <a:prstGeom prst="rect">
            <a:avLst/>
          </a:prstGeom>
          <a:solidFill>
            <a:schemeClr val="bg2"/>
          </a:solidFill>
          <a:ln>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AU" sz="1100" b="1" dirty="0">
                <a:solidFill>
                  <a:prstClr val="black"/>
                </a:solidFill>
                <a:latin typeface="Segoe UI" panose="020B0502040204020203" pitchFamily="34" charset="0"/>
                <a:cs typeface="Segoe UI" panose="020B0502040204020203" pitchFamily="34" charset="0"/>
              </a:rPr>
              <a:t>Alexandra Theile</a:t>
            </a:r>
            <a:endParaRPr kumimoji="0" lang="en-AU" sz="11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Senior Solicitor</a:t>
            </a:r>
          </a:p>
        </p:txBody>
      </p:sp>
      <p:sp>
        <p:nvSpPr>
          <p:cNvPr id="2" name="Title 1"/>
          <p:cNvSpPr>
            <a:spLocks noGrp="1"/>
          </p:cNvSpPr>
          <p:nvPr>
            <p:ph type="title"/>
          </p:nvPr>
        </p:nvSpPr>
        <p:spPr/>
        <p:txBody>
          <a:bodyPr/>
          <a:lstStyle/>
          <a:p>
            <a:r>
              <a:rPr lang="en-AU" dirty="0"/>
              <a:t>VGSO Human Rights Team</a:t>
            </a:r>
            <a:br>
              <a:rPr lang="en-AU" dirty="0"/>
            </a:br>
            <a:r>
              <a:rPr lang="en-AU" sz="1000" dirty="0"/>
              <a:t>(Updated May 2023)</a:t>
            </a:r>
            <a:endParaRPr lang="en-AU" dirty="0"/>
          </a:p>
        </p:txBody>
      </p:sp>
      <p:sp>
        <p:nvSpPr>
          <p:cNvPr id="28"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fontAlgn="auto">
              <a:spcAft>
                <a:spcPts val="0"/>
              </a:spcAft>
              <a:defRPr/>
            </a:pPr>
            <a:r>
              <a:rPr lang="en-AU" sz="12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a:t>
            </a:r>
            <a:r>
              <a:rPr lang="en-AU" sz="1200" i="1"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Charter</a:t>
            </a:r>
            <a:endPar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endParaRP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35440" y="1412776"/>
            <a:ext cx="1080000" cy="1080000"/>
          </a:xfrm>
          <a:prstGeom prst="rect">
            <a:avLst/>
          </a:prstGeom>
        </p:spPr>
      </p:pic>
      <p:sp>
        <p:nvSpPr>
          <p:cNvPr id="22" name="TextBox 21">
            <a:hlinkClick r:id="rId8"/>
          </p:cNvPr>
          <p:cNvSpPr txBox="1"/>
          <p:nvPr/>
        </p:nvSpPr>
        <p:spPr>
          <a:xfrm>
            <a:off x="6006152" y="5431238"/>
            <a:ext cx="1260000" cy="430887"/>
          </a:xfrm>
          <a:prstGeom prst="rect">
            <a:avLst/>
          </a:prstGeom>
          <a:solidFill>
            <a:schemeClr val="bg2"/>
          </a:solidFill>
          <a:ln>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AU" sz="1100" b="1" dirty="0">
                <a:solidFill>
                  <a:prstClr val="black"/>
                </a:solidFill>
                <a:latin typeface="Segoe UI" panose="020B0502040204020203" pitchFamily="34" charset="0"/>
                <a:cs typeface="Segoe UI" panose="020B0502040204020203" pitchFamily="34" charset="0"/>
              </a:rPr>
              <a:t>Hannah Ekers</a:t>
            </a:r>
            <a:endParaRPr kumimoji="0" lang="en-AU" sz="11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Senior Solicitor</a:t>
            </a:r>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45054" y="4394686"/>
            <a:ext cx="1080000" cy="993103"/>
          </a:xfrm>
          <a:prstGeom prst="rect">
            <a:avLst/>
          </a:prstGeom>
        </p:spPr>
      </p:pic>
      <p:pic>
        <p:nvPicPr>
          <p:cNvPr id="7" name="Picture 6"/>
          <p:cNvPicPr>
            <a:picLocks noChangeAspect="1"/>
          </p:cNvPicPr>
          <p:nvPr/>
        </p:nvPicPr>
        <p:blipFill>
          <a:blip r:embed="rId11">
            <a:extLst>
              <a:ext uri="{BEBA8EAE-BF5A-486C-A8C5-ECC9F3942E4B}">
                <a14:imgProps xmlns:a14="http://schemas.microsoft.com/office/drawing/2010/main">
                  <a14:imgLayer r:embed="rId12">
                    <a14:imgEffect>
                      <a14:saturation sat="66000"/>
                    </a14:imgEffect>
                  </a14:imgLayer>
                </a14:imgProps>
              </a:ext>
              <a:ext uri="{28A0092B-C50C-407E-A947-70E740481C1C}">
                <a14:useLocalDpi xmlns:a14="http://schemas.microsoft.com/office/drawing/2010/main" val="0"/>
              </a:ext>
            </a:extLst>
          </a:blip>
          <a:stretch>
            <a:fillRect/>
          </a:stretch>
        </p:blipFill>
        <p:spPr>
          <a:xfrm>
            <a:off x="1902047" y="4400805"/>
            <a:ext cx="1080000" cy="1008837"/>
          </a:xfrm>
          <a:prstGeom prst="rect">
            <a:avLst/>
          </a:prstGeom>
        </p:spPr>
      </p:pic>
      <p:pic>
        <p:nvPicPr>
          <p:cNvPr id="9" name="Picture 8"/>
          <p:cNvPicPr>
            <a:picLocks noChangeAspect="1"/>
          </p:cNvPicPr>
          <p:nvPr/>
        </p:nvPicPr>
        <p:blipFill>
          <a:blip r:embed="rId13"/>
          <a:stretch>
            <a:fillRect/>
          </a:stretch>
        </p:blipFill>
        <p:spPr>
          <a:xfrm>
            <a:off x="3303519" y="4365591"/>
            <a:ext cx="1080792" cy="1080792"/>
          </a:xfrm>
          <a:prstGeom prst="rect">
            <a:avLst/>
          </a:prstGeom>
        </p:spPr>
      </p:pic>
      <p:pic>
        <p:nvPicPr>
          <p:cNvPr id="12" name="Picture 11">
            <a:extLst>
              <a:ext uri="{FF2B5EF4-FFF2-40B4-BE49-F238E27FC236}">
                <a16:creationId xmlns:a16="http://schemas.microsoft.com/office/drawing/2014/main" id="{BF0EE407-A2A1-3B38-15CA-185C683557FD}"/>
              </a:ext>
            </a:extLst>
          </p:cNvPr>
          <p:cNvPicPr>
            <a:picLocks noChangeAspect="1"/>
          </p:cNvPicPr>
          <p:nvPr/>
        </p:nvPicPr>
        <p:blipFill>
          <a:blip r:embed="rId14"/>
          <a:stretch>
            <a:fillRect/>
          </a:stretch>
        </p:blipFill>
        <p:spPr>
          <a:xfrm>
            <a:off x="6159902" y="4383035"/>
            <a:ext cx="952500" cy="1016404"/>
          </a:xfrm>
          <a:prstGeom prst="rect">
            <a:avLst/>
          </a:prstGeom>
        </p:spPr>
      </p:pic>
    </p:spTree>
    <p:extLst>
      <p:ext uri="{BB962C8B-B14F-4D97-AF65-F5344CB8AC3E}">
        <p14:creationId xmlns:p14="http://schemas.microsoft.com/office/powerpoint/2010/main" val="386732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Thank you!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788071"/>
            <a:ext cx="1816645" cy="208249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2151" y="3021863"/>
            <a:ext cx="3043199" cy="2659956"/>
          </a:xfrm>
          <a:prstGeom prst="rect">
            <a:avLst/>
          </a:prstGeom>
        </p:spPr>
      </p:pic>
      <p:sp>
        <p:nvSpPr>
          <p:cNvPr id="8" name="Oval Callout 7"/>
          <p:cNvSpPr/>
          <p:nvPr/>
        </p:nvSpPr>
        <p:spPr>
          <a:xfrm>
            <a:off x="4427985" y="1842152"/>
            <a:ext cx="1708402" cy="987168"/>
          </a:xfrm>
          <a:prstGeom prst="wedgeEllipseCallout">
            <a:avLst>
              <a:gd name="adj1" fmla="val 54034"/>
              <a:gd name="adj2" fmla="val 87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2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Segoe UI Light" panose="020B0502040204020203" pitchFamily="34" charset="0"/>
                <a:ea typeface="+mn-ea"/>
                <a:cs typeface="Segoe UI Light" panose="020B0502040204020203" pitchFamily="34" charset="0"/>
              </a:rPr>
              <a:t>REMEMBER ME?</a:t>
            </a:r>
          </a:p>
        </p:txBody>
      </p:sp>
      <p:sp>
        <p:nvSpPr>
          <p:cNvPr id="9"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fontAlgn="auto">
              <a:spcAft>
                <a:spcPts val="0"/>
              </a:spcAft>
              <a:defRPr/>
            </a:pPr>
            <a:r>
              <a:rPr lang="en-AU" sz="12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a:t>
            </a:r>
            <a:r>
              <a:rPr lang="en-AU" sz="1200" i="1"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Charter</a:t>
            </a:r>
            <a:endPar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10" name="Title 1"/>
          <p:cNvSpPr txBox="1">
            <a:spLocks/>
          </p:cNvSpPr>
          <p:nvPr/>
        </p:nvSpPr>
        <p:spPr>
          <a:xfrm>
            <a:off x="8515350" y="471942"/>
            <a:ext cx="62865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3" name="TextBox 2"/>
          <p:cNvSpPr txBox="1"/>
          <p:nvPr/>
        </p:nvSpPr>
        <p:spPr>
          <a:xfrm>
            <a:off x="636394" y="3933056"/>
            <a:ext cx="3456384" cy="1569660"/>
          </a:xfrm>
          <a:prstGeom prst="rect">
            <a:avLst/>
          </a:prstGeom>
          <a:noFill/>
        </p:spPr>
        <p:txBody>
          <a:bodyPr wrap="square" rtlCol="0">
            <a:spAutoFit/>
          </a:bodyPr>
          <a:lstStyle/>
          <a:p>
            <a:r>
              <a:rPr lang="en-AU" sz="1600" b="1" dirty="0">
                <a:latin typeface="Segoe UI" panose="020B0502040204020203" pitchFamily="34" charset="0"/>
                <a:cs typeface="Segoe UI" panose="020B0502040204020203" pitchFamily="34" charset="0"/>
              </a:rPr>
              <a:t>Jacob Coppel</a:t>
            </a:r>
          </a:p>
          <a:p>
            <a:r>
              <a:rPr lang="en-AU" sz="1600" i="1" dirty="0">
                <a:latin typeface="Segoe UI" panose="020B0502040204020203" pitchFamily="34" charset="0"/>
                <a:cs typeface="Segoe UI" panose="020B0502040204020203" pitchFamily="34" charset="0"/>
              </a:rPr>
              <a:t>Managing Principal Solicitor</a:t>
            </a:r>
          </a:p>
          <a:p>
            <a:r>
              <a:rPr lang="en-AU" sz="1600" dirty="0">
                <a:latin typeface="Segoe UI" panose="020B0502040204020203" pitchFamily="34" charset="0"/>
                <a:cs typeface="Segoe UI" panose="020B0502040204020203" pitchFamily="34" charset="0"/>
              </a:rPr>
              <a:t>(03) 8684 0346 / 0408652665 </a:t>
            </a:r>
            <a:r>
              <a:rPr lang="en-AU" sz="1600" dirty="0">
                <a:latin typeface="Segoe UI" panose="020B0502040204020203" pitchFamily="34" charset="0"/>
                <a:cs typeface="Segoe UI" panose="020B0502040204020203" pitchFamily="34" charset="0"/>
                <a:hlinkClick r:id="rId5"/>
              </a:rPr>
              <a:t>Jacob.coppel@vgso.vic.gov.au</a:t>
            </a:r>
            <a:endParaRPr lang="en-AU" sz="1600" dirty="0">
              <a:latin typeface="Segoe UI" panose="020B0502040204020203" pitchFamily="34" charset="0"/>
              <a:cs typeface="Segoe UI" panose="020B0502040204020203" pitchFamily="34" charset="0"/>
            </a:endParaRPr>
          </a:p>
          <a:p>
            <a:endParaRPr lang="en-AU" sz="1600" b="1" dirty="0">
              <a:latin typeface="Segoe UI" panose="020B0502040204020203" pitchFamily="34" charset="0"/>
              <a:cs typeface="Segoe UI" panose="020B0502040204020203" pitchFamily="34" charset="0"/>
            </a:endParaRPr>
          </a:p>
          <a:p>
            <a:r>
              <a:rPr lang="en-AU" sz="1600"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74550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AU" altLang="en-US" dirty="0"/>
              <a:t>Today’s presentation</a:t>
            </a:r>
          </a:p>
        </p:txBody>
      </p:sp>
      <p:sp>
        <p:nvSpPr>
          <p:cNvPr id="247811" name="Rectangle 3"/>
          <p:cNvSpPr>
            <a:spLocks noGrp="1" noChangeArrowheads="1"/>
          </p:cNvSpPr>
          <p:nvPr>
            <p:ph type="body" idx="1"/>
          </p:nvPr>
        </p:nvSpPr>
        <p:spPr>
          <a:xfrm>
            <a:off x="827584" y="2060848"/>
            <a:ext cx="6805736" cy="3744416"/>
          </a:xfrm>
        </p:spPr>
        <p:txBody>
          <a:bodyPr/>
          <a:lstStyle/>
          <a:p>
            <a:pPr marL="385763" indent="-385763">
              <a:buAutoNum type="arabicPeriod"/>
            </a:pPr>
            <a:r>
              <a:rPr lang="en-US" altLang="en-US" dirty="0"/>
              <a:t>Charter rights </a:t>
            </a:r>
          </a:p>
          <a:p>
            <a:pPr marL="385763" indent="-385763">
              <a:buAutoNum type="arabicPeriod"/>
            </a:pPr>
            <a:r>
              <a:rPr lang="en-US" altLang="en-US" dirty="0"/>
              <a:t>Reasonable Limits</a:t>
            </a:r>
          </a:p>
          <a:p>
            <a:pPr marL="385763" indent="-385763">
              <a:buAutoNum type="arabicPeriod"/>
            </a:pPr>
            <a:r>
              <a:rPr lang="en-US" altLang="en-US" dirty="0"/>
              <a:t>How the Charter affects you</a:t>
            </a:r>
          </a:p>
          <a:p>
            <a:pPr marL="914400" lvl="1" indent="-457200">
              <a:buFont typeface="+mj-lt"/>
              <a:buAutoNum type="alphaLcPeriod"/>
            </a:pPr>
            <a:r>
              <a:rPr lang="en-US" altLang="en-US" dirty="0"/>
              <a:t>passing legislation and regulation</a:t>
            </a:r>
          </a:p>
          <a:p>
            <a:pPr marL="914400" lvl="1" indent="-457200">
              <a:buFont typeface="+mj-lt"/>
              <a:buAutoNum type="alphaLcPeriod"/>
            </a:pPr>
            <a:r>
              <a:rPr lang="en-US" altLang="en-US" dirty="0"/>
              <a:t>reading legislation</a:t>
            </a:r>
          </a:p>
          <a:p>
            <a:pPr marL="914400" lvl="1" indent="-457200">
              <a:buFont typeface="+mj-lt"/>
              <a:buAutoNum type="alphaLcPeriod"/>
            </a:pPr>
            <a:r>
              <a:rPr lang="en-US" altLang="en-US" dirty="0"/>
              <a:t>making decisions</a:t>
            </a:r>
          </a:p>
          <a:p>
            <a:pPr marL="914400" lvl="1" indent="-457200">
              <a:buFont typeface="+mj-lt"/>
              <a:buAutoNum type="alphaLcPeriod"/>
            </a:pPr>
            <a:r>
              <a:rPr lang="en-US" altLang="en-US" dirty="0"/>
              <a:t>managing litigation</a:t>
            </a:r>
          </a:p>
          <a:p>
            <a:pPr marL="385763" indent="-385763">
              <a:buFontTx/>
              <a:buAutoNum type="arabicPeriod"/>
            </a:pPr>
            <a:r>
              <a:rPr lang="en-AU" altLang="en-US" dirty="0"/>
              <a:t>Non-compliance and Remedies</a:t>
            </a:r>
            <a:endParaRPr lang="en-AU" altLang="en-US" sz="3600" dirty="0"/>
          </a:p>
          <a:p>
            <a:pPr>
              <a:lnSpc>
                <a:spcPct val="90000"/>
              </a:lnSpc>
            </a:pPr>
            <a:endParaRPr lang="en-AU" altLang="en-US" dirty="0"/>
          </a:p>
        </p:txBody>
      </p:sp>
      <p:sp>
        <p:nvSpPr>
          <p:cNvPr id="4"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fontAlgn="auto">
              <a:spcAft>
                <a:spcPts val="0"/>
              </a:spcAft>
              <a:defRPr/>
            </a:pPr>
            <a:r>
              <a:rPr lang="en-AU" sz="12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a:t>
            </a:r>
            <a:r>
              <a:rPr lang="en-AU" sz="1200" i="1"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Charter</a:t>
            </a:r>
            <a:endPar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5" name="Title 1"/>
          <p:cNvSpPr txBox="1">
            <a:spLocks/>
          </p:cNvSpPr>
          <p:nvPr/>
        </p:nvSpPr>
        <p:spPr>
          <a:xfrm>
            <a:off x="8515350" y="471942"/>
            <a:ext cx="62865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Tree>
    <p:extLst>
      <p:ext uri="{BB962C8B-B14F-4D97-AF65-F5344CB8AC3E}">
        <p14:creationId xmlns:p14="http://schemas.microsoft.com/office/powerpoint/2010/main" val="343666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78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78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78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78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78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78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78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9712" y="1779627"/>
            <a:ext cx="4909603" cy="3682202"/>
          </a:xfrm>
        </p:spPr>
      </p:pic>
      <p:sp>
        <p:nvSpPr>
          <p:cNvPr id="3" name="Title 2"/>
          <p:cNvSpPr>
            <a:spLocks noGrp="1"/>
          </p:cNvSpPr>
          <p:nvPr>
            <p:ph type="title"/>
          </p:nvPr>
        </p:nvSpPr>
        <p:spPr/>
        <p:txBody>
          <a:bodyPr/>
          <a:lstStyle/>
          <a:p>
            <a:r>
              <a:rPr lang="en-AU" dirty="0"/>
              <a:t> </a:t>
            </a:r>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2983" tIns="55545"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fontAlgn="auto">
              <a:spcAft>
                <a:spcPts val="0"/>
              </a:spcAft>
              <a:defRPr/>
            </a:pPr>
            <a:r>
              <a:rPr lang="en-AU" sz="12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a:t>
            </a:r>
            <a:r>
              <a:rPr lang="en-AU" sz="1200" i="1"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Charter</a:t>
            </a:r>
            <a:endPar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endParaRPr>
          </a:p>
        </p:txBody>
      </p:sp>
    </p:spTree>
    <p:extLst>
      <p:ext uri="{BB962C8B-B14F-4D97-AF65-F5344CB8AC3E}">
        <p14:creationId xmlns:p14="http://schemas.microsoft.com/office/powerpoint/2010/main" val="1052388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25003" y="1234514"/>
            <a:ext cx="8229600" cy="857250"/>
          </a:xfrm>
        </p:spPr>
        <p:txBody>
          <a:bodyPr/>
          <a:lstStyle/>
          <a:p>
            <a:r>
              <a:rPr lang="en-AU" dirty="0"/>
              <a:t>Charter rights </a:t>
            </a:r>
          </a:p>
        </p:txBody>
      </p:sp>
      <p:sp>
        <p:nvSpPr>
          <p:cNvPr id="8" name="Text Placeholder 2"/>
          <p:cNvSpPr txBox="1">
            <a:spLocks/>
          </p:cNvSpPr>
          <p:nvPr/>
        </p:nvSpPr>
        <p:spPr bwMode="auto">
          <a:xfrm>
            <a:off x="425003" y="2180286"/>
            <a:ext cx="4134117" cy="3129835"/>
          </a:xfrm>
          <a:prstGeom prst="rect">
            <a:avLst/>
          </a:prstGeom>
          <a:solidFill>
            <a:schemeClr val="tx2">
              <a:alpha val="20000"/>
            </a:schemeClr>
          </a:solidFill>
          <a:ln>
            <a:noFill/>
          </a:ln>
        </p:spPr>
        <p:txBody>
          <a:bodyPr/>
          <a:lstStyle>
            <a:lvl1pPr defTabSz="457200">
              <a:spcBef>
                <a:spcPct val="20000"/>
              </a:spcBef>
              <a:buChar char="•"/>
              <a:defRPr sz="2800" b="1">
                <a:solidFill>
                  <a:schemeClr val="tx1"/>
                </a:solidFill>
                <a:latin typeface="Arial" panose="020B0604020202020204" pitchFamily="34" charset="0"/>
              </a:defRPr>
            </a:lvl1pPr>
            <a:lvl2pPr marL="742950" indent="-285750" defTabSz="457200">
              <a:spcBef>
                <a:spcPct val="20000"/>
              </a:spcBef>
              <a:buChar char="•"/>
              <a:defRPr sz="2800" b="1">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AU" altLang="en-US" sz="135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 8</a:t>
            </a:r>
            <a:r>
              <a:rPr kumimoji="0" lang="en-AU" altLang="en-US" sz="135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Right to recognition and equality before the law</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AU" altLang="en-US" sz="135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 9</a:t>
            </a:r>
            <a:r>
              <a:rPr kumimoji="0" lang="en-AU" altLang="en-US" sz="135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Right to life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AU" altLang="en-US" sz="135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 10</a:t>
            </a:r>
            <a:r>
              <a:rPr kumimoji="0" lang="en-AU" altLang="en-US" sz="135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Right to protection from torture and cruel, inhuman or degrading treatment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AU" altLang="en-US" sz="135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 11</a:t>
            </a:r>
            <a:r>
              <a:rPr kumimoji="0" lang="en-AU" altLang="en-US" sz="135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Right to freedom from forced work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AU" altLang="en-US" sz="135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 12</a:t>
            </a:r>
            <a:r>
              <a:rPr kumimoji="0" lang="en-AU" altLang="en-US" sz="135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Right to freedom of movement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AU" altLang="en-US" sz="135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 13</a:t>
            </a:r>
            <a:r>
              <a:rPr kumimoji="0" lang="en-AU" altLang="en-US" sz="135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Right to privacy and reputation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AU" altLang="en-US" sz="135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 14</a:t>
            </a:r>
            <a:r>
              <a:rPr kumimoji="0" lang="en-AU" altLang="en-US" sz="135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Right to freedom of thought, conscience, religion and belief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AU" altLang="en-US" sz="135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 15</a:t>
            </a:r>
            <a:r>
              <a:rPr kumimoji="0" lang="en-AU" altLang="en-US" sz="135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Right to freedom of expression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AU" altLang="en-US" sz="135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 16</a:t>
            </a:r>
            <a:r>
              <a:rPr kumimoji="0" lang="en-AU" altLang="en-US" sz="135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Right to peaceful assembly and freedom of association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AU" altLang="en-US" sz="135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 17 </a:t>
            </a:r>
            <a:r>
              <a:rPr kumimoji="0" lang="en-AU" altLang="en-US" sz="135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Right to protection of families and children </a:t>
            </a:r>
          </a:p>
        </p:txBody>
      </p:sp>
      <p:sp>
        <p:nvSpPr>
          <p:cNvPr id="9" name="Text Placeholder 2"/>
          <p:cNvSpPr txBox="1">
            <a:spLocks/>
          </p:cNvSpPr>
          <p:nvPr/>
        </p:nvSpPr>
        <p:spPr bwMode="auto">
          <a:xfrm>
            <a:off x="4626735" y="2180286"/>
            <a:ext cx="4134117" cy="3129835"/>
          </a:xfrm>
          <a:prstGeom prst="rect">
            <a:avLst/>
          </a:prstGeom>
          <a:solidFill>
            <a:schemeClr val="tx2">
              <a:alpha val="20000"/>
            </a:schemeClr>
          </a:solidFill>
          <a:ln>
            <a:noFill/>
          </a:ln>
        </p:spPr>
        <p:txBody>
          <a:bodyPr/>
          <a:lstStyle>
            <a:lvl1pPr defTabSz="457200">
              <a:spcBef>
                <a:spcPct val="20000"/>
              </a:spcBef>
              <a:buChar char="•"/>
              <a:defRPr sz="2800" b="1">
                <a:solidFill>
                  <a:schemeClr val="tx1"/>
                </a:solidFill>
                <a:latin typeface="Arial" panose="020B0604020202020204" pitchFamily="34" charset="0"/>
              </a:defRPr>
            </a:lvl1pPr>
            <a:lvl2pPr marL="742950" indent="-285750" defTabSz="457200">
              <a:spcBef>
                <a:spcPct val="20000"/>
              </a:spcBef>
              <a:buChar char="•"/>
              <a:defRPr sz="2800" b="1">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AU" altLang="en-US" sz="1350" b="1"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s 18 </a:t>
            </a:r>
            <a:r>
              <a:rPr kumimoji="0" lang="en-AU" altLang="en-US" sz="135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Right to take part in public life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AU" altLang="en-US" sz="1350" b="1"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s 19 </a:t>
            </a:r>
            <a:r>
              <a:rPr kumimoji="0" lang="en-AU" altLang="en-US" sz="135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Right to protection of cultural rights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AU" altLang="en-US" sz="1350" b="1"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s 20 </a:t>
            </a:r>
            <a:r>
              <a:rPr kumimoji="0" lang="en-AU" altLang="en-US" sz="135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Property rights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AU" altLang="en-US" sz="1350" b="1"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s 21 </a:t>
            </a:r>
            <a:r>
              <a:rPr kumimoji="0" lang="en-AU" altLang="en-US" sz="135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Right to liberty and security of person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AU" altLang="en-US" sz="1350" b="1"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s 22 </a:t>
            </a:r>
            <a:r>
              <a:rPr kumimoji="0" lang="en-AU" altLang="en-US" sz="135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Right to humane treatment when deprived of liberty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AU" altLang="en-US" sz="1350" b="1"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s 23 </a:t>
            </a:r>
            <a:r>
              <a:rPr kumimoji="0" lang="en-AU" altLang="en-US" sz="135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Rights of children in the criminal process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AU" altLang="en-US" sz="1350" b="1"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s 24 </a:t>
            </a:r>
            <a:r>
              <a:rPr kumimoji="0" lang="en-AU" altLang="en-US" sz="135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Right to a fair hearing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AU" altLang="en-US" sz="1350" b="1"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s 25 </a:t>
            </a:r>
            <a:r>
              <a:rPr kumimoji="0" lang="en-AU" altLang="en-US" sz="135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Rights in criminal proceedings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AU" altLang="en-US" sz="1350" b="1"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s 26 </a:t>
            </a:r>
            <a:r>
              <a:rPr kumimoji="0" lang="en-AU" altLang="en-US" sz="135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Right not to be tried or punished more than once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AU" altLang="en-US" sz="1350" b="1"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s 27 </a:t>
            </a:r>
            <a:r>
              <a:rPr kumimoji="0" lang="en-AU" altLang="en-US" sz="135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Right to protection from retrospective criminal laws</a:t>
            </a:r>
          </a:p>
        </p:txBody>
      </p:sp>
      <p:sp>
        <p:nvSpPr>
          <p:cNvPr id="10" name="Rectangle 2"/>
          <p:cNvSpPr txBox="1">
            <a:spLocks noChangeArrowheads="1"/>
          </p:cNvSpPr>
          <p:nvPr/>
        </p:nvSpPr>
        <p:spPr>
          <a:xfrm>
            <a:off x="628650" y="471943"/>
            <a:ext cx="5684601" cy="835742"/>
          </a:xfrm>
          <a:prstGeom prst="rect">
            <a:avLst/>
          </a:prstGeom>
        </p:spPr>
        <p:txBody>
          <a:bodyPr anchor="ctr" anchorCtr="0">
            <a:noAutofit/>
          </a:bodyPr>
          <a:lstStyle>
            <a:lvl1pPr algn="l" defTabSz="914400" rtl="0" eaLnBrk="1" latinLnBrk="0" hangingPunct="1">
              <a:lnSpc>
                <a:spcPct val="90000"/>
              </a:lnSpc>
              <a:spcBef>
                <a:spcPct val="0"/>
              </a:spcBef>
              <a:buNone/>
              <a:defRPr sz="3600" kern="1200" baseline="0">
                <a:solidFill>
                  <a:schemeClr val="bg1"/>
                </a:solidFill>
                <a:latin typeface="Segoe UI Ligh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altLang="en-US"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Charter rights</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fontAlgn="auto">
              <a:spcAft>
                <a:spcPts val="0"/>
              </a:spcAft>
              <a:defRPr/>
            </a:pPr>
            <a:r>
              <a:rPr lang="en-AU" sz="12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a:t>
            </a:r>
            <a:r>
              <a:rPr lang="en-AU" sz="1200" i="1"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Charter</a:t>
            </a:r>
            <a:endPar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endParaRPr>
          </a:p>
        </p:txBody>
      </p:sp>
    </p:spTree>
    <p:extLst>
      <p:ext uri="{BB962C8B-B14F-4D97-AF65-F5344CB8AC3E}">
        <p14:creationId xmlns:p14="http://schemas.microsoft.com/office/powerpoint/2010/main" val="3896403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1943"/>
            <a:ext cx="6175598" cy="835742"/>
          </a:xfrm>
        </p:spPr>
        <p:txBody>
          <a:bodyPr/>
          <a:lstStyle/>
          <a:p>
            <a:r>
              <a:rPr lang="en-AU" sz="3200" dirty="0"/>
              <a:t>Reasonable limits</a:t>
            </a:r>
          </a:p>
        </p:txBody>
      </p:sp>
      <p:sp>
        <p:nvSpPr>
          <p:cNvPr id="3" name="Content Placeholder 2"/>
          <p:cNvSpPr>
            <a:spLocks noGrp="1"/>
          </p:cNvSpPr>
          <p:nvPr>
            <p:ph idx="1"/>
          </p:nvPr>
        </p:nvSpPr>
        <p:spPr>
          <a:xfrm>
            <a:off x="473359" y="1628800"/>
            <a:ext cx="8229600" cy="502434"/>
          </a:xfrm>
        </p:spPr>
        <p:txBody>
          <a:bodyPr/>
          <a:lstStyle/>
          <a:p>
            <a:pPr marL="0" indent="0" fontAlgn="base">
              <a:buNone/>
            </a:pPr>
            <a:r>
              <a:rPr lang="en-AU" sz="2000" dirty="0">
                <a:latin typeface="Segoe UI" panose="020B0502040204020203" pitchFamily="34" charset="0"/>
                <a:cs typeface="Segoe UI" panose="020B0502040204020203" pitchFamily="34" charset="0"/>
              </a:rPr>
              <a:t>Section 7(2) provides that Charter rights:</a:t>
            </a:r>
          </a:p>
          <a:p>
            <a:pPr marL="0" indent="0" fontAlgn="base">
              <a:buNone/>
            </a:pPr>
            <a:r>
              <a:rPr lang="en-AU" sz="2000" dirty="0">
                <a:latin typeface="Segoe UI" panose="020B0502040204020203" pitchFamily="34" charset="0"/>
                <a:cs typeface="Segoe UI" panose="020B0502040204020203" pitchFamily="34" charset="0"/>
              </a:rPr>
              <a:t>	</a:t>
            </a:r>
          </a:p>
          <a:p>
            <a:pPr lvl="1"/>
            <a:endParaRPr lang="en-AU" sz="1800" dirty="0">
              <a:latin typeface="Segoe UI" panose="020B0502040204020203" pitchFamily="34" charset="0"/>
              <a:cs typeface="Segoe UI" panose="020B0502040204020203" pitchFamily="34" charset="0"/>
            </a:endParaRPr>
          </a:p>
        </p:txBody>
      </p:sp>
      <p:sp>
        <p:nvSpPr>
          <p:cNvPr id="10" name="Rectangle 3"/>
          <p:cNvSpPr txBox="1">
            <a:spLocks noChangeArrowheads="1"/>
          </p:cNvSpPr>
          <p:nvPr/>
        </p:nvSpPr>
        <p:spPr bwMode="auto">
          <a:xfrm>
            <a:off x="1439276" y="2062090"/>
            <a:ext cx="7093164" cy="1257220"/>
          </a:xfrm>
          <a:prstGeom prst="rect">
            <a:avLst/>
          </a:prstGeom>
          <a:solidFill>
            <a:schemeClr val="bg2">
              <a:lumMod val="20000"/>
              <a:lumOff val="80000"/>
            </a:schemeClr>
          </a:solidFill>
          <a:ln>
            <a:noFill/>
          </a:ln>
          <a:effec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1" fontAlgn="base" hangingPunct="1">
              <a:spcBef>
                <a:spcPct val="20000"/>
              </a:spcBef>
              <a:spcAft>
                <a:spcPct val="0"/>
              </a:spcAft>
              <a:buChar char="–"/>
              <a:defRPr sz="28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dirty="0"/>
              <a:t>may be subject under law only to such </a:t>
            </a:r>
            <a:r>
              <a:rPr lang="en-AU" sz="2000" b="1" dirty="0"/>
              <a:t>reasonable limits </a:t>
            </a:r>
            <a:r>
              <a:rPr lang="en-AU" sz="2000" dirty="0"/>
              <a:t>as can be </a:t>
            </a:r>
            <a:r>
              <a:rPr lang="en-AU" sz="2000" b="1" dirty="0"/>
              <a:t>demonstrably justified </a:t>
            </a:r>
            <a:r>
              <a:rPr lang="en-AU" sz="2000" dirty="0"/>
              <a:t>in a free and democratic society based on human dignity, equality and freedom, taking into account all relevant factors including:</a:t>
            </a:r>
          </a:p>
        </p:txBody>
      </p:sp>
      <p:sp>
        <p:nvSpPr>
          <p:cNvPr id="11" name="TextBox 10"/>
          <p:cNvSpPr txBox="1"/>
          <p:nvPr/>
        </p:nvSpPr>
        <p:spPr>
          <a:xfrm>
            <a:off x="551482" y="2331153"/>
            <a:ext cx="854835"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s 7(2)</a:t>
            </a:r>
          </a:p>
        </p:txBody>
      </p:sp>
      <p:grpSp>
        <p:nvGrpSpPr>
          <p:cNvPr id="15" name="Group 14"/>
          <p:cNvGrpSpPr/>
          <p:nvPr/>
        </p:nvGrpSpPr>
        <p:grpSpPr>
          <a:xfrm>
            <a:off x="755576" y="3429000"/>
            <a:ext cx="2406151" cy="1443690"/>
            <a:chOff x="0" y="41341"/>
            <a:chExt cx="2406151" cy="1443690"/>
          </a:xfrm>
        </p:grpSpPr>
        <p:sp>
          <p:nvSpPr>
            <p:cNvPr id="16" name="Rectangle 15"/>
            <p:cNvSpPr/>
            <p:nvPr/>
          </p:nvSpPr>
          <p:spPr>
            <a:xfrm>
              <a:off x="0" y="41341"/>
              <a:ext cx="2406151" cy="1443690"/>
            </a:xfrm>
            <a:prstGeom prst="rect">
              <a:avLst/>
            </a:prstGeom>
            <a:solidFill>
              <a:srgbClr val="00B0F0"/>
            </a:solidFill>
            <a:ln>
              <a:solidFill>
                <a:srgbClr val="2D2D8A">
                  <a:lumMod val="60000"/>
                  <a:lumOff val="40000"/>
                </a:srgbClr>
              </a:solid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txBody>
            <a:bodyPr/>
            <a:lstStyle/>
            <a:p>
              <a:endParaRPr lang="en-AU"/>
            </a:p>
          </p:txBody>
        </p:sp>
        <p:sp>
          <p:nvSpPr>
            <p:cNvPr id="17" name="TextBox 16"/>
            <p:cNvSpPr txBox="1"/>
            <p:nvPr/>
          </p:nvSpPr>
          <p:spPr>
            <a:xfrm>
              <a:off x="0" y="41341"/>
              <a:ext cx="2406151" cy="1443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b="0" kern="1200" dirty="0">
                  <a:solidFill>
                    <a:schemeClr val="bg1"/>
                  </a:solidFill>
                  <a:latin typeface="Arial"/>
                  <a:ea typeface="+mn-ea"/>
                  <a:cs typeface="+mn-cs"/>
                </a:rPr>
                <a:t>Nature of the right</a:t>
              </a:r>
            </a:p>
          </p:txBody>
        </p:sp>
      </p:grpSp>
      <p:grpSp>
        <p:nvGrpSpPr>
          <p:cNvPr id="18" name="Group 17"/>
          <p:cNvGrpSpPr/>
          <p:nvPr/>
        </p:nvGrpSpPr>
        <p:grpSpPr>
          <a:xfrm>
            <a:off x="3539614" y="3429000"/>
            <a:ext cx="2406151" cy="1443690"/>
            <a:chOff x="2646766" y="62433"/>
            <a:chExt cx="2406151" cy="1443690"/>
          </a:xfrm>
        </p:grpSpPr>
        <p:sp>
          <p:nvSpPr>
            <p:cNvPr id="19" name="Rectangle 18"/>
            <p:cNvSpPr/>
            <p:nvPr/>
          </p:nvSpPr>
          <p:spPr>
            <a:xfrm>
              <a:off x="2646766" y="62433"/>
              <a:ext cx="2406151" cy="1443690"/>
            </a:xfrm>
            <a:prstGeom prst="rect">
              <a:avLst/>
            </a:prstGeom>
            <a:solidFill>
              <a:srgbClr val="00B0F0"/>
            </a:solidFill>
            <a:ln>
              <a:solidFill>
                <a:srgbClr val="333399">
                  <a:lumMod val="60000"/>
                  <a:lumOff val="40000"/>
                </a:srgbClr>
              </a:solid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txBody>
            <a:bodyPr/>
            <a:lstStyle/>
            <a:p>
              <a:endParaRPr lang="en-AU"/>
            </a:p>
          </p:txBody>
        </p:sp>
        <p:sp>
          <p:nvSpPr>
            <p:cNvPr id="20" name="TextBox 19"/>
            <p:cNvSpPr txBox="1"/>
            <p:nvPr/>
          </p:nvSpPr>
          <p:spPr>
            <a:xfrm>
              <a:off x="2646766" y="62433"/>
              <a:ext cx="2406151" cy="1443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b="0" kern="1200" dirty="0">
                  <a:solidFill>
                    <a:schemeClr val="bg1"/>
                  </a:solidFill>
                  <a:latin typeface="Arial"/>
                  <a:ea typeface="+mn-ea"/>
                  <a:cs typeface="+mn-cs"/>
                </a:rPr>
                <a:t>Purpose of limit</a:t>
              </a:r>
            </a:p>
          </p:txBody>
        </p:sp>
      </p:grpSp>
      <p:grpSp>
        <p:nvGrpSpPr>
          <p:cNvPr id="21" name="Group 20"/>
          <p:cNvGrpSpPr/>
          <p:nvPr/>
        </p:nvGrpSpPr>
        <p:grpSpPr>
          <a:xfrm>
            <a:off x="6296808" y="3429000"/>
            <a:ext cx="2406151" cy="1443690"/>
            <a:chOff x="5293532" y="62433"/>
            <a:chExt cx="2406151" cy="1443690"/>
          </a:xfrm>
        </p:grpSpPr>
        <p:sp>
          <p:nvSpPr>
            <p:cNvPr id="22" name="Rectangle 21"/>
            <p:cNvSpPr/>
            <p:nvPr/>
          </p:nvSpPr>
          <p:spPr>
            <a:xfrm>
              <a:off x="5293532" y="62433"/>
              <a:ext cx="2406151" cy="1443690"/>
            </a:xfrm>
            <a:prstGeom prst="rect">
              <a:avLst/>
            </a:prstGeom>
            <a:solidFill>
              <a:srgbClr val="00B0F0"/>
            </a:solidFill>
            <a:ln>
              <a:solidFill>
                <a:srgbClr val="333399">
                  <a:lumMod val="60000"/>
                  <a:lumOff val="40000"/>
                </a:srgbClr>
              </a:solid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txBody>
            <a:bodyPr/>
            <a:lstStyle/>
            <a:p>
              <a:endParaRPr lang="en-AU"/>
            </a:p>
          </p:txBody>
        </p:sp>
        <p:sp>
          <p:nvSpPr>
            <p:cNvPr id="23" name="TextBox 22"/>
            <p:cNvSpPr txBox="1"/>
            <p:nvPr/>
          </p:nvSpPr>
          <p:spPr>
            <a:xfrm>
              <a:off x="5293532" y="62433"/>
              <a:ext cx="2406151" cy="1443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b="0" kern="1200" dirty="0">
                  <a:solidFill>
                    <a:schemeClr val="bg1"/>
                  </a:solidFill>
                  <a:latin typeface="Arial"/>
                  <a:ea typeface="+mn-ea"/>
                  <a:cs typeface="+mn-cs"/>
                </a:rPr>
                <a:t>Extent of limit</a:t>
              </a:r>
            </a:p>
          </p:txBody>
        </p:sp>
      </p:grpSp>
      <p:grpSp>
        <p:nvGrpSpPr>
          <p:cNvPr id="24" name="Group 23"/>
          <p:cNvGrpSpPr/>
          <p:nvPr/>
        </p:nvGrpSpPr>
        <p:grpSpPr>
          <a:xfrm>
            <a:off x="755575" y="5085184"/>
            <a:ext cx="2406151" cy="1443690"/>
            <a:chOff x="1257490" y="1801671"/>
            <a:chExt cx="2406151" cy="1443690"/>
          </a:xfrm>
        </p:grpSpPr>
        <p:sp>
          <p:nvSpPr>
            <p:cNvPr id="25" name="Rectangle 24"/>
            <p:cNvSpPr/>
            <p:nvPr/>
          </p:nvSpPr>
          <p:spPr>
            <a:xfrm>
              <a:off x="1257490" y="1801671"/>
              <a:ext cx="2406151" cy="1443690"/>
            </a:xfrm>
            <a:prstGeom prst="rect">
              <a:avLst/>
            </a:prstGeom>
            <a:solidFill>
              <a:srgbClr val="00B0F0"/>
            </a:solidFill>
            <a:ln>
              <a:solidFill>
                <a:srgbClr val="333399">
                  <a:lumMod val="60000"/>
                  <a:lumOff val="40000"/>
                </a:srgbClr>
              </a:solid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txBody>
            <a:bodyPr/>
            <a:lstStyle/>
            <a:p>
              <a:endParaRPr lang="en-AU"/>
            </a:p>
          </p:txBody>
        </p:sp>
        <p:sp>
          <p:nvSpPr>
            <p:cNvPr id="26" name="TextBox 25"/>
            <p:cNvSpPr txBox="1"/>
            <p:nvPr/>
          </p:nvSpPr>
          <p:spPr>
            <a:xfrm>
              <a:off x="1257490" y="1801671"/>
              <a:ext cx="2406151" cy="1443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b="0" kern="1200" dirty="0">
                  <a:solidFill>
                    <a:schemeClr val="bg1"/>
                  </a:solidFill>
                  <a:latin typeface="Arial"/>
                  <a:ea typeface="+mn-ea"/>
                  <a:cs typeface="+mn-cs"/>
                </a:rPr>
                <a:t>Relationship b/w limit and purpose  </a:t>
              </a:r>
            </a:p>
          </p:txBody>
        </p:sp>
      </p:grpSp>
      <p:grpSp>
        <p:nvGrpSpPr>
          <p:cNvPr id="27" name="Group 26"/>
          <p:cNvGrpSpPr/>
          <p:nvPr/>
        </p:nvGrpSpPr>
        <p:grpSpPr>
          <a:xfrm>
            <a:off x="3539614" y="5085184"/>
            <a:ext cx="2406151" cy="1443690"/>
            <a:chOff x="3947712" y="1800964"/>
            <a:chExt cx="2498523" cy="1443690"/>
          </a:xfrm>
        </p:grpSpPr>
        <p:sp>
          <p:nvSpPr>
            <p:cNvPr id="28" name="Rectangle 27"/>
            <p:cNvSpPr/>
            <p:nvPr/>
          </p:nvSpPr>
          <p:spPr>
            <a:xfrm>
              <a:off x="3947712" y="1800964"/>
              <a:ext cx="2498523" cy="1443690"/>
            </a:xfrm>
            <a:prstGeom prst="rect">
              <a:avLst/>
            </a:prstGeom>
            <a:solidFill>
              <a:srgbClr val="00B0F0"/>
            </a:solidFill>
            <a:ln>
              <a:solidFill>
                <a:srgbClr val="333399">
                  <a:lumMod val="60000"/>
                  <a:lumOff val="40000"/>
                </a:srgbClr>
              </a:solid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txBody>
            <a:bodyPr/>
            <a:lstStyle/>
            <a:p>
              <a:endParaRPr lang="en-AU"/>
            </a:p>
          </p:txBody>
        </p:sp>
        <p:sp>
          <p:nvSpPr>
            <p:cNvPr id="29" name="TextBox 28"/>
            <p:cNvSpPr txBox="1"/>
            <p:nvPr/>
          </p:nvSpPr>
          <p:spPr>
            <a:xfrm>
              <a:off x="3947712" y="1800964"/>
              <a:ext cx="2498523" cy="1443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b="0" kern="1200" dirty="0">
                  <a:solidFill>
                    <a:schemeClr val="bg1"/>
                  </a:solidFill>
                  <a:latin typeface="Arial"/>
                  <a:ea typeface="+mn-ea"/>
                  <a:cs typeface="+mn-cs"/>
                </a:rPr>
                <a:t>Less restrictive options?</a:t>
              </a:r>
            </a:p>
          </p:txBody>
        </p:sp>
      </p:grpSp>
    </p:spTree>
    <p:extLst>
      <p:ext uri="{BB962C8B-B14F-4D97-AF65-F5344CB8AC3E}">
        <p14:creationId xmlns:p14="http://schemas.microsoft.com/office/powerpoint/2010/main" val="424244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AU" altLang="en-US" dirty="0"/>
              <a:t>How the Charter operates</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2809" y="1654352"/>
            <a:ext cx="5111017" cy="4030925"/>
          </a:xfrm>
          <a:prstGeom prst="rect">
            <a:avLst/>
          </a:prstGeom>
          <a:noFill/>
          <a:ln>
            <a:noFill/>
          </a:ln>
        </p:spPr>
      </p:pic>
      <p:sp>
        <p:nvSpPr>
          <p:cNvPr id="10" name="TextBox 9"/>
          <p:cNvSpPr txBox="1"/>
          <p:nvPr/>
        </p:nvSpPr>
        <p:spPr>
          <a:xfrm>
            <a:off x="6724878" y="2116751"/>
            <a:ext cx="623445"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s 28</a:t>
            </a:r>
          </a:p>
        </p:txBody>
      </p:sp>
      <p:sp>
        <p:nvSpPr>
          <p:cNvPr id="20" name="TextBox 19"/>
          <p:cNvSpPr txBox="1"/>
          <p:nvPr/>
        </p:nvSpPr>
        <p:spPr>
          <a:xfrm>
            <a:off x="458687" y="5512407"/>
            <a:ext cx="799694"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s 36</a:t>
            </a:r>
          </a:p>
        </p:txBody>
      </p:sp>
      <p:sp>
        <p:nvSpPr>
          <p:cNvPr id="23" name="TextBox 22"/>
          <p:cNvSpPr txBox="1"/>
          <p:nvPr/>
        </p:nvSpPr>
        <p:spPr>
          <a:xfrm>
            <a:off x="1079186" y="4842688"/>
            <a:ext cx="74217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s 32</a:t>
            </a:r>
          </a:p>
        </p:txBody>
      </p:sp>
      <p:sp>
        <p:nvSpPr>
          <p:cNvPr id="1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fontAlgn="auto">
              <a:spcAft>
                <a:spcPts val="0"/>
              </a:spcAft>
              <a:defRPr/>
            </a:pPr>
            <a:r>
              <a:rPr lang="en-AU" sz="12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a:t>
            </a:r>
            <a:r>
              <a:rPr lang="en-AU" sz="1200" i="1"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Charter</a:t>
            </a:r>
            <a:endPar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16" name="Title 1"/>
          <p:cNvSpPr txBox="1">
            <a:spLocks/>
          </p:cNvSpPr>
          <p:nvPr/>
        </p:nvSpPr>
        <p:spPr>
          <a:xfrm>
            <a:off x="8515350" y="471942"/>
            <a:ext cx="62865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24" name="TextBox 23"/>
          <p:cNvSpPr txBox="1"/>
          <p:nvPr/>
        </p:nvSpPr>
        <p:spPr>
          <a:xfrm>
            <a:off x="939654" y="6115892"/>
            <a:ext cx="923812"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Segoe UI Semibold" panose="020B0702040204020203" pitchFamily="34" charset="0"/>
                <a:cs typeface="Segoe UI Semibold" panose="020B0702040204020203" pitchFamily="34" charset="0"/>
              </a:rPr>
              <a:t>s </a:t>
            </a:r>
            <a:r>
              <a:rPr lang="en-AU" sz="1400" dirty="0">
                <a:solidFill>
                  <a:prstClr val="white"/>
                </a:solidFill>
                <a:latin typeface="Segoe UI Semibold" panose="020B0702040204020203" pitchFamily="34" charset="0"/>
                <a:cs typeface="Segoe UI Semibold" panose="020B0702040204020203" pitchFamily="34" charset="0"/>
              </a:rPr>
              <a:t>6(2)(b</a:t>
            </a:r>
            <a:endParaRPr kumimoji="0" lang="en-AU" sz="1400" b="0" i="0" u="none" strike="noStrike" kern="1200" cap="none" spc="0" normalizeH="0" baseline="0" noProof="0" dirty="0">
              <a:ln>
                <a:noFill/>
              </a:ln>
              <a:solidFill>
                <a:prstClr val="white"/>
              </a:solidFill>
              <a:effectLst/>
              <a:uLnTx/>
              <a:uFillTx/>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04504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Statements of Compatibility</a:t>
            </a:r>
            <a:endParaRPr lang="en-AU" dirty="0"/>
          </a:p>
        </p:txBody>
      </p:sp>
      <p:sp>
        <p:nvSpPr>
          <p:cNvPr id="8" name="Rectangle 3"/>
          <p:cNvSpPr txBox="1">
            <a:spLocks noChangeArrowheads="1"/>
          </p:cNvSpPr>
          <p:nvPr/>
        </p:nvSpPr>
        <p:spPr bwMode="auto">
          <a:xfrm>
            <a:off x="1259633" y="2348880"/>
            <a:ext cx="4608512" cy="1686424"/>
          </a:xfrm>
          <a:prstGeom prst="rect">
            <a:avLst/>
          </a:prstGeom>
          <a:solidFill>
            <a:schemeClr val="bg2">
              <a:lumMod val="20000"/>
              <a:lumOff val="80000"/>
            </a:schemeClr>
          </a:solidFill>
          <a:ln>
            <a:noFill/>
          </a:ln>
          <a:effec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1" fontAlgn="base" hangingPunct="1">
              <a:spcBef>
                <a:spcPct val="20000"/>
              </a:spcBef>
              <a:spcAft>
                <a:spcPct val="0"/>
              </a:spcAft>
              <a:buChar char="–"/>
              <a:defRPr sz="28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marR="0" lvl="2" indent="0" algn="l" defTabSz="914400" rtl="0" eaLnBrk="1" fontAlgn="base" latinLnBrk="0" hangingPunct="1">
              <a:lnSpc>
                <a:spcPct val="90000"/>
              </a:lnSpc>
              <a:spcBef>
                <a:spcPct val="20000"/>
              </a:spcBef>
              <a:spcAft>
                <a:spcPts val="450"/>
              </a:spcAft>
              <a:buClrTx/>
              <a:buSzTx/>
              <a:buFontTx/>
              <a:buNone/>
              <a:tabLst/>
              <a:defRPr/>
            </a:pPr>
            <a:r>
              <a:rPr kumimoji="0" lang="en-AU" altLang="en-US" sz="2400" b="0" i="1"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A member introducing a Bill into a House of Parliament must table a </a:t>
            </a:r>
            <a:r>
              <a:rPr kumimoji="0" lang="en-AU" altLang="en-US" sz="2400" b="1" i="1"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statement of compatibility</a:t>
            </a:r>
            <a:r>
              <a:rPr kumimoji="0" lang="en-AU" altLang="en-US" sz="2400" b="0" i="1"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a:t>
            </a:r>
          </a:p>
          <a:p>
            <a:pPr marL="800100" marR="0" lvl="2" indent="0" algn="l" defTabSz="914400" rtl="0" eaLnBrk="1" fontAlgn="base" latinLnBrk="0" hangingPunct="1">
              <a:lnSpc>
                <a:spcPct val="90000"/>
              </a:lnSpc>
              <a:spcBef>
                <a:spcPct val="20000"/>
              </a:spcBef>
              <a:spcAft>
                <a:spcPts val="450"/>
              </a:spcAft>
              <a:buClrTx/>
              <a:buSzTx/>
              <a:buFontTx/>
              <a:buNone/>
              <a:tabLst/>
              <a:defRPr/>
            </a:pPr>
            <a:endParaRPr kumimoji="0" lang="en-AU" altLang="en-US" sz="2400" b="0" i="1"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9" name="Oval 8"/>
          <p:cNvSpPr/>
          <p:nvPr/>
        </p:nvSpPr>
        <p:spPr>
          <a:xfrm>
            <a:off x="445989" y="2487210"/>
            <a:ext cx="1296601" cy="115212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rPr>
              <a:t>S 28</a:t>
            </a:r>
          </a:p>
          <a:p>
            <a:pPr marL="0" marR="0" lvl="0" indent="0" algn="ctr" defTabSz="914400" rtl="0" eaLnBrk="1" fontAlgn="base" latinLnBrk="0" hangingPunct="1">
              <a:lnSpc>
                <a:spcPct val="100000"/>
              </a:lnSpc>
              <a:spcBef>
                <a:spcPct val="0"/>
              </a:spcBef>
              <a:spcAft>
                <a:spcPct val="0"/>
              </a:spcAft>
              <a:buClrTx/>
              <a:buSzTx/>
              <a:buFontTx/>
              <a:buNone/>
              <a:tabLst/>
              <a:defRPr/>
            </a:pPr>
            <a:r>
              <a:rPr lang="en-AU" dirty="0">
                <a:solidFill>
                  <a:prstClr val="white"/>
                </a:solidFill>
                <a:latin typeface="Calibri" panose="020F0502020204030204"/>
              </a:rPr>
              <a:t>Charter</a:t>
            </a: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885884" y="3809553"/>
            <a:ext cx="599472"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s 28</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fontAlgn="auto">
              <a:spcAft>
                <a:spcPts val="0"/>
              </a:spcAft>
              <a:defRPr/>
            </a:pPr>
            <a:r>
              <a:rPr lang="en-AU" sz="12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a:t>
            </a:r>
            <a:r>
              <a:rPr lang="en-AU" sz="1200" i="1"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Charter</a:t>
            </a:r>
            <a:endPar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11" name="Title 1"/>
          <p:cNvSpPr txBox="1">
            <a:spLocks/>
          </p:cNvSpPr>
          <p:nvPr/>
        </p:nvSpPr>
        <p:spPr>
          <a:xfrm>
            <a:off x="8515350" y="471942"/>
            <a:ext cx="62865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3" name="Rectangle 3">
            <a:extLst>
              <a:ext uri="{FF2B5EF4-FFF2-40B4-BE49-F238E27FC236}">
                <a16:creationId xmlns:a16="http://schemas.microsoft.com/office/drawing/2014/main" id="{E52C9B28-929C-C17A-C982-57D088D516B5}"/>
              </a:ext>
            </a:extLst>
          </p:cNvPr>
          <p:cNvSpPr txBox="1">
            <a:spLocks noChangeArrowheads="1"/>
          </p:cNvSpPr>
          <p:nvPr/>
        </p:nvSpPr>
        <p:spPr bwMode="auto">
          <a:xfrm>
            <a:off x="1235357" y="4444761"/>
            <a:ext cx="4608513" cy="1428790"/>
          </a:xfrm>
          <a:prstGeom prst="rect">
            <a:avLst/>
          </a:prstGeom>
          <a:solidFill>
            <a:schemeClr val="bg2">
              <a:lumMod val="20000"/>
              <a:lumOff val="80000"/>
            </a:schemeClr>
          </a:solidFill>
          <a:ln>
            <a:noFill/>
          </a:ln>
          <a:effec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1" fontAlgn="base" hangingPunct="1">
              <a:spcBef>
                <a:spcPct val="20000"/>
              </a:spcBef>
              <a:spcAft>
                <a:spcPct val="0"/>
              </a:spcAft>
              <a:buChar char="–"/>
              <a:defRPr sz="28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marR="0" lvl="2" indent="0" algn="l" defTabSz="914400" rtl="0" eaLnBrk="1" fontAlgn="base" latinLnBrk="0" hangingPunct="1">
              <a:lnSpc>
                <a:spcPct val="90000"/>
              </a:lnSpc>
              <a:spcBef>
                <a:spcPct val="20000"/>
              </a:spcBef>
              <a:spcAft>
                <a:spcPts val="450"/>
              </a:spcAft>
              <a:buClrTx/>
              <a:buSzTx/>
              <a:buFontTx/>
              <a:buNone/>
              <a:tabLst/>
              <a:defRPr/>
            </a:pPr>
            <a:r>
              <a:rPr kumimoji="0" lang="en-AU" altLang="en-US" sz="2400" b="0" i="1"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A Minister must ensure that a </a:t>
            </a:r>
            <a:r>
              <a:rPr kumimoji="0" lang="en-AU" altLang="en-US" sz="2400" b="1" i="1"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human rights certificate </a:t>
            </a:r>
            <a:r>
              <a:rPr kumimoji="0" lang="en-AU" altLang="en-US" sz="2400" i="1"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is prepared in respect of a statutory rule</a:t>
            </a:r>
            <a:endParaRPr kumimoji="0" lang="en-AU" altLang="en-US" sz="2400" b="1" i="1"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a:p>
            <a:pPr marL="800100" marR="0" lvl="2" indent="0" algn="l" defTabSz="914400" rtl="0" eaLnBrk="1" fontAlgn="base" latinLnBrk="0" hangingPunct="1">
              <a:lnSpc>
                <a:spcPct val="90000"/>
              </a:lnSpc>
              <a:spcBef>
                <a:spcPct val="20000"/>
              </a:spcBef>
              <a:spcAft>
                <a:spcPts val="450"/>
              </a:spcAft>
              <a:buClrTx/>
              <a:buSzTx/>
              <a:buFontTx/>
              <a:buNone/>
              <a:tabLst/>
              <a:defRPr/>
            </a:pPr>
            <a:endParaRPr kumimoji="0" lang="en-AU" altLang="en-US" sz="2400" b="0" i="1"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4" name="Oval 3">
            <a:extLst>
              <a:ext uri="{FF2B5EF4-FFF2-40B4-BE49-F238E27FC236}">
                <a16:creationId xmlns:a16="http://schemas.microsoft.com/office/drawing/2014/main" id="{5CC8C605-1700-54E1-E446-0C54AF164E30}"/>
              </a:ext>
            </a:extLst>
          </p:cNvPr>
          <p:cNvSpPr/>
          <p:nvPr/>
        </p:nvSpPr>
        <p:spPr>
          <a:xfrm>
            <a:off x="488815" y="4652257"/>
            <a:ext cx="1296601" cy="10137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rPr>
              <a:t>S 12A</a:t>
            </a:r>
          </a:p>
          <a:p>
            <a:pPr marL="0" marR="0" lvl="0" indent="0" algn="ctr" defTabSz="914400" rtl="0" eaLnBrk="1" fontAlgn="base" latinLnBrk="0" hangingPunct="1">
              <a:lnSpc>
                <a:spcPct val="100000"/>
              </a:lnSpc>
              <a:spcBef>
                <a:spcPct val="0"/>
              </a:spcBef>
              <a:spcAft>
                <a:spcPct val="0"/>
              </a:spcAft>
              <a:buClrTx/>
              <a:buSzTx/>
              <a:buFontTx/>
              <a:buNone/>
              <a:tabLst/>
              <a:defRPr/>
            </a:pPr>
            <a:r>
              <a:rPr lang="en-AU" dirty="0">
                <a:solidFill>
                  <a:prstClr val="white"/>
                </a:solidFill>
                <a:latin typeface="Calibri" panose="020F0502020204030204"/>
              </a:rPr>
              <a:t>SLA</a:t>
            </a: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99C5933-2326-14AC-1A0D-AD17D39C576B}"/>
              </a:ext>
            </a:extLst>
          </p:cNvPr>
          <p:cNvPicPr>
            <a:picLocks noChangeAspect="1"/>
          </p:cNvPicPr>
          <p:nvPr/>
        </p:nvPicPr>
        <p:blipFill>
          <a:blip r:embed="rId3"/>
          <a:stretch>
            <a:fillRect/>
          </a:stretch>
        </p:blipFill>
        <p:spPr>
          <a:xfrm>
            <a:off x="6040353" y="2348879"/>
            <a:ext cx="2657658" cy="3524671"/>
          </a:xfrm>
          <a:prstGeom prst="rect">
            <a:avLst/>
          </a:prstGeom>
        </p:spPr>
      </p:pic>
    </p:spTree>
    <p:extLst>
      <p:ext uri="{BB962C8B-B14F-4D97-AF65-F5344CB8AC3E}">
        <p14:creationId xmlns:p14="http://schemas.microsoft.com/office/powerpoint/2010/main" val="302290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AU" altLang="en-US" dirty="0"/>
              <a:t>Interpretation of statutes</a:t>
            </a:r>
          </a:p>
        </p:txBody>
      </p:sp>
      <p:sp>
        <p:nvSpPr>
          <p:cNvPr id="266243" name="Rectangle 3"/>
          <p:cNvSpPr>
            <a:spLocks noGrp="1" noChangeArrowheads="1"/>
          </p:cNvSpPr>
          <p:nvPr>
            <p:ph type="body" idx="1"/>
          </p:nvPr>
        </p:nvSpPr>
        <p:spPr>
          <a:xfrm>
            <a:off x="1115617" y="2132856"/>
            <a:ext cx="7571184" cy="1152128"/>
          </a:xfrm>
          <a:solidFill>
            <a:schemeClr val="bg2">
              <a:lumMod val="20000"/>
              <a:lumOff val="80000"/>
            </a:schemeClr>
          </a:solidFill>
        </p:spPr>
        <p:txBody>
          <a:bodyPr anchor="ctr"/>
          <a:lstStyle/>
          <a:p>
            <a:pPr marL="757238" lvl="2" indent="0">
              <a:buNone/>
            </a:pPr>
            <a:r>
              <a:rPr lang="en-AU" altLang="en-US" sz="2400" i="1" dirty="0"/>
              <a:t>So far as it is possible to do so consistently with their purpose, all statutory provisions must be interpreted in a way that is compatible with human rights.</a:t>
            </a:r>
          </a:p>
        </p:txBody>
      </p:sp>
      <p:sp>
        <p:nvSpPr>
          <p:cNvPr id="4" name="Oval 3"/>
          <p:cNvSpPr/>
          <p:nvPr/>
        </p:nvSpPr>
        <p:spPr>
          <a:xfrm>
            <a:off x="653756" y="2299790"/>
            <a:ext cx="965916" cy="7691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760841" y="2499709"/>
            <a:ext cx="751745"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s 32</a:t>
            </a:r>
          </a:p>
        </p:txBody>
      </p:sp>
      <p:pic>
        <p:nvPicPr>
          <p:cNvPr id="2" name="Picture 1"/>
          <p:cNvPicPr>
            <a:picLocks noChangeAspect="1"/>
          </p:cNvPicPr>
          <p:nvPr/>
        </p:nvPicPr>
        <p:blipFill>
          <a:blip r:embed="rId3"/>
          <a:stretch>
            <a:fillRect/>
          </a:stretch>
        </p:blipFill>
        <p:spPr>
          <a:xfrm>
            <a:off x="1907704" y="3545507"/>
            <a:ext cx="3888432" cy="2613227"/>
          </a:xfrm>
          <a:prstGeom prst="rect">
            <a:avLst/>
          </a:prstGeom>
        </p:spPr>
      </p:pic>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fontAlgn="auto">
              <a:spcAft>
                <a:spcPts val="0"/>
              </a:spcAft>
              <a:defRPr/>
            </a:pPr>
            <a:r>
              <a:rPr lang="en-AU" sz="12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a:t>
            </a:r>
            <a:r>
              <a:rPr lang="en-AU" sz="1200" i="1"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Charter</a:t>
            </a:r>
            <a:endParaRPr lang="en-AU" sz="12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8" name="Title 1"/>
          <p:cNvSpPr txBox="1">
            <a:spLocks/>
          </p:cNvSpPr>
          <p:nvPr/>
        </p:nvSpPr>
        <p:spPr>
          <a:xfrm>
            <a:off x="8515350" y="471942"/>
            <a:ext cx="62865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Tree>
    <p:extLst>
      <p:ext uri="{BB962C8B-B14F-4D97-AF65-F5344CB8AC3E}">
        <p14:creationId xmlns:p14="http://schemas.microsoft.com/office/powerpoint/2010/main" val="3075868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21.0.2123"/>
  <p:tag name="SLIDO_PRESENTATION_ID" val="00000000-0000-0000-0000-000000000000"/>
  <p:tag name="SLIDO_EVENT_UUID" val="c0dd42e1-832f-43ac-9c07-91901e1d4299"/>
  <p:tag name="SLIDO_EVENT_SECTION_UUID" val="ea3d5d23-b413-4834-8095-c715ed68b3f5"/>
</p:tagLst>
</file>

<file path=ppt/tags/tag2.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1_Office Theme">
  <a:themeElements>
    <a:clrScheme name="VGSO Colours">
      <a:dk1>
        <a:sysClr val="windowText" lastClr="000000"/>
      </a:dk1>
      <a:lt1>
        <a:sysClr val="window" lastClr="FFFFFF"/>
      </a:lt1>
      <a:dk2>
        <a:srgbClr val="757575"/>
      </a:dk2>
      <a:lt2>
        <a:srgbClr val="BDBDBD"/>
      </a:lt2>
      <a:accent1>
        <a:srgbClr val="172750"/>
      </a:accent1>
      <a:accent2>
        <a:srgbClr val="34436A"/>
      </a:accent2>
      <a:accent3>
        <a:srgbClr val="5B6784"/>
      </a:accent3>
      <a:accent4>
        <a:srgbClr val="810D70"/>
      </a:accent4>
      <a:accent5>
        <a:srgbClr val="A3218E"/>
      </a:accent5>
      <a:accent6>
        <a:srgbClr val="BC7EB1"/>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FD92129372B5488BC7B5B4244F3062" ma:contentTypeVersion="3" ma:contentTypeDescription="Create a new document." ma:contentTypeScope="" ma:versionID="df096cc5cc3cdecf0f282959ca00ba94">
  <xsd:schema xmlns:xsd="http://www.w3.org/2001/XMLSchema" xmlns:xs="http://www.w3.org/2001/XMLSchema" xmlns:p="http://schemas.microsoft.com/office/2006/metadata/properties" xmlns:ns2="28a3cecc-fe29-4d8c-9745-0f2a2e287d34" targetNamespace="http://schemas.microsoft.com/office/2006/metadata/properties" ma:root="true" ma:fieldsID="74348d56eabbf11df47ca8229b28fd8d" ns2:_="">
    <xsd:import namespace="28a3cecc-fe29-4d8c-9745-0f2a2e287d34"/>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3cecc-fe29-4d8c-9745-0f2a2e287d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B7E37C-0349-4B57-846A-0DB41781B308}">
  <ds:schemaRefs>
    <ds:schemaRef ds:uri="http://schemas.microsoft.com/sharepoint/v3/contenttype/forms"/>
  </ds:schemaRefs>
</ds:datastoreItem>
</file>

<file path=customXml/itemProps2.xml><?xml version="1.0" encoding="utf-8"?>
<ds:datastoreItem xmlns:ds="http://schemas.openxmlformats.org/officeDocument/2006/customXml" ds:itemID="{AF45D4A1-A86C-4389-9B7E-C81F58EC7A59}">
  <ds:schemaRefs>
    <ds:schemaRef ds:uri="http://www.w3.org/XML/1998/namespace"/>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schemas.microsoft.com/office/2006/metadata/properties"/>
    <ds:schemaRef ds:uri="28a3cecc-fe29-4d8c-9745-0f2a2e287d34"/>
    <ds:schemaRef ds:uri="http://purl.org/dc/dcmitype/"/>
  </ds:schemaRefs>
</ds:datastoreItem>
</file>

<file path=customXml/itemProps3.xml><?xml version="1.0" encoding="utf-8"?>
<ds:datastoreItem xmlns:ds="http://schemas.openxmlformats.org/officeDocument/2006/customXml" ds:itemID="{99312D0D-3F27-4420-8B86-A59A700158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a3cecc-fe29-4d8c-9745-0f2a2e287d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VGSO</Template>
  <TotalTime>2963</TotalTime>
  <Words>9356</Words>
  <Application>Microsoft Office PowerPoint</Application>
  <PresentationFormat>On-screen Show (4:3)</PresentationFormat>
  <Paragraphs>642</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Segoe UI</vt:lpstr>
      <vt:lpstr>Segoe UI Light</vt:lpstr>
      <vt:lpstr>Segoe UI Semibold</vt:lpstr>
      <vt:lpstr>Source Sans Pro</vt:lpstr>
      <vt:lpstr>Times New Roman</vt:lpstr>
      <vt:lpstr>1_Office Theme</vt:lpstr>
      <vt:lpstr>Application of the Charter of Human Rights and Responsibilities Act 2006</vt:lpstr>
      <vt:lpstr> </vt:lpstr>
      <vt:lpstr>Today’s presentation</vt:lpstr>
      <vt:lpstr> </vt:lpstr>
      <vt:lpstr>Charter rights </vt:lpstr>
      <vt:lpstr>Reasonable limits</vt:lpstr>
      <vt:lpstr>How the Charter operates</vt:lpstr>
      <vt:lpstr>Statements of Compatibility</vt:lpstr>
      <vt:lpstr>Interpretation of statutes</vt:lpstr>
      <vt:lpstr>What is a public authority?</vt:lpstr>
      <vt:lpstr>Public authority obligations </vt:lpstr>
      <vt:lpstr>What is ‘Proper Consideration’?</vt:lpstr>
      <vt:lpstr>How to give ‘proper consideration’ to a relevant human right</vt:lpstr>
      <vt:lpstr>Proper consideration (cont.)</vt:lpstr>
      <vt:lpstr>Hypothetical: The Department of Fromage</vt:lpstr>
      <vt:lpstr>Dept of Fromage (cont.)</vt:lpstr>
      <vt:lpstr>PowerPoint Presentation</vt:lpstr>
      <vt:lpstr>Consequences of s 38 unlawfulness</vt:lpstr>
      <vt:lpstr>Range of remedies</vt:lpstr>
      <vt:lpstr>AG in Charter cases </vt:lpstr>
      <vt:lpstr>VGSO Human Rights Team (Updated May 2023)</vt:lpstr>
      <vt:lpstr>Thank you! </vt:lpstr>
    </vt:vector>
  </TitlesOfParts>
  <Company>Victorian Government Solicitor's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the Charter of Human Rights and Responsibilities Act 2006</dc:title>
  <dc:creator>Victorian Government Solicitor's Office</dc:creator>
  <cp:lastModifiedBy>Victorian Government Solicitor's Office</cp:lastModifiedBy>
  <cp:revision>133</cp:revision>
  <cp:lastPrinted>2020-02-07T07:31:39Z</cp:lastPrinted>
  <dcterms:created xsi:type="dcterms:W3CDTF">2020-02-07T06:57:18Z</dcterms:created>
  <dcterms:modified xsi:type="dcterms:W3CDTF">2025-06-03T02:16:31Z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0.21.0.2123</vt:lpwstr>
  </property>
  <property fmtid="{D5CDD505-2E9C-101B-9397-08002B2CF9AE}" pid="3" name="ContentTypeId">
    <vt:lpwstr>0x010100BFFD92129372B5488BC7B5B4244F3062</vt:lpwstr>
  </property>
  <property fmtid="{D5CDD505-2E9C-101B-9397-08002B2CF9AE}" pid="4" name="MSIP_Label_18f5e526-f483-4eec-a34d-239dfc5eea45_Enabled">
    <vt:lpwstr>true</vt:lpwstr>
  </property>
  <property fmtid="{D5CDD505-2E9C-101B-9397-08002B2CF9AE}" pid="5" name="MSIP_Label_18f5e526-f483-4eec-a34d-239dfc5eea45_SetDate">
    <vt:lpwstr>2025-04-29T03:00:14Z</vt:lpwstr>
  </property>
  <property fmtid="{D5CDD505-2E9C-101B-9397-08002B2CF9AE}" pid="6" name="MSIP_Label_18f5e526-f483-4eec-a34d-239dfc5eea45_Method">
    <vt:lpwstr>Standard</vt:lpwstr>
  </property>
  <property fmtid="{D5CDD505-2E9C-101B-9397-08002B2CF9AE}" pid="7" name="MSIP_Label_18f5e526-f483-4eec-a34d-239dfc5eea45_Name">
    <vt:lpwstr>Official</vt:lpwstr>
  </property>
  <property fmtid="{D5CDD505-2E9C-101B-9397-08002B2CF9AE}" pid="8" name="MSIP_Label_18f5e526-f483-4eec-a34d-239dfc5eea45_SiteId">
    <vt:lpwstr>e6f02add-10c6-4f3c-b127-89b103eede5a</vt:lpwstr>
  </property>
  <property fmtid="{D5CDD505-2E9C-101B-9397-08002B2CF9AE}" pid="9" name="MSIP_Label_18f5e526-f483-4eec-a34d-239dfc5eea45_ActionId">
    <vt:lpwstr>648d3067-e443-4a66-964c-a020cb12ae45</vt:lpwstr>
  </property>
  <property fmtid="{D5CDD505-2E9C-101B-9397-08002B2CF9AE}" pid="10" name="MSIP_Label_18f5e526-f483-4eec-a34d-239dfc5eea45_ContentBits">
    <vt:lpwstr>3</vt:lpwstr>
  </property>
  <property fmtid="{D5CDD505-2E9C-101B-9397-08002B2CF9AE}" pid="11" name="ClassificationContentMarkingFooterLocations">
    <vt:lpwstr>1_Office Theme:5</vt:lpwstr>
  </property>
  <property fmtid="{D5CDD505-2E9C-101B-9397-08002B2CF9AE}" pid="12" name="ClassificationContentMarkingFooterText">
    <vt:lpwstr>OFFICIAL</vt:lpwstr>
  </property>
  <property fmtid="{D5CDD505-2E9C-101B-9397-08002B2CF9AE}" pid="13" name="ClassificationContentMarkingHeaderLocations">
    <vt:lpwstr>1_Office Theme:4</vt:lpwstr>
  </property>
  <property fmtid="{D5CDD505-2E9C-101B-9397-08002B2CF9AE}" pid="14" name="ClassificationContentMarkingHeaderText">
    <vt:lpwstr>OFFICIAL</vt:lpwstr>
  </property>
</Properties>
</file>