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56" r:id="rId3"/>
    <p:sldId id="257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EF840-A586-43E7-8608-F981381596C6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379D0-6A64-428A-B8E9-3D9557C5A21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9701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578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685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394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019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680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082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4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399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710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186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652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768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A0E40-B748-4359-A03C-1806B3097D5B}" type="slidenum">
              <a:rPr kumimoji="0" lang="en-AU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AU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853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8730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911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91179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44A-1164-444A-86D2-78B49292E803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47-3F57-4275-AE25-2DA9E90DEE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1737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44A-1164-444A-86D2-78B49292E803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47-3F57-4275-AE25-2DA9E90DEE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3292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444A-1164-444A-86D2-78B49292E803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7C47-3F57-4275-AE25-2DA9E90DEE3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6553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ss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932831"/>
            <a:ext cx="9144000" cy="19251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Parallelogram 7"/>
          <p:cNvSpPr/>
          <p:nvPr userDrawn="1"/>
        </p:nvSpPr>
        <p:spPr>
          <a:xfrm>
            <a:off x="4669788" y="4459116"/>
            <a:ext cx="4599324" cy="2426295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Parallelogram 8"/>
          <p:cNvSpPr/>
          <p:nvPr userDrawn="1"/>
        </p:nvSpPr>
        <p:spPr>
          <a:xfrm>
            <a:off x="6672901" y="4081458"/>
            <a:ext cx="2683763" cy="279217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60556" y="5477544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3528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71944"/>
            <a:ext cx="9144000" cy="835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arallelogram 8"/>
          <p:cNvSpPr/>
          <p:nvPr userDrawn="1"/>
        </p:nvSpPr>
        <p:spPr>
          <a:xfrm>
            <a:off x="6528620" y="471943"/>
            <a:ext cx="2045110" cy="1078863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Parallelogram 9"/>
          <p:cNvSpPr/>
          <p:nvPr userDrawn="1"/>
        </p:nvSpPr>
        <p:spPr>
          <a:xfrm>
            <a:off x="7315201" y="471944"/>
            <a:ext cx="1258529" cy="124155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053" y="5984275"/>
            <a:ext cx="2400426" cy="672171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 userDrawn="1"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 panose="020B0502040204020203" pitchFamily="34" charset="0"/>
              <a:ea typeface="+mj-ea"/>
              <a:cs typeface="+mj-cs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471943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9054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71944"/>
            <a:ext cx="9144000" cy="835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arallelogram 8"/>
          <p:cNvSpPr/>
          <p:nvPr userDrawn="1"/>
        </p:nvSpPr>
        <p:spPr>
          <a:xfrm>
            <a:off x="6528620" y="471943"/>
            <a:ext cx="2045110" cy="1078863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Parallelogram 9"/>
          <p:cNvSpPr/>
          <p:nvPr userDrawn="1"/>
        </p:nvSpPr>
        <p:spPr>
          <a:xfrm>
            <a:off x="7315201" y="471944"/>
            <a:ext cx="1258529" cy="124155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 panose="020B0502040204020203" pitchFamily="34" charset="0"/>
              <a:ea typeface="+mj-ea"/>
              <a:cs typeface="+mj-cs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471943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453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ssio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Segoe UI Light" panose="020B0502040204020203" pitchFamily="34" charset="0"/>
              </a:defRPr>
            </a:lvl1pPr>
            <a:lvl2pPr>
              <a:defRPr>
                <a:latin typeface="Segoe UI Light" panose="020B0502040204020203" pitchFamily="34" charset="0"/>
              </a:defRPr>
            </a:lvl2pPr>
            <a:lvl3pPr>
              <a:defRPr>
                <a:latin typeface="Segoe UI Light" panose="020B0502040204020203" pitchFamily="34" charset="0"/>
              </a:defRPr>
            </a:lvl3pPr>
            <a:lvl4pPr>
              <a:defRPr>
                <a:latin typeface="Segoe UI Light" panose="020B0502040204020203" pitchFamily="34" charset="0"/>
              </a:defRPr>
            </a:lvl4pPr>
            <a:lvl5pPr>
              <a:defRPr>
                <a:latin typeface="Segoe UI Light" panose="020B0502040204020203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71944"/>
            <a:ext cx="9144000" cy="8357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arallelogram 8"/>
          <p:cNvSpPr/>
          <p:nvPr userDrawn="1"/>
        </p:nvSpPr>
        <p:spPr>
          <a:xfrm>
            <a:off x="6528620" y="471943"/>
            <a:ext cx="2045110" cy="1078863"/>
          </a:xfrm>
          <a:prstGeom prst="parallelogram">
            <a:avLst/>
          </a:prstGeom>
          <a:solidFill>
            <a:schemeClr val="accent2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Parallelogram 9"/>
          <p:cNvSpPr/>
          <p:nvPr userDrawn="1"/>
        </p:nvSpPr>
        <p:spPr>
          <a:xfrm>
            <a:off x="7315201" y="471944"/>
            <a:ext cx="1258529" cy="1241552"/>
          </a:xfrm>
          <a:prstGeom prst="parallelogram">
            <a:avLst/>
          </a:prstGeom>
          <a:solidFill>
            <a:schemeClr val="accent4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053" y="5984275"/>
            <a:ext cx="2400426" cy="672171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 userDrawn="1"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Light" panose="020B0502040204020203" pitchFamily="34" charset="0"/>
              <a:ea typeface="+mj-ea"/>
              <a:cs typeface="+mj-cs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628650" y="471943"/>
            <a:ext cx="5684601" cy="835742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6468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845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984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361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31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932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022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201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967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CA86D-2D49-4F03-93C5-476731C03060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21D0B-B3EF-457C-935E-D1F2881E9D3B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56BBB8-FCEB-06D5-397B-FD1146F79E6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51325" y="63500"/>
            <a:ext cx="681038" cy="2133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400">
                <a:solidFill>
                  <a:srgbClr val="A8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40FC0F1-1B87-5823-DC94-6CC95D8129C3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341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A8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64779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A444A-1164-444A-86D2-78B49292E803}" type="datetimeFigureOut">
              <a:rPr lang="en-AU" smtClean="0"/>
              <a:t>09/05/2025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C7C47-3F57-4275-AE25-2DA9E90DEE34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1E90EE-17A3-C940-FF7A-BE5C1DFFCAD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51325" y="63500"/>
            <a:ext cx="681038" cy="2133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400">
                <a:solidFill>
                  <a:srgbClr val="A8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F5E16B-3B87-E5A7-6560-44995E7E11C4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341813" y="66421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A8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68026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>
            <a:spLocks noGrp="1"/>
          </p:cNvSpPr>
          <p:nvPr>
            <p:ph type="title"/>
          </p:nvPr>
        </p:nvSpPr>
        <p:spPr>
          <a:xfrm>
            <a:off x="285252" y="5241987"/>
            <a:ext cx="5103871" cy="835742"/>
          </a:xfrm>
        </p:spPr>
        <p:txBody>
          <a:bodyPr/>
          <a:lstStyle/>
          <a:p>
            <a:r>
              <a:rPr lang="en-US" dirty="0"/>
              <a:t>The public sector and public sector governance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285252" y="6184489"/>
            <a:ext cx="5103872" cy="551583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baseline="0">
                <a:solidFill>
                  <a:schemeClr val="bg1"/>
                </a:solidFill>
                <a:latin typeface="Segoe UI Light" panose="020B0502040204020203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Alison O’Brien, Assistant Victorian Government Solicitor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19254" y="6324761"/>
            <a:ext cx="2249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prstClr val="white"/>
                </a:solidFill>
                <a:latin typeface="Segoe UI Light" panose="020B0502040204020203" pitchFamily="34" charset="0"/>
                <a:ea typeface="+mj-ea"/>
                <a:cs typeface="+mj-cs"/>
              </a:rPr>
              <a:t>13 May 2025</a:t>
            </a:r>
          </a:p>
        </p:txBody>
      </p:sp>
    </p:spTree>
    <p:extLst>
      <p:ext uri="{BB962C8B-B14F-4D97-AF65-F5344CB8AC3E}">
        <p14:creationId xmlns:p14="http://schemas.microsoft.com/office/powerpoint/2010/main" val="3499862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454965"/>
            <a:ext cx="7886700" cy="276307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AU" altLang="en-US" dirty="0"/>
              <a:t>Horizontal accountability: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Financial accountability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Public land and public development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Integrity bodies, statutory regulators, implementation monitors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Information management, FOI and public reporting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Decision-making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Judicial and merits review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Government lawyers</a:t>
            </a:r>
          </a:p>
          <a:p>
            <a:pPr lvl="1">
              <a:lnSpc>
                <a:spcPct val="90000"/>
              </a:lnSpc>
            </a:pPr>
            <a:endParaRPr lang="en-AU" altLang="en-US" dirty="0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Public sector accountability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8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342548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156791"/>
            <a:ext cx="7886700" cy="4020172"/>
          </a:xfrm>
        </p:spPr>
        <p:txBody>
          <a:bodyPr/>
          <a:lstStyle/>
          <a:p>
            <a:r>
              <a:rPr lang="en-AU" dirty="0"/>
              <a:t>Government decision-making </a:t>
            </a:r>
          </a:p>
          <a:p>
            <a:r>
              <a:rPr lang="en-AU" dirty="0"/>
              <a:t>Developing legislation</a:t>
            </a:r>
          </a:p>
          <a:p>
            <a:r>
              <a:rPr lang="en-AU" dirty="0"/>
              <a:t>Parliaments and inquiries</a:t>
            </a:r>
          </a:p>
          <a:p>
            <a:r>
              <a:rPr lang="en-AU" dirty="0"/>
              <a:t>Information management</a:t>
            </a:r>
          </a:p>
          <a:p>
            <a:r>
              <a:rPr lang="en-AU" dirty="0"/>
              <a:t>The State's property</a:t>
            </a:r>
          </a:p>
          <a:p>
            <a:r>
              <a:rPr lang="en-AU" dirty="0"/>
              <a:t>Litigation</a:t>
            </a:r>
          </a:p>
          <a:p>
            <a:r>
              <a:rPr lang="en-AU" dirty="0"/>
              <a:t>Public entities and boards</a:t>
            </a:r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Public sector policies (1)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91107" y="471942"/>
            <a:ext cx="552894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9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384235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947787"/>
            <a:ext cx="7886700" cy="3976493"/>
          </a:xfrm>
        </p:spPr>
        <p:txBody>
          <a:bodyPr/>
          <a:lstStyle/>
          <a:p>
            <a:r>
              <a:rPr lang="en-AU" dirty="0"/>
              <a:t>Employment</a:t>
            </a:r>
          </a:p>
          <a:p>
            <a:r>
              <a:rPr lang="en-AU" dirty="0"/>
              <a:t>Financial/asset/fiscal management</a:t>
            </a:r>
          </a:p>
          <a:p>
            <a:r>
              <a:rPr lang="en-AU" dirty="0"/>
              <a:t>Procurement, private sector engagement</a:t>
            </a:r>
          </a:p>
          <a:p>
            <a:r>
              <a:rPr lang="en-AU" dirty="0"/>
              <a:t>Integrity and complaints</a:t>
            </a:r>
          </a:p>
          <a:p>
            <a:r>
              <a:rPr lang="en-AU" dirty="0"/>
              <a:t>Many random but useful things</a:t>
            </a:r>
          </a:p>
          <a:p>
            <a:pPr marL="0" indent="0">
              <a:buNone/>
            </a:pPr>
            <a:endParaRPr lang="en-AU" b="1" dirty="0"/>
          </a:p>
          <a:p>
            <a:pPr marL="0" indent="0">
              <a:buNone/>
            </a:pPr>
            <a:r>
              <a:rPr lang="en-AU" b="1" dirty="0"/>
              <a:t>We have given you a list of general ones.  </a:t>
            </a:r>
            <a:br>
              <a:rPr lang="en-AU" b="1" dirty="0"/>
            </a:br>
            <a:r>
              <a:rPr lang="en-AU" b="1" dirty="0"/>
              <a:t>There will be more.</a:t>
            </a:r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Public sector policies (2)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10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76350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421973"/>
            <a:ext cx="7886700" cy="295509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AU" altLang="en-US" dirty="0"/>
              <a:t>What is the State?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It depends on what you are talking about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‘The Crown’ or the Executive Government of the State:  </a:t>
            </a:r>
          </a:p>
          <a:p>
            <a:pPr lvl="2"/>
            <a:r>
              <a:rPr lang="en-AU" altLang="en-US" dirty="0"/>
              <a:t>The Ministry and the administrative bureaucracy that attends to its business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The public service, public officers and bodies that perform public functions on behalf of the State.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AU" altLang="en-US" dirty="0"/>
          </a:p>
          <a:p>
            <a:pPr>
              <a:lnSpc>
                <a:spcPct val="90000"/>
              </a:lnSpc>
            </a:pPr>
            <a:r>
              <a:rPr lang="en-AU" altLang="en-US" dirty="0"/>
              <a:t>How is it organised?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Under the </a:t>
            </a:r>
            <a:r>
              <a:rPr lang="en-AU" altLang="en-US" i="1" dirty="0"/>
              <a:t>Public Administration Act 2004.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Using the machinery of government.  It changes.</a:t>
            </a:r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Conclusion (1)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12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146246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5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987825"/>
            <a:ext cx="7886700" cy="41891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dirty="0"/>
              <a:t>How held to account?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Against the background of responsible government: vertically and horizontally.  You have a list of Acts.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AU" altLang="en-US" dirty="0"/>
          </a:p>
          <a:p>
            <a:pPr>
              <a:lnSpc>
                <a:spcPct val="90000"/>
              </a:lnSpc>
            </a:pPr>
            <a:r>
              <a:rPr lang="en-AU" altLang="en-US" dirty="0"/>
              <a:t>How is it regulated? 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Through common law and statutory accountability.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Via the application of policies.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AU" altLang="en-US" dirty="0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Conclusion (2)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13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189011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2368627"/>
            <a:ext cx="7886700" cy="2831334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chemeClr val="accent4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Alison O’Brien</a:t>
            </a:r>
          </a:p>
          <a:p>
            <a:pPr marL="0" indent="0">
              <a:buNone/>
            </a:pPr>
            <a:r>
              <a:rPr lang="en-AU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Assistant Victorian Government Solicitor</a:t>
            </a:r>
          </a:p>
          <a:p>
            <a:pPr marL="0" indent="0">
              <a:buNone/>
            </a:pPr>
            <a:r>
              <a:rPr lang="en-AU" dirty="0"/>
              <a:t>Public Law &amp; Planning</a:t>
            </a:r>
          </a:p>
          <a:p>
            <a:pPr marL="0" indent="0">
              <a:buNone/>
            </a:pPr>
            <a:r>
              <a:rPr lang="en-AU" dirty="0"/>
              <a:t>Victorian Government Solicitor’s Office</a:t>
            </a:r>
          </a:p>
          <a:p>
            <a:pPr marL="0" indent="0">
              <a:buNone/>
            </a:pPr>
            <a:r>
              <a:rPr lang="en-AU" dirty="0">
                <a:solidFill>
                  <a:schemeClr val="accent4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e. </a:t>
            </a:r>
            <a:r>
              <a:rPr lang="en-AU" dirty="0"/>
              <a:t>alison.o’brien@vgso.vic.gov.au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Questions?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15350" y="471942"/>
            <a:ext cx="62865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14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151310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198451"/>
            <a:ext cx="7886700" cy="39785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altLang="en-US" dirty="0"/>
              <a:t>What is the State?  Who acts for it?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How is it organised?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How is it held to account?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How is it regulated?</a:t>
            </a:r>
          </a:p>
          <a:p>
            <a:pPr>
              <a:lnSpc>
                <a:spcPct val="90000"/>
              </a:lnSpc>
            </a:pPr>
            <a:endParaRPr lang="en-AU" altLang="en-US" dirty="0"/>
          </a:p>
          <a:p>
            <a:pPr>
              <a:lnSpc>
                <a:spcPct val="90000"/>
              </a:lnSpc>
            </a:pPr>
            <a:endParaRPr lang="en-AU" altLang="en-US" dirty="0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The questions</a:t>
            </a:r>
            <a:endParaRPr lang="en-AU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1499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198451"/>
            <a:ext cx="7886700" cy="3978512"/>
          </a:xfrm>
        </p:spPr>
        <p:txBody>
          <a:bodyPr>
            <a:normAutofit/>
          </a:bodyPr>
          <a:lstStyle/>
          <a:p>
            <a:r>
              <a:rPr lang="en-AU" altLang="en-US" dirty="0"/>
              <a:t>A polity under a system of governance? Exclusive coercive power? Defined territory?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The “Crown” or the Executive Government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The Executive Government and statutory officers and bodies that perform public functions on behalf of the State</a:t>
            </a:r>
          </a:p>
          <a:p>
            <a:pPr>
              <a:lnSpc>
                <a:spcPct val="90000"/>
              </a:lnSpc>
            </a:pPr>
            <a:r>
              <a:rPr lang="en-AU" altLang="en-US" dirty="0"/>
              <a:t>The Executive, Legislative and Judicial arms of Government</a:t>
            </a:r>
          </a:p>
          <a:p>
            <a:pPr>
              <a:lnSpc>
                <a:spcPct val="90000"/>
              </a:lnSpc>
            </a:pPr>
            <a:endParaRPr lang="en-AU" altLang="en-US" dirty="0"/>
          </a:p>
          <a:p>
            <a:pPr>
              <a:lnSpc>
                <a:spcPct val="90000"/>
              </a:lnSpc>
            </a:pPr>
            <a:endParaRPr lang="en-AU" altLang="en-US" dirty="0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71942"/>
            <a:ext cx="6896615" cy="835742"/>
          </a:xfrm>
        </p:spPr>
        <p:txBody>
          <a:bodyPr/>
          <a:lstStyle/>
          <a:p>
            <a:r>
              <a:rPr lang="en-AU" altLang="en-US" dirty="0"/>
              <a:t>What is the State? Who acts for it?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1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181097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5280956" y="1956996"/>
            <a:ext cx="3863044" cy="43513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sz="2400" dirty="0"/>
              <a:t>The </a:t>
            </a:r>
            <a:r>
              <a:rPr lang="en-AU" altLang="en-US" sz="2400" i="1" dirty="0"/>
              <a:t>Public Administration Act 2004</a:t>
            </a:r>
          </a:p>
          <a:p>
            <a:pPr>
              <a:lnSpc>
                <a:spcPct val="90000"/>
              </a:lnSpc>
            </a:pPr>
            <a:endParaRPr lang="en-AU" altLang="en-US" sz="2400" dirty="0"/>
          </a:p>
          <a:p>
            <a:pPr>
              <a:lnSpc>
                <a:spcPct val="90000"/>
              </a:lnSpc>
            </a:pPr>
            <a:r>
              <a:rPr lang="en-AU" altLang="en-US" sz="2400" dirty="0"/>
              <a:t>The public service </a:t>
            </a:r>
            <a:br>
              <a:rPr lang="en-AU" altLang="en-US" sz="2400" dirty="0"/>
            </a:br>
            <a:r>
              <a:rPr lang="en-AU" altLang="en-US" sz="2400" u="sng" dirty="0"/>
              <a:t>vs</a:t>
            </a:r>
            <a:r>
              <a:rPr lang="en-AU" altLang="en-US" sz="2400" dirty="0"/>
              <a:t> the public sector</a:t>
            </a:r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The public sector</a:t>
            </a:r>
          </a:p>
        </p:txBody>
      </p:sp>
      <p:sp>
        <p:nvSpPr>
          <p:cNvPr id="2" name="Oval 1"/>
          <p:cNvSpPr/>
          <p:nvPr/>
        </p:nvSpPr>
        <p:spPr>
          <a:xfrm>
            <a:off x="219588" y="1700294"/>
            <a:ext cx="4882108" cy="488210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507620" y="2692942"/>
            <a:ext cx="2751768" cy="27517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1356" y="2939118"/>
            <a:ext cx="26642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Public </a:t>
            </a:r>
            <a:b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Service bodies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Departments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Administrative Offices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Victorian Public </a:t>
            </a:r>
            <a:b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Sector Commission</a:t>
            </a:r>
          </a:p>
        </p:txBody>
      </p:sp>
      <p:sp>
        <p:nvSpPr>
          <p:cNvPr id="8" name="Oval 7"/>
          <p:cNvSpPr/>
          <p:nvPr/>
        </p:nvSpPr>
        <p:spPr>
          <a:xfrm>
            <a:off x="2734989" y="4856938"/>
            <a:ext cx="1373031" cy="137303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34989" y="5108005"/>
            <a:ext cx="1373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Exempt bodies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e.g. courts, universities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5692" y="1916318"/>
            <a:ext cx="3059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Victorian Public </a:t>
            </a:r>
            <a:br>
              <a:rPr kumimoji="0" lang="en-A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en-A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Sector bodies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19380" y="367350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Public entities </a:t>
            </a:r>
            <a:b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special </a:t>
            </a:r>
            <a:b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bodies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2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378019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6" grpId="0"/>
      <p:bldP spid="8" grpId="0" animBg="1"/>
      <p:bldP spid="9" grpId="0"/>
      <p:bldP spid="3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023353"/>
            <a:ext cx="6448011" cy="415361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dirty="0"/>
              <a:t>What are public entities? 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Typically statutory corporations, but more…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Some have boards, some don’t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Some ‘represent the Crown’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All have a responsible Minister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AU" altLang="en-US" dirty="0"/>
          </a:p>
          <a:p>
            <a:pPr>
              <a:lnSpc>
                <a:spcPct val="90000"/>
              </a:lnSpc>
            </a:pPr>
            <a:r>
              <a:rPr lang="en-AU" altLang="en-US" dirty="0"/>
              <a:t>What else is there?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‘Special bodies’, ‘declared authorities’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State owned enterprises</a:t>
            </a:r>
            <a:endParaRPr lang="en-AU" altLang="en-US" i="1" dirty="0"/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The public sector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3</a:t>
            </a:r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07" y="2023354"/>
            <a:ext cx="1021939" cy="64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301" y="3373595"/>
            <a:ext cx="897582" cy="901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060" y="4652508"/>
            <a:ext cx="1644063" cy="676281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26425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140086"/>
            <a:ext cx="7886700" cy="35408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dirty="0"/>
              <a:t>What about the people? 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‘The public service’, public sector employees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Public sector body Heads, public service body Heads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Public officials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Other persons in the service of the State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AU" altLang="en-US" dirty="0"/>
          </a:p>
          <a:p>
            <a:pPr>
              <a:lnSpc>
                <a:spcPct val="90000"/>
              </a:lnSpc>
            </a:pPr>
            <a:r>
              <a:rPr lang="en-AU" altLang="en-US" dirty="0"/>
              <a:t>Some employees or statutory officers are also bodies corporate </a:t>
            </a:r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The public sector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4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105226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176670"/>
            <a:ext cx="8244894" cy="319595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dirty="0"/>
              <a:t>The machinery of government </a:t>
            </a:r>
          </a:p>
          <a:p>
            <a:pPr marL="0" indent="0">
              <a:lnSpc>
                <a:spcPct val="90000"/>
              </a:lnSpc>
              <a:buNone/>
            </a:pPr>
            <a:endParaRPr lang="en-AU" altLang="en-US" dirty="0"/>
          </a:p>
          <a:p>
            <a:pPr lvl="1">
              <a:lnSpc>
                <a:spcPct val="90000"/>
              </a:lnSpc>
            </a:pPr>
            <a:r>
              <a:rPr lang="en-AU" altLang="en-US" dirty="0"/>
              <a:t>Governor, on Premier’s advice: portfolios and Ministers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Premier: responsibility for Acts</a:t>
            </a:r>
          </a:p>
          <a:p>
            <a:pPr lvl="2">
              <a:lnSpc>
                <a:spcPct val="90000"/>
              </a:lnSpc>
            </a:pPr>
            <a:r>
              <a:rPr lang="en-AU" altLang="en-US" dirty="0"/>
              <a:t>Consequence ‘Minister’ in Acts: </a:t>
            </a:r>
            <a:r>
              <a:rPr lang="en-AU" altLang="en-US" dirty="0" err="1"/>
              <a:t>ILA</a:t>
            </a:r>
            <a:r>
              <a:rPr lang="en-AU" altLang="en-US" dirty="0"/>
              <a:t>, s 38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Governor in Council: Departments, Administrative offices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Premier: portfolios to Departments</a:t>
            </a:r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Machinery of government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55759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964773"/>
            <a:ext cx="7886700" cy="36905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dirty="0"/>
              <a:t>Machinery of Government changes</a:t>
            </a:r>
          </a:p>
          <a:p>
            <a:pPr marL="0" indent="0">
              <a:lnSpc>
                <a:spcPct val="90000"/>
              </a:lnSpc>
              <a:buNone/>
            </a:pPr>
            <a:endParaRPr lang="en-AU" altLang="en-US" dirty="0"/>
          </a:p>
          <a:p>
            <a:pPr lvl="1">
              <a:lnSpc>
                <a:spcPct val="90000"/>
              </a:lnSpc>
            </a:pPr>
            <a:r>
              <a:rPr lang="en-AU" altLang="en-US" dirty="0"/>
              <a:t>Changes of Ministers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Change of responsibility for Acts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Changes of Departments/admin offices</a:t>
            </a:r>
          </a:p>
          <a:p>
            <a:pPr lvl="2">
              <a:lnSpc>
                <a:spcPct val="90000"/>
              </a:lnSpc>
            </a:pPr>
            <a:r>
              <a:rPr lang="en-AU" altLang="en-US" dirty="0"/>
              <a:t>Consequences: </a:t>
            </a:r>
            <a:r>
              <a:rPr lang="en-AU" altLang="en-US" dirty="0" err="1"/>
              <a:t>ILA</a:t>
            </a:r>
            <a:r>
              <a:rPr lang="en-AU" altLang="en-US" dirty="0"/>
              <a:t> s </a:t>
            </a:r>
            <a:r>
              <a:rPr lang="en-AU" altLang="en-US" dirty="0" err="1"/>
              <a:t>38AAA</a:t>
            </a:r>
            <a:endParaRPr lang="en-AU" altLang="en-US" dirty="0"/>
          </a:p>
          <a:p>
            <a:pPr lvl="1">
              <a:lnSpc>
                <a:spcPct val="90000"/>
              </a:lnSpc>
            </a:pPr>
            <a:r>
              <a:rPr lang="en-AU" altLang="en-US" dirty="0"/>
              <a:t>Transfer of powers and obligations, funding:</a:t>
            </a:r>
          </a:p>
          <a:p>
            <a:pPr lvl="2">
              <a:lnSpc>
                <a:spcPct val="90000"/>
              </a:lnSpc>
            </a:pPr>
            <a:r>
              <a:rPr lang="en-AU" altLang="en-US" dirty="0"/>
              <a:t>Order under </a:t>
            </a:r>
            <a:r>
              <a:rPr lang="en-AU" i="1" dirty="0"/>
              <a:t>Administrative Arrangements Act 1983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Transfer of employees</a:t>
            </a:r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Machinery of government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6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385489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2156791"/>
            <a:ext cx="7886700" cy="40201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AU" altLang="en-US" dirty="0"/>
              <a:t>Constitutional foundations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Responsible government: its basis and consequences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AU" altLang="en-US" dirty="0"/>
          </a:p>
          <a:p>
            <a:pPr>
              <a:lnSpc>
                <a:spcPct val="90000"/>
              </a:lnSpc>
            </a:pPr>
            <a:r>
              <a:rPr lang="en-AU" altLang="en-US" dirty="0"/>
              <a:t>Vertical accountability: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Accountability to body head, Minister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Public administration framework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Public entity accountability</a:t>
            </a:r>
          </a:p>
          <a:p>
            <a:pPr lvl="1">
              <a:lnSpc>
                <a:spcPct val="90000"/>
              </a:lnSpc>
            </a:pPr>
            <a:r>
              <a:rPr lang="en-AU" altLang="en-US" dirty="0"/>
              <a:t>Employee/employer</a:t>
            </a:r>
          </a:p>
        </p:txBody>
      </p:sp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/>
              <a:t>Public sector accountability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573730" y="471942"/>
            <a:ext cx="570271" cy="835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+mj-cs"/>
              </a:rPr>
              <a:t>7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205976" y="100098"/>
            <a:ext cx="5908530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VGSO </a:t>
            </a:r>
            <a:r>
              <a:rPr lang="en-AU" sz="1200" dirty="0" err="1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WoVG</a:t>
            </a:r>
            <a:r>
              <a:rPr lang="en-AU" sz="1200" dirty="0">
                <a:solidFill>
                  <a:srgbClr val="172750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 Legal Induction Program | </a:t>
            </a:r>
            <a:r>
              <a:rPr lang="en-AU" sz="1200" dirty="0">
                <a:solidFill>
                  <a:schemeClr val="accent4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Public </a:t>
            </a:r>
            <a:r>
              <a:rPr kumimoji="0" lang="en-AU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Segoe UI Semibold" panose="020B0702040204020203" pitchFamily="34" charset="0"/>
                <a:ea typeface="Segoe UI" panose="020B0502040204020203" pitchFamily="34" charset="0"/>
                <a:cs typeface="Segoe UI Semibold" panose="020B0702040204020203" pitchFamily="34" charset="0"/>
              </a:rPr>
              <a:t>sector governance</a:t>
            </a:r>
          </a:p>
        </p:txBody>
      </p:sp>
    </p:spTree>
    <p:extLst>
      <p:ext uri="{BB962C8B-B14F-4D97-AF65-F5344CB8AC3E}">
        <p14:creationId xmlns:p14="http://schemas.microsoft.com/office/powerpoint/2010/main" val="1938633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VGSO Colours">
      <a:dk1>
        <a:sysClr val="windowText" lastClr="000000"/>
      </a:dk1>
      <a:lt1>
        <a:sysClr val="window" lastClr="FFFFFF"/>
      </a:lt1>
      <a:dk2>
        <a:srgbClr val="757575"/>
      </a:dk2>
      <a:lt2>
        <a:srgbClr val="BDBDBD"/>
      </a:lt2>
      <a:accent1>
        <a:srgbClr val="172750"/>
      </a:accent1>
      <a:accent2>
        <a:srgbClr val="34436A"/>
      </a:accent2>
      <a:accent3>
        <a:srgbClr val="5B6784"/>
      </a:accent3>
      <a:accent4>
        <a:srgbClr val="810D70"/>
      </a:accent4>
      <a:accent5>
        <a:srgbClr val="A3218E"/>
      </a:accent5>
      <a:accent6>
        <a:srgbClr val="BC7EB1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FD92129372B5488BC7B5B4244F3062" ma:contentTypeVersion="3" ma:contentTypeDescription="Create a new document." ma:contentTypeScope="" ma:versionID="df096cc5cc3cdecf0f282959ca00ba94">
  <xsd:schema xmlns:xsd="http://www.w3.org/2001/XMLSchema" xmlns:xs="http://www.w3.org/2001/XMLSchema" xmlns:p="http://schemas.microsoft.com/office/2006/metadata/properties" xmlns:ns2="28a3cecc-fe29-4d8c-9745-0f2a2e287d34" targetNamespace="http://schemas.microsoft.com/office/2006/metadata/properties" ma:root="true" ma:fieldsID="74348d56eabbf11df47ca8229b28fd8d" ns2:_="">
    <xsd:import namespace="28a3cecc-fe29-4d8c-9745-0f2a2e287d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a3cecc-fe29-4d8c-9745-0f2a2e287d3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C3C577-DBD5-4431-8907-A9E76DB9D2FC}"/>
</file>

<file path=customXml/itemProps2.xml><?xml version="1.0" encoding="utf-8"?>
<ds:datastoreItem xmlns:ds="http://schemas.openxmlformats.org/officeDocument/2006/customXml" ds:itemID="{B191D2B2-8694-4167-9ABB-CC2EE3EC2848}"/>
</file>

<file path=customXml/itemProps3.xml><?xml version="1.0" encoding="utf-8"?>
<ds:datastoreItem xmlns:ds="http://schemas.openxmlformats.org/officeDocument/2006/customXml" ds:itemID="{ACED9BD3-47B4-41F5-881E-02C2B03D900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770</Words>
  <Application>Microsoft Office PowerPoint</Application>
  <PresentationFormat>On-screen Show (4:3)</PresentationFormat>
  <Paragraphs>162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1_Office Theme</vt:lpstr>
      <vt:lpstr>The public sector and public sector governance</vt:lpstr>
      <vt:lpstr>The questions</vt:lpstr>
      <vt:lpstr>What is the State? Who acts for it?</vt:lpstr>
      <vt:lpstr>The public sector</vt:lpstr>
      <vt:lpstr>The public sector</vt:lpstr>
      <vt:lpstr>The public sector</vt:lpstr>
      <vt:lpstr>Machinery of government</vt:lpstr>
      <vt:lpstr>Machinery of government</vt:lpstr>
      <vt:lpstr>Public sector accountability</vt:lpstr>
      <vt:lpstr>Public sector accountability</vt:lpstr>
      <vt:lpstr>Public sector policies (1)</vt:lpstr>
      <vt:lpstr>Public sector policies (2)</vt:lpstr>
      <vt:lpstr>Conclusion (1)</vt:lpstr>
      <vt:lpstr>Conclusion (2)</vt:lpstr>
      <vt:lpstr>Questions?</vt:lpstr>
    </vt:vector>
  </TitlesOfParts>
  <Company>Victorian Government Solicitor's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public sector and public sector governance</dc:title>
  <dc:creator>Victorian Government Solicitor's Office</dc:creator>
  <cp:lastModifiedBy>Victorian Government Solicitor's Office</cp:lastModifiedBy>
  <cp:revision>18</cp:revision>
  <dcterms:created xsi:type="dcterms:W3CDTF">2020-06-19T04:23:32Z</dcterms:created>
  <dcterms:modified xsi:type="dcterms:W3CDTF">2025-05-09T09:27:47Z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8f5e526-f483-4eec-a34d-239dfc5eea45_Enabled">
    <vt:lpwstr>true</vt:lpwstr>
  </property>
  <property fmtid="{D5CDD505-2E9C-101B-9397-08002B2CF9AE}" pid="3" name="MSIP_Label_18f5e526-f483-4eec-a34d-239dfc5eea45_SetDate">
    <vt:lpwstr>2025-05-09T09:27:47Z</vt:lpwstr>
  </property>
  <property fmtid="{D5CDD505-2E9C-101B-9397-08002B2CF9AE}" pid="4" name="MSIP_Label_18f5e526-f483-4eec-a34d-239dfc5eea45_Method">
    <vt:lpwstr>Standard</vt:lpwstr>
  </property>
  <property fmtid="{D5CDD505-2E9C-101B-9397-08002B2CF9AE}" pid="5" name="MSIP_Label_18f5e526-f483-4eec-a34d-239dfc5eea45_Name">
    <vt:lpwstr>Official</vt:lpwstr>
  </property>
  <property fmtid="{D5CDD505-2E9C-101B-9397-08002B2CF9AE}" pid="6" name="MSIP_Label_18f5e526-f483-4eec-a34d-239dfc5eea45_SiteId">
    <vt:lpwstr>e6f02add-10c6-4f3c-b127-89b103eede5a</vt:lpwstr>
  </property>
  <property fmtid="{D5CDD505-2E9C-101B-9397-08002B2CF9AE}" pid="7" name="MSIP_Label_18f5e526-f483-4eec-a34d-239dfc5eea45_ActionId">
    <vt:lpwstr>0a654749-b323-456e-a2f6-cb24930fe747</vt:lpwstr>
  </property>
  <property fmtid="{D5CDD505-2E9C-101B-9397-08002B2CF9AE}" pid="8" name="MSIP_Label_18f5e526-f483-4eec-a34d-239dfc5eea45_ContentBits">
    <vt:lpwstr>3</vt:lpwstr>
  </property>
  <property fmtid="{D5CDD505-2E9C-101B-9397-08002B2CF9AE}" pid="9" name="ClassificationContentMarkingFooterLocations">
    <vt:lpwstr>Office Theme:10\1_Office Theme:10</vt:lpwstr>
  </property>
  <property fmtid="{D5CDD505-2E9C-101B-9397-08002B2CF9AE}" pid="10" name="ClassificationContentMarkingFooterText">
    <vt:lpwstr>OFFICIAL</vt:lpwstr>
  </property>
  <property fmtid="{D5CDD505-2E9C-101B-9397-08002B2CF9AE}" pid="11" name="ClassificationContentMarkingHeaderLocations">
    <vt:lpwstr>Office Theme:9\1_Office Theme:9</vt:lpwstr>
  </property>
  <property fmtid="{D5CDD505-2E9C-101B-9397-08002B2CF9AE}" pid="12" name="ClassificationContentMarkingHeaderText">
    <vt:lpwstr>OFFICIAL</vt:lpwstr>
  </property>
  <property fmtid="{D5CDD505-2E9C-101B-9397-08002B2CF9AE}" pid="13" name="ContentTypeId">
    <vt:lpwstr>0x010100BFFD92129372B5488BC7B5B4244F3062</vt:lpwstr>
  </property>
</Properties>
</file>