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22.xml" ContentType="application/vnd.openxmlformats-officedocument.presentationml.slide+xml"/>
  <Override PartName="/ppt/slides/slide30.xml" ContentType="application/vnd.openxmlformats-officedocument.presentationml.slide+xml"/>
  <Override PartName="/ppt/presentation.xml" ContentType="application/vnd.openxmlformats-officedocument.presentationml.presentation.main+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10.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30.xml" ContentType="application/vnd.openxmlformats-officedocument.presentationml.notes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2"/>
  </p:notesMasterIdLst>
  <p:handoutMasterIdLst>
    <p:handoutMasterId r:id="rId33"/>
  </p:handoutMasterIdLst>
  <p:sldIdLst>
    <p:sldId id="256" r:id="rId2"/>
    <p:sldId id="285" r:id="rId3"/>
    <p:sldId id="284" r:id="rId4"/>
    <p:sldId id="257" r:id="rId5"/>
    <p:sldId id="258" r:id="rId6"/>
    <p:sldId id="301" r:id="rId7"/>
    <p:sldId id="259" r:id="rId8"/>
    <p:sldId id="260" r:id="rId9"/>
    <p:sldId id="261" r:id="rId10"/>
    <p:sldId id="262" r:id="rId11"/>
    <p:sldId id="263" r:id="rId12"/>
    <p:sldId id="264" r:id="rId13"/>
    <p:sldId id="266" r:id="rId14"/>
    <p:sldId id="267" r:id="rId15"/>
    <p:sldId id="304" r:id="rId16"/>
    <p:sldId id="268" r:id="rId17"/>
    <p:sldId id="269" r:id="rId18"/>
    <p:sldId id="270" r:id="rId19"/>
    <p:sldId id="273" r:id="rId20"/>
    <p:sldId id="274" r:id="rId21"/>
    <p:sldId id="275" r:id="rId22"/>
    <p:sldId id="276" r:id="rId23"/>
    <p:sldId id="277" r:id="rId24"/>
    <p:sldId id="278" r:id="rId25"/>
    <p:sldId id="279" r:id="rId26"/>
    <p:sldId id="280" r:id="rId27"/>
    <p:sldId id="281" r:id="rId28"/>
    <p:sldId id="282" r:id="rId29"/>
    <p:sldId id="283" r:id="rId30"/>
    <p:sldId id="302" r:id="rId31"/>
  </p:sldIdLst>
  <p:sldSz cx="9144000" cy="6858000" type="screen4x3"/>
  <p:notesSz cx="7004050" cy="9290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6" userDrawn="1">
          <p15:clr>
            <a:srgbClr val="A4A3A4"/>
          </p15:clr>
        </p15:guide>
        <p15:guide id="2" pos="220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35972" autoAdjust="0"/>
  </p:normalViewPr>
  <p:slideViewPr>
    <p:cSldViewPr>
      <p:cViewPr varScale="1">
        <p:scale>
          <a:sx n="42" d="100"/>
          <a:sy n="42" d="100"/>
        </p:scale>
        <p:origin x="3234" y="60"/>
      </p:cViewPr>
      <p:guideLst>
        <p:guide orient="horz" pos="2160"/>
        <p:guide pos="2880"/>
      </p:guideLst>
    </p:cSldViewPr>
  </p:slideViewPr>
  <p:outlineViewPr>
    <p:cViewPr>
      <p:scale>
        <a:sx n="33" d="100"/>
        <a:sy n="33" d="100"/>
      </p:scale>
      <p:origin x="0" y="14004"/>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60" d="100"/>
          <a:sy n="60" d="100"/>
        </p:scale>
        <p:origin x="1387" y="62"/>
      </p:cViewPr>
      <p:guideLst>
        <p:guide orient="horz" pos="2926"/>
        <p:guide pos="220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40"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852" cy="465023"/>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966563" y="0"/>
            <a:ext cx="3035852" cy="465023"/>
          </a:xfrm>
          <a:prstGeom prst="rect">
            <a:avLst/>
          </a:prstGeom>
        </p:spPr>
        <p:txBody>
          <a:bodyPr vert="horz" lIns="91440" tIns="45720" rIns="91440" bIns="45720" rtlCol="0"/>
          <a:lstStyle>
            <a:lvl1pPr algn="r">
              <a:defRPr sz="1200"/>
            </a:lvl1pPr>
          </a:lstStyle>
          <a:p>
            <a:fld id="{04564437-6AB4-47A9-BA3F-5F7257E481DD}" type="datetimeFigureOut">
              <a:rPr lang="en-AU" smtClean="0"/>
              <a:pPr/>
              <a:t>08/04/2025</a:t>
            </a:fld>
            <a:endParaRPr lang="en-AU"/>
          </a:p>
        </p:txBody>
      </p:sp>
      <p:sp>
        <p:nvSpPr>
          <p:cNvPr id="4" name="Footer Placeholder 3"/>
          <p:cNvSpPr>
            <a:spLocks noGrp="1"/>
          </p:cNvSpPr>
          <p:nvPr>
            <p:ph type="ftr" sz="quarter" idx="2"/>
          </p:nvPr>
        </p:nvSpPr>
        <p:spPr>
          <a:xfrm>
            <a:off x="0" y="8823542"/>
            <a:ext cx="3035852" cy="465022"/>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966563" y="8823542"/>
            <a:ext cx="3035852" cy="465022"/>
          </a:xfrm>
          <a:prstGeom prst="rect">
            <a:avLst/>
          </a:prstGeom>
        </p:spPr>
        <p:txBody>
          <a:bodyPr vert="horz" lIns="91440" tIns="45720" rIns="91440" bIns="45720" rtlCol="0" anchor="b"/>
          <a:lstStyle>
            <a:lvl1pPr algn="r">
              <a:defRPr sz="1200"/>
            </a:lvl1pPr>
          </a:lstStyle>
          <a:p>
            <a:fld id="{4D168B86-5BBB-4B0A-97D5-04529D810785}" type="slidenum">
              <a:rPr lang="en-AU" smtClean="0"/>
              <a:pPr/>
              <a:t>‹#›</a:t>
            </a:fld>
            <a:endParaRPr lang="en-AU"/>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5088" cy="464503"/>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967342" y="0"/>
            <a:ext cx="3035088" cy="464503"/>
          </a:xfrm>
          <a:prstGeom prst="rect">
            <a:avLst/>
          </a:prstGeom>
        </p:spPr>
        <p:txBody>
          <a:bodyPr vert="horz" lIns="91440" tIns="45720" rIns="91440" bIns="45720" rtlCol="0"/>
          <a:lstStyle>
            <a:lvl1pPr algn="r">
              <a:defRPr sz="1200"/>
            </a:lvl1pPr>
          </a:lstStyle>
          <a:p>
            <a:fld id="{2B571A59-A854-44A4-A73D-532512EEDA2B}" type="datetimeFigureOut">
              <a:rPr lang="en-AU" smtClean="0"/>
              <a:pPr/>
              <a:t>08/04/2025</a:t>
            </a:fld>
            <a:endParaRPr lang="en-AU"/>
          </a:p>
        </p:txBody>
      </p:sp>
      <p:sp>
        <p:nvSpPr>
          <p:cNvPr id="4" name="Slide Image Placeholder 3"/>
          <p:cNvSpPr>
            <a:spLocks noGrp="1" noRot="1" noChangeAspect="1"/>
          </p:cNvSpPr>
          <p:nvPr>
            <p:ph type="sldImg" idx="2"/>
          </p:nvPr>
        </p:nvSpPr>
        <p:spPr>
          <a:xfrm>
            <a:off x="1179513" y="696913"/>
            <a:ext cx="4645025" cy="3484562"/>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700406" y="4412774"/>
            <a:ext cx="5603240" cy="41805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1" y="8823935"/>
            <a:ext cx="3035088" cy="464503"/>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967342" y="8823935"/>
            <a:ext cx="3035088" cy="464503"/>
          </a:xfrm>
          <a:prstGeom prst="rect">
            <a:avLst/>
          </a:prstGeom>
        </p:spPr>
        <p:txBody>
          <a:bodyPr vert="horz" lIns="91440" tIns="45720" rIns="91440" bIns="45720" rtlCol="0" anchor="b"/>
          <a:lstStyle>
            <a:lvl1pPr algn="r">
              <a:defRPr sz="1200"/>
            </a:lvl1pPr>
          </a:lstStyle>
          <a:p>
            <a:fld id="{EE5F80B6-9E15-44AE-ADAA-100667B8F83D}" type="slidenum">
              <a:rPr lang="en-AU" smtClean="0"/>
              <a:pPr/>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0404" y="4412737"/>
            <a:ext cx="5603240" cy="4180522"/>
          </a:xfrm>
        </p:spPr>
        <p:txBody>
          <a:bodyPr>
            <a:normAutofit/>
          </a:bodyPr>
          <a:lstStyle/>
          <a:p>
            <a:r>
              <a:rPr lang="en-US" dirty="0"/>
              <a:t>Good morning everyone.  </a:t>
            </a:r>
          </a:p>
          <a:p>
            <a:endParaRPr lang="en-US" dirty="0"/>
          </a:p>
          <a:p>
            <a:r>
              <a:rPr lang="en-US" dirty="0"/>
              <a:t>I am one of the drafters at the Office of the Chief Parliamentary Counsel (or </a:t>
            </a:r>
            <a:r>
              <a:rPr lang="en-US" dirty="0" err="1"/>
              <a:t>OCPC</a:t>
            </a:r>
            <a:r>
              <a:rPr lang="en-US" dirty="0"/>
              <a:t>).</a:t>
            </a:r>
          </a:p>
          <a:p>
            <a:endParaRPr lang="en-US" dirty="0"/>
          </a:p>
          <a:p>
            <a:r>
              <a:rPr lang="en-US" dirty="0"/>
              <a:t>For those of you who aren’t familiar with the Office of the Chief Parliamentary Counsel, we are the agency responsible for drafting all Bills for the Government.  We also settle and occasionally draft all statutory rules. We assist with court rules.  Our office is also the Government Printer.</a:t>
            </a:r>
          </a:p>
          <a:p>
            <a:endParaRPr lang="en-US" dirty="0"/>
          </a:p>
          <a:p>
            <a:r>
              <a:rPr lang="en-US" dirty="0"/>
              <a:t>There are about 20-25 drafters in our Office, and I think about 20 support staff (including professional proof reading and publishing staff, printers, IT, administration).</a:t>
            </a:r>
          </a:p>
          <a:p>
            <a:endParaRPr lang="en-US" dirty="0"/>
          </a:p>
          <a:p>
            <a:r>
              <a:rPr lang="en-US" dirty="0"/>
              <a:t>I have been a drafter in the office for about 7 years.  Before I became a drafter, I worked for 2 years as a Judge’s Associate. 7 years isn’t a long time to be a drafter – when I started at the Office, I was told that it takes, on average, around 7 to 10 years to train a drafter (so I am close to having my training wheels taken off).  We have drafters in our office ranging from a couple of years of experience through to 30 years plus, and that’s normal for drafting offices all over the world.</a:t>
            </a:r>
          </a:p>
          <a:p>
            <a:endParaRPr lang="en-AU" dirty="0"/>
          </a:p>
        </p:txBody>
      </p:sp>
      <p:sp>
        <p:nvSpPr>
          <p:cNvPr id="4" name="Slide Number Placeholder 3"/>
          <p:cNvSpPr>
            <a:spLocks noGrp="1"/>
          </p:cNvSpPr>
          <p:nvPr>
            <p:ph type="sldNum" sz="quarter" idx="10"/>
          </p:nvPr>
        </p:nvSpPr>
        <p:spPr/>
        <p:txBody>
          <a:bodyPr/>
          <a:lstStyle/>
          <a:p>
            <a:fld id="{EE5F80B6-9E15-44AE-ADAA-100667B8F83D}" type="slidenum">
              <a:rPr lang="en-AU" smtClean="0"/>
              <a:pPr/>
              <a:t>1</a:t>
            </a:fld>
            <a:endParaRPr lang="en-A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And </a:t>
            </a:r>
            <a:r>
              <a:rPr lang="en-US" dirty="0" err="1"/>
              <a:t>DPC</a:t>
            </a:r>
            <a:r>
              <a:rPr lang="en-US" dirty="0"/>
              <a:t> need to be consulted about these matters</a:t>
            </a:r>
            <a:endParaRPr lang="en-AU" dirty="0"/>
          </a:p>
        </p:txBody>
      </p:sp>
      <p:sp>
        <p:nvSpPr>
          <p:cNvPr id="4" name="Slide Number Placeholder 3"/>
          <p:cNvSpPr>
            <a:spLocks noGrp="1"/>
          </p:cNvSpPr>
          <p:nvPr>
            <p:ph type="sldNum" sz="quarter" idx="10"/>
          </p:nvPr>
        </p:nvSpPr>
        <p:spPr/>
        <p:txBody>
          <a:bodyPr/>
          <a:lstStyle/>
          <a:p>
            <a:fld id="{EE5F80B6-9E15-44AE-ADAA-100667B8F83D}" type="slidenum">
              <a:rPr lang="en-AU" smtClean="0"/>
              <a:pPr/>
              <a:t>10</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So, the Submission has been approved and AIP given- drafting can now begin.</a:t>
            </a:r>
          </a:p>
          <a:p>
            <a:endParaRPr lang="en-US" dirty="0"/>
          </a:p>
          <a:p>
            <a:endParaRPr lang="en-US" dirty="0"/>
          </a:p>
          <a:p>
            <a:r>
              <a:rPr lang="en-US" dirty="0"/>
              <a:t>The Chief Parliamentary Counsel is Jayne Atkins.  Once AIP is given, she will allocate a drafter (or drafters) to the Bill.  It depends on the Bill, but for a normal sized Bill you will usually have two drafters – a senior and a junior.  But for some big Bills you might have a team of drafters, and for some you might have just one.  I am currently working on 4 Bills that are at different stages in the drafting process, 3 are as part of a larger team and 1 where I am the junior doing most of the drafting with a senior supervising.</a:t>
            </a:r>
          </a:p>
          <a:p>
            <a:endParaRPr lang="en-US" dirty="0"/>
          </a:p>
          <a:p>
            <a:endParaRPr lang="en-US" dirty="0"/>
          </a:p>
          <a:p>
            <a:r>
              <a:rPr lang="en-US" dirty="0"/>
              <a:t>Drafting will begin.  </a:t>
            </a:r>
          </a:p>
          <a:p>
            <a:endParaRPr lang="en-US" dirty="0"/>
          </a:p>
          <a:p>
            <a:endParaRPr lang="en-US" dirty="0"/>
          </a:p>
          <a:p>
            <a:r>
              <a:rPr lang="en-US" dirty="0"/>
              <a:t>Draft notes are used in the Bill by the drafter to seek clarification, ask questions, explain why a provision is (or is not included).  </a:t>
            </a:r>
          </a:p>
          <a:p>
            <a:endParaRPr lang="en-US" dirty="0"/>
          </a:p>
          <a:p>
            <a:endParaRPr lang="en-US" dirty="0"/>
          </a:p>
          <a:p>
            <a:r>
              <a:rPr lang="en-US" dirty="0"/>
              <a:t>First draft as complete as possible</a:t>
            </a:r>
          </a:p>
          <a:p>
            <a:endParaRPr lang="en-US" dirty="0"/>
          </a:p>
          <a:p>
            <a:r>
              <a:rPr lang="en-US" dirty="0"/>
              <a:t>The drafting process will continue as an exchange of drafts and instructions- it’s an iterative process, with refinement of drafting and policy along the way.</a:t>
            </a:r>
          </a:p>
          <a:p>
            <a:endParaRPr lang="en-AU" baseline="0" dirty="0"/>
          </a:p>
        </p:txBody>
      </p:sp>
      <p:sp>
        <p:nvSpPr>
          <p:cNvPr id="4" name="Slide Number Placeholder 3"/>
          <p:cNvSpPr>
            <a:spLocks noGrp="1"/>
          </p:cNvSpPr>
          <p:nvPr>
            <p:ph type="sldNum" sz="quarter" idx="10"/>
          </p:nvPr>
        </p:nvSpPr>
        <p:spPr/>
        <p:txBody>
          <a:bodyPr/>
          <a:lstStyle/>
          <a:p>
            <a:fld id="{EE5F80B6-9E15-44AE-ADAA-100667B8F83D}" type="slidenum">
              <a:rPr lang="en-AU" smtClean="0"/>
              <a:pPr/>
              <a:t>11</a:t>
            </a:fld>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 the drafting process, the drafter and instructor have different roles.</a:t>
            </a:r>
          </a:p>
          <a:p>
            <a:endParaRPr lang="en-US" dirty="0"/>
          </a:p>
          <a:p>
            <a:r>
              <a:rPr lang="en-US" dirty="0"/>
              <a:t>Drafter's role: [</a:t>
            </a:r>
            <a:r>
              <a:rPr lang="en-US" i="1" dirty="0"/>
              <a:t>slide</a:t>
            </a:r>
            <a:r>
              <a:rPr lang="en-US" i="0" dirty="0"/>
              <a:t>]</a:t>
            </a:r>
            <a:endParaRPr lang="en-US" dirty="0"/>
          </a:p>
          <a:p>
            <a:endParaRPr lang="en-US" dirty="0"/>
          </a:p>
          <a:p>
            <a:r>
              <a:rPr lang="en-US" dirty="0"/>
              <a:t>May see draft notes stating that a matter is a “drafting decision”.</a:t>
            </a:r>
          </a:p>
          <a:p>
            <a:endParaRPr lang="en-US" dirty="0"/>
          </a:p>
          <a:p>
            <a:r>
              <a:rPr lang="en-US" dirty="0"/>
              <a:t>Instructor’s role: [</a:t>
            </a:r>
            <a:r>
              <a:rPr lang="en-US" i="1" dirty="0"/>
              <a:t>slide</a:t>
            </a:r>
            <a:r>
              <a:rPr lang="en-US" i="0" dirty="0"/>
              <a:t>]</a:t>
            </a:r>
            <a:endParaRPr lang="en-US" dirty="0"/>
          </a:p>
          <a:p>
            <a:endParaRPr lang="en-US" dirty="0"/>
          </a:p>
          <a:p>
            <a:r>
              <a:rPr lang="en-US" dirty="0"/>
              <a:t>Happy to receive comments about readability and suggested improvements, but should be focused on whether the provisions reflect the policy intention not how they look.  </a:t>
            </a:r>
          </a:p>
          <a:p>
            <a:endParaRPr lang="en-US" dirty="0"/>
          </a:p>
          <a:p>
            <a:r>
              <a:rPr lang="en-US" dirty="0"/>
              <a:t>Typical drafting matters are things like – paragraphing, break up of material into sections and subsections, definitions, expression of time periods, transitional provisions</a:t>
            </a:r>
          </a:p>
          <a:p>
            <a:endParaRPr lang="en-AU" dirty="0"/>
          </a:p>
        </p:txBody>
      </p:sp>
      <p:sp>
        <p:nvSpPr>
          <p:cNvPr id="4" name="Slide Number Placeholder 3"/>
          <p:cNvSpPr>
            <a:spLocks noGrp="1"/>
          </p:cNvSpPr>
          <p:nvPr>
            <p:ph type="sldNum" sz="quarter" idx="10"/>
          </p:nvPr>
        </p:nvSpPr>
        <p:spPr/>
        <p:txBody>
          <a:bodyPr/>
          <a:lstStyle/>
          <a:p>
            <a:fld id="{EE5F80B6-9E15-44AE-ADAA-100667B8F83D}" type="slidenum">
              <a:rPr lang="en-AU" smtClean="0"/>
              <a:pPr/>
              <a:t>12</a:t>
            </a:fld>
            <a:endParaRPr lang="en-A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We just mentioned further instructions: </a:t>
            </a:r>
          </a:p>
          <a:p>
            <a:endParaRPr lang="en-US" dirty="0"/>
          </a:p>
          <a:p>
            <a:r>
              <a:rPr lang="en-US" dirty="0"/>
              <a:t>If we see something that appears to be outside what was originally approved, the CPC will raise it with the Cabinet Secretary, who will then decide what further approval is required before we can draft that new matter.  </a:t>
            </a:r>
          </a:p>
          <a:p>
            <a:endParaRPr lang="en-US" dirty="0"/>
          </a:p>
          <a:p>
            <a:r>
              <a:rPr lang="en-US" dirty="0"/>
              <a:t>If you had approval to draft a Bill that required pubs to give free water when patrons order alcohol, you can’t decide to add that cafes are required to give free water when patrons order coffee (not what you had authority for).</a:t>
            </a:r>
          </a:p>
          <a:p>
            <a:endParaRPr lang="en-US" dirty="0"/>
          </a:p>
          <a:p>
            <a:r>
              <a:rPr lang="en-US" dirty="0"/>
              <a:t>If it is supplementary AIP, that requires another submission and drafting instructions.  Approval can also be given by Premier’s Letter.  </a:t>
            </a:r>
          </a:p>
          <a:p>
            <a:endParaRPr lang="en-US" dirty="0"/>
          </a:p>
          <a:p>
            <a:endParaRPr lang="en-AU" dirty="0"/>
          </a:p>
        </p:txBody>
      </p:sp>
      <p:sp>
        <p:nvSpPr>
          <p:cNvPr id="4" name="Slide Number Placeholder 3"/>
          <p:cNvSpPr>
            <a:spLocks noGrp="1"/>
          </p:cNvSpPr>
          <p:nvPr>
            <p:ph type="sldNum" sz="quarter" idx="10"/>
          </p:nvPr>
        </p:nvSpPr>
        <p:spPr/>
        <p:txBody>
          <a:bodyPr/>
          <a:lstStyle/>
          <a:p>
            <a:fld id="{EE5F80B6-9E15-44AE-ADAA-100667B8F83D}" type="slidenum">
              <a:rPr lang="en-AU" smtClean="0"/>
              <a:pPr/>
              <a:t>13</a:t>
            </a:fld>
            <a:endParaRPr lang="en-A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a:t>It’s not all about the Bill- there are other tasks to be done before the Bill gets to Cabinet.</a:t>
            </a:r>
          </a:p>
          <a:p>
            <a:endParaRPr lang="en-US" dirty="0"/>
          </a:p>
          <a:p>
            <a:r>
              <a:rPr lang="en-US" dirty="0"/>
              <a:t>Section 85 statements:</a:t>
            </a:r>
          </a:p>
          <a:p>
            <a:r>
              <a:rPr lang="en-US" dirty="0"/>
              <a:t>If the Bill has a provision that limits the jurisdiction of the Supreme Court, the Minister must make a statement to the House as part of the second reading speech that gives reasons for the provisions.  </a:t>
            </a:r>
          </a:p>
          <a:p>
            <a:r>
              <a:rPr lang="en-US" dirty="0"/>
              <a:t>Statement must be settled by the drafter.</a:t>
            </a:r>
          </a:p>
          <a:p>
            <a:endParaRPr lang="en-US" dirty="0"/>
          </a:p>
          <a:p>
            <a:r>
              <a:rPr lang="en-US" dirty="0"/>
              <a:t>Instructor has to prepare the BAC Submission and the statement of compatibility (which is required by the Charter).</a:t>
            </a:r>
          </a:p>
          <a:p>
            <a:endParaRPr lang="en-US" dirty="0"/>
          </a:p>
          <a:p>
            <a:r>
              <a:rPr lang="en-US" dirty="0"/>
              <a:t> Explanatory memorandum:</a:t>
            </a:r>
          </a:p>
          <a:p>
            <a:r>
              <a:rPr lang="en-US" dirty="0"/>
              <a:t>Required for every Bill.  To be prepared by the instructor, and settled by the drafter.  </a:t>
            </a:r>
          </a:p>
          <a:p>
            <a:r>
              <a:rPr lang="en-US" dirty="0"/>
              <a:t>It is a document that describes the purpose and effect of each clause in the Bill.  The Ex Mem for a Bill should explain what each clause of the Bill is trying to do – </a:t>
            </a:r>
            <a:r>
              <a:rPr lang="en-US" dirty="0" err="1"/>
              <a:t>eg</a:t>
            </a:r>
            <a:r>
              <a:rPr lang="en-US" dirty="0"/>
              <a:t> what its intended effect is.  It should not paraphrase or repeat the Bill.  That helps Parliamentarians, the courts, and it also allows the drafter to read the Ex Mem and the Bill together and pick up if the Department thinks a clause does something different to what the drafter thinks it does – very important check.</a:t>
            </a:r>
          </a:p>
          <a:p>
            <a:endParaRPr lang="en-US" dirty="0"/>
          </a:p>
          <a:p>
            <a:r>
              <a:rPr lang="en-US" dirty="0"/>
              <a:t>Section 35(b)(iii) of the Interpretation of Legislation Act 1984 – explanatory memoranda can be used as an aid to interpretation of an Act by a court</a:t>
            </a:r>
          </a:p>
          <a:p>
            <a:endParaRPr lang="en-US" dirty="0"/>
          </a:p>
          <a:p>
            <a:endParaRPr lang="en-AU" dirty="0"/>
          </a:p>
        </p:txBody>
      </p:sp>
      <p:sp>
        <p:nvSpPr>
          <p:cNvPr id="4" name="Slide Number Placeholder 3"/>
          <p:cNvSpPr>
            <a:spLocks noGrp="1"/>
          </p:cNvSpPr>
          <p:nvPr>
            <p:ph type="sldNum" sz="quarter" idx="10"/>
          </p:nvPr>
        </p:nvSpPr>
        <p:spPr/>
        <p:txBody>
          <a:bodyPr/>
          <a:lstStyle/>
          <a:p>
            <a:fld id="{EE5F80B6-9E15-44AE-ADAA-100667B8F83D}" type="slidenum">
              <a:rPr lang="en-AU" smtClean="0"/>
              <a:pPr/>
              <a:t>14</a:t>
            </a:fld>
            <a:endParaRPr lang="en-A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BAC is a Cabinet decision to approve a Bill that has been drafted.  The next step is usually for the Bill to be introduced to Parliament, although sometimes a Bill will be released as an exposure draft for consultation.</a:t>
            </a:r>
            <a:endParaRPr lang="en-AU" dirty="0"/>
          </a:p>
        </p:txBody>
      </p:sp>
      <p:sp>
        <p:nvSpPr>
          <p:cNvPr id="4" name="Slide Number Placeholder 3"/>
          <p:cNvSpPr>
            <a:spLocks noGrp="1"/>
          </p:cNvSpPr>
          <p:nvPr>
            <p:ph type="sldNum" sz="quarter" idx="5"/>
          </p:nvPr>
        </p:nvSpPr>
        <p:spPr/>
        <p:txBody>
          <a:bodyPr/>
          <a:lstStyle/>
          <a:p>
            <a:fld id="{EE5F80B6-9E15-44AE-ADAA-100667B8F83D}" type="slidenum">
              <a:rPr lang="en-AU" smtClean="0"/>
              <a:pPr/>
              <a:t>15</a:t>
            </a:fld>
            <a:endParaRPr lang="en-AU"/>
          </a:p>
        </p:txBody>
      </p:sp>
    </p:spTree>
    <p:extLst>
      <p:ext uri="{BB962C8B-B14F-4D97-AF65-F5344CB8AC3E}">
        <p14:creationId xmlns:p14="http://schemas.microsoft.com/office/powerpoint/2010/main" val="17234061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Once the Bill is settled between the drafter and the instructor:</a:t>
            </a:r>
          </a:p>
          <a:p>
            <a:endParaRPr lang="en-US" dirty="0"/>
          </a:p>
          <a:p>
            <a:r>
              <a:rPr lang="en-US" dirty="0"/>
              <a:t>[</a:t>
            </a:r>
            <a:r>
              <a:rPr lang="en-US" i="1" dirty="0"/>
              <a:t>slide</a:t>
            </a:r>
            <a:r>
              <a:rPr lang="en-US" dirty="0"/>
              <a:t>]</a:t>
            </a:r>
          </a:p>
          <a:p>
            <a:endParaRPr lang="en-US" dirty="0"/>
          </a:p>
          <a:p>
            <a:r>
              <a:rPr lang="en-US" dirty="0"/>
              <a:t>Once the Cabinet print has been ordered, the Bill cannot be altered except to make minor or technical amendments</a:t>
            </a:r>
            <a:endParaRPr lang="en-AU" dirty="0"/>
          </a:p>
        </p:txBody>
      </p:sp>
      <p:sp>
        <p:nvSpPr>
          <p:cNvPr id="4" name="Slide Number Placeholder 3"/>
          <p:cNvSpPr>
            <a:spLocks noGrp="1"/>
          </p:cNvSpPr>
          <p:nvPr>
            <p:ph type="sldNum" sz="quarter" idx="10"/>
          </p:nvPr>
        </p:nvSpPr>
        <p:spPr/>
        <p:txBody>
          <a:bodyPr/>
          <a:lstStyle/>
          <a:p>
            <a:fld id="{EE5F80B6-9E15-44AE-ADAA-100667B8F83D}" type="slidenum">
              <a:rPr lang="en-AU" smtClean="0"/>
              <a:pPr/>
              <a:t>16</a:t>
            </a:fld>
            <a:endParaRPr lang="en-A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Moving to introduction now.  Once Cabinet approves the Bill for introduction, </a:t>
            </a:r>
            <a:r>
              <a:rPr lang="en-US" dirty="0" err="1"/>
              <a:t>OCPC</a:t>
            </a:r>
            <a:r>
              <a:rPr lang="en-US" dirty="0"/>
              <a:t> arranges to print the Bill for introduction in the Parliament.  Headed “introduction print”.  It is formatted a bit differently for the Parliament and for the way they do house amendments.</a:t>
            </a:r>
          </a:p>
          <a:p>
            <a:endParaRPr lang="en-AU" dirty="0"/>
          </a:p>
        </p:txBody>
      </p:sp>
      <p:sp>
        <p:nvSpPr>
          <p:cNvPr id="4" name="Slide Number Placeholder 3"/>
          <p:cNvSpPr>
            <a:spLocks noGrp="1"/>
          </p:cNvSpPr>
          <p:nvPr>
            <p:ph type="sldNum" sz="quarter" idx="10"/>
          </p:nvPr>
        </p:nvSpPr>
        <p:spPr/>
        <p:txBody>
          <a:bodyPr/>
          <a:lstStyle/>
          <a:p>
            <a:fld id="{EE5F80B6-9E15-44AE-ADAA-100667B8F83D}" type="slidenum">
              <a:rPr lang="en-AU" smtClean="0"/>
              <a:pPr/>
              <a:t>17</a:t>
            </a:fld>
            <a:endParaRPr lang="en-A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I’m not going to step through Parliamentary process, but I will briefly speak about House amendments.</a:t>
            </a:r>
          </a:p>
          <a:p>
            <a:endParaRPr lang="en-US" dirty="0"/>
          </a:p>
          <a:p>
            <a:r>
              <a:rPr lang="en-AU" dirty="0"/>
              <a:t>All house amendments, for all MPs.  </a:t>
            </a:r>
          </a:p>
          <a:p>
            <a:endParaRPr lang="en-AU" dirty="0"/>
          </a:p>
          <a:p>
            <a:r>
              <a:rPr lang="en-AU" dirty="0"/>
              <a:t>In relation to scope, scope of the Bill can be widened by motion.</a:t>
            </a:r>
          </a:p>
          <a:p>
            <a:endParaRPr lang="en-AU" dirty="0"/>
          </a:p>
          <a:p>
            <a:r>
              <a:rPr lang="en-AU" dirty="0"/>
              <a:t>Government amendments:</a:t>
            </a:r>
          </a:p>
          <a:p>
            <a:r>
              <a:rPr lang="en-AU" dirty="0"/>
              <a:t>We draft on instructions from the sponsoring agency.  </a:t>
            </a:r>
          </a:p>
          <a:p>
            <a:r>
              <a:rPr lang="en-AU" dirty="0"/>
              <a:t>Government House amendments are approved by Cabinet or 4 Leaders Letter.</a:t>
            </a:r>
          </a:p>
          <a:p>
            <a:endParaRPr lang="en-AU" dirty="0"/>
          </a:p>
          <a:p>
            <a:r>
              <a:rPr lang="en-AU" dirty="0"/>
              <a:t>Non-government amendments:</a:t>
            </a:r>
          </a:p>
          <a:p>
            <a:r>
              <a:rPr lang="en-AU" dirty="0"/>
              <a:t>We take instructions directly from the relevant MP.  </a:t>
            </a:r>
          </a:p>
          <a:p>
            <a:r>
              <a:rPr lang="en-AU" dirty="0"/>
              <a:t>We are acting for that MP on a confidential basis, and we will not discuss those amendments with the sponsoring agency.   We cannot even confirm whether there are amendments.    </a:t>
            </a:r>
          </a:p>
          <a:p>
            <a:endParaRPr lang="en-AU" dirty="0"/>
          </a:p>
          <a:p>
            <a:endParaRPr lang="en-AU" dirty="0"/>
          </a:p>
          <a:p>
            <a:r>
              <a:rPr lang="en-AU" dirty="0"/>
              <a:t>If you would like more information about parliament, see the Legislative Process Handbook on our website that I referred to earlier.</a:t>
            </a:r>
          </a:p>
          <a:p>
            <a:endParaRPr lang="en-AU" dirty="0"/>
          </a:p>
        </p:txBody>
      </p:sp>
      <p:sp>
        <p:nvSpPr>
          <p:cNvPr id="4" name="Slide Number Placeholder 3"/>
          <p:cNvSpPr>
            <a:spLocks noGrp="1"/>
          </p:cNvSpPr>
          <p:nvPr>
            <p:ph type="sldNum" sz="quarter" idx="10"/>
          </p:nvPr>
        </p:nvSpPr>
        <p:spPr/>
        <p:txBody>
          <a:bodyPr/>
          <a:lstStyle/>
          <a:p>
            <a:fld id="{EE5F80B6-9E15-44AE-ADAA-100667B8F83D}" type="slidenum">
              <a:rPr lang="en-AU" smtClean="0"/>
              <a:pPr/>
              <a:t>18</a:t>
            </a:fld>
            <a:endParaRPr lang="en-A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 will jump over private members’ Bills because this is of less relevance to you all and I would like to get to regulations, but there is also more information about this in the Legislative Process Handbook on our website.  </a:t>
            </a:r>
          </a:p>
          <a:p>
            <a:endParaRPr lang="en-AU" dirty="0"/>
          </a:p>
        </p:txBody>
      </p:sp>
      <p:sp>
        <p:nvSpPr>
          <p:cNvPr id="4" name="Slide Number Placeholder 3"/>
          <p:cNvSpPr>
            <a:spLocks noGrp="1"/>
          </p:cNvSpPr>
          <p:nvPr>
            <p:ph type="sldNum" sz="quarter" idx="10"/>
          </p:nvPr>
        </p:nvSpPr>
        <p:spPr/>
        <p:txBody>
          <a:bodyPr/>
          <a:lstStyle/>
          <a:p>
            <a:fld id="{EE5F80B6-9E15-44AE-ADAA-100667B8F83D}" type="slidenum">
              <a:rPr lang="en-AU" smtClean="0"/>
              <a:pPr/>
              <a:t>19</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Today we will focus on processes for Bills.  We will also cover house amendments.</a:t>
            </a:r>
          </a:p>
          <a:p>
            <a:r>
              <a:rPr lang="en-US" dirty="0"/>
              <a:t>And we will also cover statutory rules (regulations) I expect that will be brief, but we will see how we run for time.</a:t>
            </a:r>
          </a:p>
          <a:p>
            <a:endParaRPr lang="en-US" dirty="0"/>
          </a:p>
          <a:p>
            <a:r>
              <a:rPr lang="en-US" dirty="0"/>
              <a:t>Talking about processes can be quite dry, so I will try and give you a sense of what working on Bills and regulations is like, and what working with parliamentary counsel is like.</a:t>
            </a:r>
          </a:p>
          <a:p>
            <a:endParaRPr lang="en-US" dirty="0"/>
          </a:p>
          <a:p>
            <a:r>
              <a:rPr lang="en-US" dirty="0"/>
              <a:t>If you are a government lawyer it is likely that at some point you will be involved in preparing a Bill or regulations.  If you are a legislation officer, you might be involved because you are responsible for preparing a Bill and instructing parliamentary counsel.  If you are in a policy role, you might be brought into a Bill because a policy you have been working on requires legislation.  Or if you are in an advisory role, and at some point you have identified that legislation doesn’t allow something to be done or a problem, you might be also involved instructing parliamentary counsel on a Bill to fix it or reviewing a Bill before it goes to Cabinet to make sure it fixes the issue.  Lots of ways government lawyers get involved in Bills and are brought into their orbit.</a:t>
            </a:r>
          </a:p>
          <a:p>
            <a:endParaRPr lang="en-US" dirty="0"/>
          </a:p>
          <a:p>
            <a:endParaRPr lang="en-AU" dirty="0"/>
          </a:p>
        </p:txBody>
      </p:sp>
      <p:sp>
        <p:nvSpPr>
          <p:cNvPr id="4" name="Slide Number Placeholder 3"/>
          <p:cNvSpPr>
            <a:spLocks noGrp="1"/>
          </p:cNvSpPr>
          <p:nvPr>
            <p:ph type="sldNum" sz="quarter" idx="5"/>
          </p:nvPr>
        </p:nvSpPr>
        <p:spPr/>
        <p:txBody>
          <a:bodyPr/>
          <a:lstStyle/>
          <a:p>
            <a:fld id="{EE5F80B6-9E15-44AE-ADAA-100667B8F83D}" type="slidenum">
              <a:rPr lang="en-AU" smtClean="0"/>
              <a:pPr/>
              <a:t>2</a:t>
            </a:fld>
            <a:endParaRPr lang="en-AU"/>
          </a:p>
        </p:txBody>
      </p:sp>
    </p:spTree>
    <p:extLst>
      <p:ext uri="{BB962C8B-B14F-4D97-AF65-F5344CB8AC3E}">
        <p14:creationId xmlns:p14="http://schemas.microsoft.com/office/powerpoint/2010/main" val="33800881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Last stages in the Bill becoming law: Royal Assent and commencement. </a:t>
            </a:r>
          </a:p>
          <a:p>
            <a:endParaRPr lang="en-US" dirty="0"/>
          </a:p>
          <a:p>
            <a:r>
              <a:rPr lang="en-US" dirty="0"/>
              <a:t>A Bill that has passed both Houses but has not yet received the royal assent is technically called a “proposed law”.</a:t>
            </a:r>
          </a:p>
          <a:p>
            <a:endParaRPr lang="en-AU" dirty="0"/>
          </a:p>
        </p:txBody>
      </p:sp>
      <p:sp>
        <p:nvSpPr>
          <p:cNvPr id="4" name="Slide Number Placeholder 3"/>
          <p:cNvSpPr>
            <a:spLocks noGrp="1"/>
          </p:cNvSpPr>
          <p:nvPr>
            <p:ph type="sldNum" sz="quarter" idx="10"/>
          </p:nvPr>
        </p:nvSpPr>
        <p:spPr/>
        <p:txBody>
          <a:bodyPr/>
          <a:lstStyle/>
          <a:p>
            <a:fld id="{EE5F80B6-9E15-44AE-ADAA-100667B8F83D}" type="slidenum">
              <a:rPr lang="en-AU" smtClean="0"/>
              <a:pPr/>
              <a:t>20</a:t>
            </a:fld>
            <a:endParaRPr lang="en-A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After Royal Assent, it has to be brought into operation.  Typically, that is by proclamation.</a:t>
            </a:r>
          </a:p>
          <a:p>
            <a:endParaRPr lang="en-US" dirty="0"/>
          </a:p>
          <a:p>
            <a:r>
              <a:rPr lang="en-US" dirty="0"/>
              <a:t>Most likely commencement provision in an Act is: </a:t>
            </a:r>
          </a:p>
          <a:p>
            <a:endParaRPr lang="en-US" dirty="0"/>
          </a:p>
          <a:p>
            <a:r>
              <a:rPr lang="en-US" dirty="0"/>
              <a:t>[</a:t>
            </a:r>
            <a:r>
              <a:rPr lang="en-US" i="1" dirty="0"/>
              <a:t>dot point 1</a:t>
            </a:r>
            <a:r>
              <a:rPr lang="en-US" dirty="0"/>
              <a:t>]</a:t>
            </a:r>
          </a:p>
          <a:p>
            <a:endParaRPr lang="en-US" dirty="0"/>
          </a:p>
          <a:p>
            <a:r>
              <a:rPr lang="en-US" dirty="0"/>
              <a:t>Also usual for an Act to include a default commencement: </a:t>
            </a:r>
          </a:p>
          <a:p>
            <a:endParaRPr lang="en-US" dirty="0"/>
          </a:p>
          <a:p>
            <a:r>
              <a:rPr lang="en-US" dirty="0"/>
              <a:t>[</a:t>
            </a:r>
            <a:r>
              <a:rPr lang="en-US" i="1" dirty="0"/>
              <a:t>dot point 2</a:t>
            </a:r>
            <a:r>
              <a:rPr lang="en-US" dirty="0"/>
              <a:t>]</a:t>
            </a:r>
          </a:p>
          <a:p>
            <a:endParaRPr lang="en-US" dirty="0"/>
          </a:p>
          <a:p>
            <a:r>
              <a:rPr lang="en-US" dirty="0"/>
              <a:t>All sent to </a:t>
            </a:r>
            <a:r>
              <a:rPr lang="en-US" dirty="0" err="1"/>
              <a:t>OCPC</a:t>
            </a:r>
            <a:r>
              <a:rPr lang="en-US" dirty="0"/>
              <a:t> because must be correct and legal effective- proclamations cannot be revoked.</a:t>
            </a:r>
            <a:endParaRPr lang="en-AU" dirty="0"/>
          </a:p>
        </p:txBody>
      </p:sp>
      <p:sp>
        <p:nvSpPr>
          <p:cNvPr id="4" name="Slide Number Placeholder 3"/>
          <p:cNvSpPr>
            <a:spLocks noGrp="1"/>
          </p:cNvSpPr>
          <p:nvPr>
            <p:ph type="sldNum" sz="quarter" idx="10"/>
          </p:nvPr>
        </p:nvSpPr>
        <p:spPr/>
        <p:txBody>
          <a:bodyPr/>
          <a:lstStyle/>
          <a:p>
            <a:fld id="{EE5F80B6-9E15-44AE-ADAA-100667B8F83D}" type="slidenum">
              <a:rPr lang="en-AU" smtClean="0"/>
              <a:pPr/>
              <a:t>21</a:t>
            </a:fld>
            <a:endParaRPr lang="en-AU"/>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r>
              <a:rPr lang="en-US" dirty="0"/>
              <a:t>That specific function includes issue of the s. 13 certificate.</a:t>
            </a:r>
          </a:p>
          <a:p>
            <a:endParaRPr lang="en-US" dirty="0"/>
          </a:p>
          <a:p>
            <a:endParaRPr lang="en-AU" dirty="0"/>
          </a:p>
        </p:txBody>
      </p:sp>
      <p:sp>
        <p:nvSpPr>
          <p:cNvPr id="4" name="Slide Number Placeholder 3"/>
          <p:cNvSpPr>
            <a:spLocks noGrp="1"/>
          </p:cNvSpPr>
          <p:nvPr>
            <p:ph type="sldNum" sz="quarter" idx="10"/>
          </p:nvPr>
        </p:nvSpPr>
        <p:spPr/>
        <p:txBody>
          <a:bodyPr/>
          <a:lstStyle/>
          <a:p>
            <a:fld id="{EE5F80B6-9E15-44AE-ADAA-100667B8F83D}" type="slidenum">
              <a:rPr lang="en-AU" smtClean="0"/>
              <a:pPr/>
              <a:t>22</a:t>
            </a:fld>
            <a:endParaRPr lang="en-AU"/>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a:t>What is appropriate for subordinate legislation?</a:t>
            </a:r>
          </a:p>
          <a:p>
            <a:endParaRPr lang="en-AU" dirty="0"/>
          </a:p>
          <a:p>
            <a:r>
              <a:rPr lang="en-AU" dirty="0"/>
              <a:t>Not appropriate for significant matters in the first instance.  </a:t>
            </a:r>
          </a:p>
          <a:p>
            <a:endParaRPr lang="en-AU" dirty="0"/>
          </a:p>
          <a:p>
            <a:r>
              <a:rPr lang="en-AU" dirty="0"/>
              <a:t>Detail and things that change frequently </a:t>
            </a:r>
          </a:p>
          <a:p>
            <a:r>
              <a:rPr lang="en-AU" dirty="0" err="1"/>
              <a:t>eg</a:t>
            </a:r>
            <a:r>
              <a:rPr lang="en-AU" dirty="0"/>
              <a:t>: information to be included in forms or applications, technical specifications, fees for things like applications, time periods – how long you have to do something</a:t>
            </a:r>
          </a:p>
          <a:p>
            <a:endParaRPr lang="en-US" dirty="0"/>
          </a:p>
          <a:p>
            <a:r>
              <a:rPr lang="en-US" dirty="0"/>
              <a:t>T</a:t>
            </a:r>
            <a:r>
              <a:rPr lang="en-AU" dirty="0" err="1"/>
              <a:t>hings</a:t>
            </a:r>
            <a:r>
              <a:rPr lang="en-AU" dirty="0"/>
              <a:t> that affect people’s fundamental rights, significant criminal penalties (nothing above 20 penalty units) or imposing a tax that people are going to be forced to pay, or fundamental policy shifts from what’s already in an Act should really be matters for Bills not regulations.</a:t>
            </a:r>
          </a:p>
          <a:p>
            <a:endParaRPr lang="en-AU" dirty="0"/>
          </a:p>
        </p:txBody>
      </p:sp>
      <p:sp>
        <p:nvSpPr>
          <p:cNvPr id="4" name="Slide Number Placeholder 3"/>
          <p:cNvSpPr>
            <a:spLocks noGrp="1"/>
          </p:cNvSpPr>
          <p:nvPr>
            <p:ph type="sldNum" sz="quarter" idx="10"/>
          </p:nvPr>
        </p:nvSpPr>
        <p:spPr/>
        <p:txBody>
          <a:bodyPr/>
          <a:lstStyle/>
          <a:p>
            <a:fld id="{EE5F80B6-9E15-44AE-ADAA-100667B8F83D}" type="slidenum">
              <a:rPr lang="en-AU" smtClean="0"/>
              <a:pPr/>
              <a:t>23</a:t>
            </a:fld>
            <a:endParaRPr lang="en-AU"/>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Subordinate Legislation Act sets out a number of consultation requirements for proposed statutory rules.</a:t>
            </a:r>
            <a:endParaRPr lang="en-AU" dirty="0"/>
          </a:p>
        </p:txBody>
      </p:sp>
      <p:sp>
        <p:nvSpPr>
          <p:cNvPr id="4" name="Slide Number Placeholder 3"/>
          <p:cNvSpPr>
            <a:spLocks noGrp="1"/>
          </p:cNvSpPr>
          <p:nvPr>
            <p:ph type="sldNum" sz="quarter" idx="10"/>
          </p:nvPr>
        </p:nvSpPr>
        <p:spPr/>
        <p:txBody>
          <a:bodyPr/>
          <a:lstStyle/>
          <a:p>
            <a:fld id="{EE5F80B6-9E15-44AE-ADAA-100667B8F83D}" type="slidenum">
              <a:rPr lang="en-AU" smtClean="0"/>
              <a:pPr/>
              <a:t>24</a:t>
            </a:fld>
            <a:endParaRPr lang="en-AU"/>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But there are exemptions:</a:t>
            </a:r>
          </a:p>
          <a:p>
            <a:endParaRPr lang="en-US" dirty="0"/>
          </a:p>
          <a:p>
            <a:r>
              <a:rPr lang="en-US" dirty="0"/>
              <a:t>Declaratory </a:t>
            </a:r>
            <a:r>
              <a:rPr lang="en-US" dirty="0" err="1"/>
              <a:t>eg</a:t>
            </a:r>
            <a:r>
              <a:rPr lang="en-US" dirty="0"/>
              <a:t>: might be prescribing corresponding interstate laws.  </a:t>
            </a:r>
          </a:p>
          <a:p>
            <a:endParaRPr lang="en-US" dirty="0"/>
          </a:p>
          <a:p>
            <a:r>
              <a:rPr lang="en-US" dirty="0"/>
              <a:t>Worth </a:t>
            </a:r>
            <a:r>
              <a:rPr lang="en-US"/>
              <a:t>noting that most </a:t>
            </a:r>
            <a:r>
              <a:rPr lang="en-US" dirty="0"/>
              <a:t>of the sets of regulations we work on do not go to </a:t>
            </a:r>
            <a:r>
              <a:rPr lang="en-US" dirty="0" err="1"/>
              <a:t>RIS</a:t>
            </a:r>
            <a:r>
              <a:rPr lang="en-US" dirty="0"/>
              <a:t> – the big principal sets will, but most regulations amend existing regulations and unless doing something new won’t go </a:t>
            </a:r>
            <a:r>
              <a:rPr lang="en-US" dirty="0" err="1"/>
              <a:t>RIS</a:t>
            </a:r>
            <a:endParaRPr lang="en-AU" dirty="0"/>
          </a:p>
        </p:txBody>
      </p:sp>
      <p:sp>
        <p:nvSpPr>
          <p:cNvPr id="4" name="Slide Number Placeholder 3"/>
          <p:cNvSpPr>
            <a:spLocks noGrp="1"/>
          </p:cNvSpPr>
          <p:nvPr>
            <p:ph type="sldNum" sz="quarter" idx="10"/>
          </p:nvPr>
        </p:nvSpPr>
        <p:spPr/>
        <p:txBody>
          <a:bodyPr/>
          <a:lstStyle/>
          <a:p>
            <a:fld id="{EE5F80B6-9E15-44AE-ADAA-100667B8F83D}" type="slidenum">
              <a:rPr lang="en-AU" smtClean="0"/>
              <a:pPr/>
              <a:t>25</a:t>
            </a:fld>
            <a:endParaRPr lang="en-AU"/>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Send in draft regulation to the CPC, Jayne Atkins.  She will allocate it to a drafter who will work with you to settle it.</a:t>
            </a:r>
          </a:p>
          <a:p>
            <a:endParaRPr lang="en-US" dirty="0"/>
          </a:p>
          <a:p>
            <a:r>
              <a:rPr lang="en-US" dirty="0"/>
              <a:t>The drafter will check whether it’s within the powers of the Act under which it is made, check the drafting and check the criteria set out in section 13 of the Subordinate Legislation Act.</a:t>
            </a:r>
          </a:p>
          <a:p>
            <a:endParaRPr lang="en-AU" dirty="0"/>
          </a:p>
        </p:txBody>
      </p:sp>
      <p:sp>
        <p:nvSpPr>
          <p:cNvPr id="4" name="Slide Number Placeholder 3"/>
          <p:cNvSpPr>
            <a:spLocks noGrp="1"/>
          </p:cNvSpPr>
          <p:nvPr>
            <p:ph type="sldNum" sz="quarter" idx="10"/>
          </p:nvPr>
        </p:nvSpPr>
        <p:spPr/>
        <p:txBody>
          <a:bodyPr/>
          <a:lstStyle/>
          <a:p>
            <a:fld id="{EE5F80B6-9E15-44AE-ADAA-100667B8F83D}" type="slidenum">
              <a:rPr lang="en-AU" smtClean="0"/>
              <a:pPr/>
              <a:t>26</a:t>
            </a:fld>
            <a:endParaRPr lang="en-AU"/>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 addition, we also consider whether the regulation can be interpreted in a way that is compatible with Human rights.</a:t>
            </a:r>
          </a:p>
          <a:p>
            <a:endParaRPr lang="en-US" dirty="0"/>
          </a:p>
          <a:p>
            <a:r>
              <a:rPr lang="en-US" dirty="0"/>
              <a:t>But hopefully this won’t come up very often because you won’t be limiting people’s rights in regulations</a:t>
            </a:r>
            <a:endParaRPr lang="en-AU" baseline="0" dirty="0"/>
          </a:p>
        </p:txBody>
      </p:sp>
      <p:sp>
        <p:nvSpPr>
          <p:cNvPr id="4" name="Slide Number Placeholder 3"/>
          <p:cNvSpPr>
            <a:spLocks noGrp="1"/>
          </p:cNvSpPr>
          <p:nvPr>
            <p:ph type="sldNum" sz="quarter" idx="10"/>
          </p:nvPr>
        </p:nvSpPr>
        <p:spPr/>
        <p:txBody>
          <a:bodyPr/>
          <a:lstStyle/>
          <a:p>
            <a:fld id="{EE5F80B6-9E15-44AE-ADAA-100667B8F83D}" type="slidenum">
              <a:rPr lang="en-AU" smtClean="0"/>
              <a:pPr/>
              <a:t>27</a:t>
            </a:fld>
            <a:endParaRPr lang="en-AU"/>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 back and forth will continue until the draft is satisfactory and within power of the authorizing Act</a:t>
            </a:r>
            <a:r>
              <a:rPr lang="en-US" dirty="0">
                <a:sym typeface="Wingdings" panose="05000000000000000000" pitchFamily="2" charset="2"/>
              </a:rPr>
              <a:t> that means it is settled.</a:t>
            </a:r>
          </a:p>
          <a:p>
            <a:endParaRPr lang="en-AU" dirty="0"/>
          </a:p>
        </p:txBody>
      </p:sp>
      <p:sp>
        <p:nvSpPr>
          <p:cNvPr id="4" name="Slide Number Placeholder 3"/>
          <p:cNvSpPr>
            <a:spLocks noGrp="1"/>
          </p:cNvSpPr>
          <p:nvPr>
            <p:ph type="sldNum" sz="quarter" idx="10"/>
          </p:nvPr>
        </p:nvSpPr>
        <p:spPr/>
        <p:txBody>
          <a:bodyPr/>
          <a:lstStyle/>
          <a:p>
            <a:fld id="{EE5F80B6-9E15-44AE-ADAA-100667B8F83D}" type="slidenum">
              <a:rPr lang="en-AU" smtClean="0"/>
              <a:pPr/>
              <a:t>28</a:t>
            </a:fld>
            <a:endParaRPr lang="en-AU"/>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There are some other requirements once the regulations are settled.</a:t>
            </a:r>
            <a:endParaRPr lang="en-AU" dirty="0"/>
          </a:p>
        </p:txBody>
      </p:sp>
      <p:sp>
        <p:nvSpPr>
          <p:cNvPr id="4" name="Slide Number Placeholder 3"/>
          <p:cNvSpPr>
            <a:spLocks noGrp="1"/>
          </p:cNvSpPr>
          <p:nvPr>
            <p:ph type="sldNum" sz="quarter" idx="10"/>
          </p:nvPr>
        </p:nvSpPr>
        <p:spPr/>
        <p:txBody>
          <a:bodyPr/>
          <a:lstStyle/>
          <a:p>
            <a:fld id="{EE5F80B6-9E15-44AE-ADAA-100667B8F83D}" type="slidenum">
              <a:rPr lang="en-AU" smtClean="0"/>
              <a:pPr/>
              <a:t>29</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 slide gives you an overview of the steps in the Bills process:</a:t>
            </a:r>
          </a:p>
          <a:p>
            <a:endParaRPr lang="en-US" dirty="0"/>
          </a:p>
          <a:p>
            <a:r>
              <a:rPr lang="en-US" dirty="0"/>
              <a:t>[</a:t>
            </a:r>
            <a:r>
              <a:rPr lang="en-US" i="1" dirty="0"/>
              <a:t>Talk through the slide</a:t>
            </a:r>
            <a:r>
              <a:rPr lang="en-US" dirty="0"/>
              <a:t>].</a:t>
            </a:r>
          </a:p>
          <a:p>
            <a:endParaRPr lang="en-US" dirty="0"/>
          </a:p>
          <a:p>
            <a:r>
              <a:rPr lang="en-US" dirty="0"/>
              <a:t>The thing to remember that is that for Bills we have processes in place to give effect to decisions of Cabinet.</a:t>
            </a:r>
          </a:p>
          <a:p>
            <a:endParaRPr lang="en-AU" dirty="0"/>
          </a:p>
        </p:txBody>
      </p:sp>
      <p:sp>
        <p:nvSpPr>
          <p:cNvPr id="4" name="Slide Number Placeholder 3"/>
          <p:cNvSpPr>
            <a:spLocks noGrp="1"/>
          </p:cNvSpPr>
          <p:nvPr>
            <p:ph type="sldNum" sz="quarter" idx="10"/>
          </p:nvPr>
        </p:nvSpPr>
        <p:spPr/>
        <p:txBody>
          <a:bodyPr/>
          <a:lstStyle/>
          <a:p>
            <a:fld id="{EE5F80B6-9E15-44AE-ADAA-100667B8F83D}" type="slidenum">
              <a:rPr lang="en-AU" smtClean="0"/>
              <a:pPr/>
              <a:t>3</a:t>
            </a:fld>
            <a:endParaRPr lang="en-AU"/>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E5F80B6-9E15-44AE-ADAA-100667B8F83D}" type="slidenum">
              <a:rPr lang="en-AU" smtClean="0"/>
              <a:pPr/>
              <a:t>30</a:t>
            </a:fld>
            <a:endParaRPr lang="en-AU"/>
          </a:p>
        </p:txBody>
      </p:sp>
    </p:spTree>
    <p:extLst>
      <p:ext uri="{BB962C8B-B14F-4D97-AF65-F5344CB8AC3E}">
        <p14:creationId xmlns:p14="http://schemas.microsoft.com/office/powerpoint/2010/main" val="3070017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Before we draft a Bill, it has to have Approval in Principle from Cabinet.  People will refer to this as AIP.  </a:t>
            </a:r>
          </a:p>
          <a:p>
            <a:endParaRPr lang="en-US" dirty="0"/>
          </a:p>
          <a:p>
            <a:r>
              <a:rPr lang="en-US" dirty="0"/>
              <a:t>It is essentially a decision by Cabinet to approve the drafting of a Bill.  And it’s to approve the drafting of a Bill about particular things (people in government will refer to you having authority for your Bill to contain particular things, and this is what they mean).</a:t>
            </a:r>
          </a:p>
          <a:p>
            <a:endParaRPr lang="en-US" dirty="0"/>
          </a:p>
          <a:p>
            <a:r>
              <a:rPr lang="en-US" dirty="0" err="1"/>
              <a:t>OCPC</a:t>
            </a:r>
            <a:r>
              <a:rPr lang="en-US" dirty="0"/>
              <a:t> generally won’t draft a Bill for you unless you have Cabinet authority for it – this means AIP.</a:t>
            </a:r>
          </a:p>
          <a:p>
            <a:endParaRPr lang="en-US" dirty="0"/>
          </a:p>
          <a:p>
            <a:r>
              <a:rPr lang="en-US" dirty="0"/>
              <a:t>There is an exception, where the Premier can give approval for drafting.  That might happen when a proposal is required urgently.</a:t>
            </a:r>
          </a:p>
          <a:p>
            <a:endParaRPr lang="en-US" dirty="0"/>
          </a:p>
          <a:p>
            <a:r>
              <a:rPr lang="en-US" dirty="0"/>
              <a:t>AIP submission is prepared by the sponsoring department.  There are rules for form and content, and timing for lodgment.  The Cabinet Handbook will assist you with those.</a:t>
            </a:r>
          </a:p>
          <a:p>
            <a:endParaRPr lang="en-AU" dirty="0"/>
          </a:p>
        </p:txBody>
      </p:sp>
      <p:sp>
        <p:nvSpPr>
          <p:cNvPr id="4" name="Slide Number Placeholder 3"/>
          <p:cNvSpPr>
            <a:spLocks noGrp="1"/>
          </p:cNvSpPr>
          <p:nvPr>
            <p:ph type="sldNum" sz="quarter" idx="10"/>
          </p:nvPr>
        </p:nvSpPr>
        <p:spPr/>
        <p:txBody>
          <a:bodyPr/>
          <a:lstStyle/>
          <a:p>
            <a:fld id="{EE5F80B6-9E15-44AE-ADAA-100667B8F83D}" type="slidenum">
              <a:rPr lang="en-AU" smtClean="0"/>
              <a:pPr/>
              <a:t>4</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77233" y="4412737"/>
            <a:ext cx="5603240" cy="4180522"/>
          </a:xfrm>
        </p:spPr>
        <p:txBody>
          <a:bodyPr>
            <a:normAutofit/>
          </a:bodyPr>
          <a:lstStyle/>
          <a:p>
            <a:r>
              <a:rPr lang="en-US" dirty="0"/>
              <a:t>An AIP submission must include drafting instructions.</a:t>
            </a:r>
          </a:p>
          <a:p>
            <a:endParaRPr lang="en-US" dirty="0"/>
          </a:p>
          <a:p>
            <a:r>
              <a:rPr lang="en-US" dirty="0"/>
              <a:t>Those drafting instructions must have been settled by a drafter from our office.  “Settled” means that they are adequate to enable a first draft of the Bill to be prepared.  </a:t>
            </a:r>
          </a:p>
          <a:p>
            <a:endParaRPr lang="en-US" dirty="0"/>
          </a:p>
          <a:p>
            <a:r>
              <a:rPr lang="en-AU" dirty="0"/>
              <a:t>This is our formal involvement in the process, and I’ll go through some more detail about that next.  </a:t>
            </a:r>
          </a:p>
          <a:p>
            <a:endParaRPr lang="en-AU" dirty="0"/>
          </a:p>
          <a:p>
            <a:endParaRPr lang="en-AU" dirty="0"/>
          </a:p>
          <a:p>
            <a:r>
              <a:rPr lang="en-AU" dirty="0"/>
              <a:t>We can also become involved informally at an earlier stage, before you have even sent us any drafting instructions for review.  This can be a really useful opportunity to work through particular policy or legal issues. </a:t>
            </a:r>
          </a:p>
          <a:p>
            <a:endParaRPr lang="en-US" dirty="0"/>
          </a:p>
          <a:p>
            <a:endParaRPr lang="en-AU" dirty="0"/>
          </a:p>
        </p:txBody>
      </p:sp>
      <p:sp>
        <p:nvSpPr>
          <p:cNvPr id="4" name="Slide Number Placeholder 3"/>
          <p:cNvSpPr>
            <a:spLocks noGrp="1"/>
          </p:cNvSpPr>
          <p:nvPr>
            <p:ph type="sldNum" sz="quarter" idx="10"/>
          </p:nvPr>
        </p:nvSpPr>
        <p:spPr/>
        <p:txBody>
          <a:bodyPr/>
          <a:lstStyle/>
          <a:p>
            <a:fld id="{EE5F80B6-9E15-44AE-ADAA-100667B8F83D}" type="slidenum">
              <a:rPr lang="en-AU" smtClean="0"/>
              <a:pPr/>
              <a:t>5</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an art to writing good drafting instructions.  Most importantly, they should </a:t>
            </a:r>
          </a:p>
          <a:p>
            <a:endParaRPr lang="en-US" dirty="0"/>
          </a:p>
          <a:p>
            <a:r>
              <a:rPr lang="en-US" b="1" dirty="0"/>
              <a:t>Explain the intended policy outcome</a:t>
            </a:r>
            <a:r>
              <a:rPr lang="en-US" dirty="0"/>
              <a:t>.  </a:t>
            </a:r>
          </a:p>
          <a:p>
            <a:r>
              <a:rPr lang="en-US" dirty="0"/>
              <a:t>This is really critical because to give effect to the policy, we need to understand it.  Also, there is more than one way to give effect to any legislative scheme; context helps us make the right choice, as well as make decisions about appropriate language and structure.  </a:t>
            </a:r>
          </a:p>
          <a:p>
            <a:endParaRPr lang="en-US" dirty="0"/>
          </a:p>
          <a:p>
            <a:r>
              <a:rPr lang="en-US" dirty="0"/>
              <a:t>Clear explanation avoids ambiguities and it is easier to see inconsistencies or gaps in the proposal.  </a:t>
            </a:r>
          </a:p>
          <a:p>
            <a:endParaRPr lang="en-US" dirty="0"/>
          </a:p>
          <a:p>
            <a:r>
              <a:rPr lang="en-US" dirty="0"/>
              <a:t>Also explains it to Cabinet.  </a:t>
            </a:r>
          </a:p>
          <a:p>
            <a:endParaRPr lang="en-US" dirty="0"/>
          </a:p>
          <a:p>
            <a:r>
              <a:rPr lang="en-US" dirty="0"/>
              <a:t>Shortfalls/ ambiguities should be identified at the outset.  That way we can try to resolve before AIP. </a:t>
            </a:r>
          </a:p>
          <a:p>
            <a:endParaRPr lang="en-US" dirty="0"/>
          </a:p>
          <a:p>
            <a:r>
              <a:rPr lang="en-US" dirty="0"/>
              <a:t>Policy narrative- don’t just ask to substitute words, and no draft provisions or mark-ups.</a:t>
            </a:r>
          </a:p>
          <a:p>
            <a:endParaRPr lang="en-US" dirty="0"/>
          </a:p>
          <a:p>
            <a:r>
              <a:rPr lang="en-US" dirty="0"/>
              <a:t>The key thread here is providing sufficient detail and context about the problem to be solved, and the intended outcome.</a:t>
            </a:r>
          </a:p>
          <a:p>
            <a:endParaRPr lang="en-AU" dirty="0"/>
          </a:p>
        </p:txBody>
      </p:sp>
      <p:sp>
        <p:nvSpPr>
          <p:cNvPr id="4" name="Slide Number Placeholder 3"/>
          <p:cNvSpPr>
            <a:spLocks noGrp="1"/>
          </p:cNvSpPr>
          <p:nvPr>
            <p:ph type="sldNum" sz="quarter" idx="10"/>
          </p:nvPr>
        </p:nvSpPr>
        <p:spPr/>
        <p:txBody>
          <a:bodyPr/>
          <a:lstStyle/>
          <a:p>
            <a:fld id="{EE5F80B6-9E15-44AE-ADAA-100667B8F83D}" type="slidenum">
              <a:rPr lang="en-AU" smtClean="0"/>
              <a:pPr/>
              <a:t>6</a:t>
            </a:fld>
            <a:endParaRPr lang="en-AU" dirty="0"/>
          </a:p>
        </p:txBody>
      </p:sp>
    </p:spTree>
    <p:extLst>
      <p:ext uri="{BB962C8B-B14F-4D97-AF65-F5344CB8AC3E}">
        <p14:creationId xmlns:p14="http://schemas.microsoft.com/office/powerpoint/2010/main" val="19115464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Very important to note:</a:t>
            </a:r>
          </a:p>
          <a:p>
            <a:r>
              <a:rPr lang="en-US" dirty="0"/>
              <a:t>When we review draft drafting instructions our role is not to comment on the policy except to the extent necessary to clarify instructions.  </a:t>
            </a:r>
          </a:p>
          <a:p>
            <a:endParaRPr lang="en-US" dirty="0"/>
          </a:p>
          <a:p>
            <a:r>
              <a:rPr lang="en-US" dirty="0"/>
              <a:t>We will look in particular for these matters:</a:t>
            </a:r>
          </a:p>
          <a:p>
            <a:endParaRPr lang="en-US" dirty="0"/>
          </a:p>
          <a:p>
            <a:r>
              <a:rPr lang="en-US" dirty="0"/>
              <a:t>[</a:t>
            </a:r>
            <a:r>
              <a:rPr lang="en-US" i="1" dirty="0"/>
              <a:t>talk through slide</a:t>
            </a:r>
            <a:r>
              <a:rPr lang="en-US" i="0" dirty="0"/>
              <a:t>]</a:t>
            </a:r>
            <a:endParaRPr lang="en-US" dirty="0"/>
          </a:p>
          <a:p>
            <a:endParaRPr lang="en-AU" dirty="0"/>
          </a:p>
          <a:p>
            <a:endParaRPr lang="en-AU" dirty="0"/>
          </a:p>
          <a:p>
            <a:r>
              <a:rPr lang="en-AU" dirty="0"/>
              <a:t>On the last point, if the proposal amends legislation administered by another Minister, the sponsoring agency should seek that Minister’s approval of the proposal.</a:t>
            </a:r>
          </a:p>
          <a:p>
            <a:r>
              <a:rPr lang="en-AU" dirty="0"/>
              <a:t>That does not apply if the amendment is purely consequential.</a:t>
            </a:r>
          </a:p>
          <a:p>
            <a:endParaRPr lang="en-AU" dirty="0"/>
          </a:p>
          <a:p>
            <a:r>
              <a:rPr lang="en-AU" dirty="0"/>
              <a:t>Also, there are matters that always need to be discussed with particular Departments.</a:t>
            </a:r>
          </a:p>
          <a:p>
            <a:endParaRPr lang="en-AU" dirty="0"/>
          </a:p>
        </p:txBody>
      </p:sp>
      <p:sp>
        <p:nvSpPr>
          <p:cNvPr id="4" name="Slide Number Placeholder 3"/>
          <p:cNvSpPr>
            <a:spLocks noGrp="1"/>
          </p:cNvSpPr>
          <p:nvPr>
            <p:ph type="sldNum" sz="quarter" idx="10"/>
          </p:nvPr>
        </p:nvSpPr>
        <p:spPr/>
        <p:txBody>
          <a:bodyPr/>
          <a:lstStyle/>
          <a:p>
            <a:fld id="{EE5F80B6-9E15-44AE-ADAA-100667B8F83D}" type="slidenum">
              <a:rPr lang="en-AU" smtClean="0"/>
              <a:pPr/>
              <a:t>7</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If the proposal deals with any of these matters, </a:t>
            </a:r>
            <a:r>
              <a:rPr lang="en-US" dirty="0" err="1"/>
              <a:t>DJCS</a:t>
            </a:r>
            <a:r>
              <a:rPr lang="en-US" dirty="0"/>
              <a:t> should be consulted.</a:t>
            </a:r>
          </a:p>
          <a:p>
            <a:endParaRPr lang="en-US" dirty="0"/>
          </a:p>
          <a:p>
            <a:r>
              <a:rPr lang="en-US" dirty="0"/>
              <a:t>That first point refers to limiting jurisdiction of the Supreme Court.  That is referring to any proposal that raises s. 85 of the </a:t>
            </a:r>
            <a:r>
              <a:rPr lang="en-AU" dirty="0"/>
              <a:t>Constitution.  If approved, there are special requirements for any Bill that does this (which we will come to later).</a:t>
            </a:r>
          </a:p>
          <a:p>
            <a:endParaRPr lang="en-US" dirty="0"/>
          </a:p>
          <a:p>
            <a:endParaRPr lang="en-AU" dirty="0"/>
          </a:p>
        </p:txBody>
      </p:sp>
      <p:sp>
        <p:nvSpPr>
          <p:cNvPr id="4" name="Slide Number Placeholder 3"/>
          <p:cNvSpPr>
            <a:spLocks noGrp="1"/>
          </p:cNvSpPr>
          <p:nvPr>
            <p:ph type="sldNum" sz="quarter" idx="10"/>
          </p:nvPr>
        </p:nvSpPr>
        <p:spPr/>
        <p:txBody>
          <a:bodyPr/>
          <a:lstStyle/>
          <a:p>
            <a:fld id="{EE5F80B6-9E15-44AE-ADAA-100667B8F83D}" type="slidenum">
              <a:rPr lang="en-AU" smtClean="0"/>
              <a:pPr/>
              <a:t>8</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Treasurer and Minister for Finance need to be consulted about these matters</a:t>
            </a:r>
            <a:endParaRPr lang="en-AU" dirty="0"/>
          </a:p>
        </p:txBody>
      </p:sp>
      <p:sp>
        <p:nvSpPr>
          <p:cNvPr id="4" name="Slide Number Placeholder 3"/>
          <p:cNvSpPr>
            <a:spLocks noGrp="1"/>
          </p:cNvSpPr>
          <p:nvPr>
            <p:ph type="sldNum" sz="quarter" idx="10"/>
          </p:nvPr>
        </p:nvSpPr>
        <p:spPr/>
        <p:txBody>
          <a:bodyPr/>
          <a:lstStyle/>
          <a:p>
            <a:fld id="{EE5F80B6-9E15-44AE-ADAA-100667B8F83D}" type="slidenum">
              <a:rPr lang="en-AU" smtClean="0"/>
              <a:pPr/>
              <a:t>9</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341FD15D-3BDA-401D-8128-EAFAF74F2920}" type="datetimeFigureOut">
              <a:rPr lang="en-AU" smtClean="0"/>
              <a:pPr/>
              <a:t>08/04/2025</a:t>
            </a:fld>
            <a:endParaRPr lang="en-AU"/>
          </a:p>
        </p:txBody>
      </p:sp>
      <p:sp>
        <p:nvSpPr>
          <p:cNvPr id="19" name="Footer Placeholder 18"/>
          <p:cNvSpPr>
            <a:spLocks noGrp="1"/>
          </p:cNvSpPr>
          <p:nvPr>
            <p:ph type="ftr" sz="quarter" idx="11"/>
          </p:nvPr>
        </p:nvSpPr>
        <p:spPr/>
        <p:txBody>
          <a:bodyPr/>
          <a:lstStyle/>
          <a:p>
            <a:endParaRPr lang="en-AU"/>
          </a:p>
        </p:txBody>
      </p:sp>
      <p:sp>
        <p:nvSpPr>
          <p:cNvPr id="27" name="Slide Number Placeholder 26"/>
          <p:cNvSpPr>
            <a:spLocks noGrp="1"/>
          </p:cNvSpPr>
          <p:nvPr>
            <p:ph type="sldNum" sz="quarter" idx="12"/>
          </p:nvPr>
        </p:nvSpPr>
        <p:spPr/>
        <p:txBody>
          <a:bodyPr/>
          <a:lstStyle/>
          <a:p>
            <a:fld id="{2AA0E02E-4B11-4E77-B3AB-6DD3B84A68EC}" type="slidenum">
              <a:rPr lang="en-AU" smtClean="0"/>
              <a:pPr/>
              <a:t>‹#›</a:t>
            </a:fld>
            <a:endParaRPr lang="en-A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41FD15D-3BDA-401D-8128-EAFAF74F2920}" type="datetimeFigureOut">
              <a:rPr lang="en-AU" smtClean="0"/>
              <a:pPr/>
              <a:t>08/04/2025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AA0E02E-4B11-4E77-B3AB-6DD3B84A68EC}"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41FD15D-3BDA-401D-8128-EAFAF74F2920}" type="datetimeFigureOut">
              <a:rPr lang="en-AU" smtClean="0"/>
              <a:pPr/>
              <a:t>08/04/2025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AA0E02E-4B11-4E77-B3AB-6DD3B84A68EC}"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41FD15D-3BDA-401D-8128-EAFAF74F2920}" type="datetimeFigureOut">
              <a:rPr lang="en-AU" smtClean="0"/>
              <a:pPr/>
              <a:t>08/04/2025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AA0E02E-4B11-4E77-B3AB-6DD3B84A68EC}"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41FD15D-3BDA-401D-8128-EAFAF74F2920}" type="datetimeFigureOut">
              <a:rPr lang="en-AU" smtClean="0"/>
              <a:pPr/>
              <a:t>08/04/2025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AA0E02E-4B11-4E77-B3AB-6DD3B84A68EC}" type="slidenum">
              <a:rPr lang="en-AU" smtClean="0"/>
              <a:pPr/>
              <a:t>‹#›</a:t>
            </a:fld>
            <a:endParaRPr lang="en-A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41FD15D-3BDA-401D-8128-EAFAF74F2920}" type="datetimeFigureOut">
              <a:rPr lang="en-AU" smtClean="0"/>
              <a:pPr/>
              <a:t>08/04/2025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AA0E02E-4B11-4E77-B3AB-6DD3B84A68EC}"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341FD15D-3BDA-401D-8128-EAFAF74F2920}" type="datetimeFigureOut">
              <a:rPr lang="en-AU" smtClean="0"/>
              <a:pPr/>
              <a:t>08/04/2025</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2AA0E02E-4B11-4E77-B3AB-6DD3B84A68EC}"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341FD15D-3BDA-401D-8128-EAFAF74F2920}" type="datetimeFigureOut">
              <a:rPr lang="en-AU" smtClean="0"/>
              <a:pPr/>
              <a:t>08/04/2025</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2AA0E02E-4B11-4E77-B3AB-6DD3B84A68EC}"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1FD15D-3BDA-401D-8128-EAFAF74F2920}" type="datetimeFigureOut">
              <a:rPr lang="en-AU" smtClean="0"/>
              <a:pPr/>
              <a:t>08/04/2025</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2AA0E02E-4B11-4E77-B3AB-6DD3B84A68EC}"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41FD15D-3BDA-401D-8128-EAFAF74F2920}" type="datetimeFigureOut">
              <a:rPr lang="en-AU" smtClean="0"/>
              <a:pPr/>
              <a:t>08/04/2025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AA0E02E-4B11-4E77-B3AB-6DD3B84A68EC}"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341FD15D-3BDA-401D-8128-EAFAF74F2920}" type="datetimeFigureOut">
              <a:rPr lang="en-AU" smtClean="0"/>
              <a:pPr/>
              <a:t>08/04/2025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a:xfrm>
            <a:off x="8077200" y="6356350"/>
            <a:ext cx="609600" cy="365125"/>
          </a:xfrm>
        </p:spPr>
        <p:txBody>
          <a:bodyPr/>
          <a:lstStyle/>
          <a:p>
            <a:fld id="{2AA0E02E-4B11-4E77-B3AB-6DD3B84A68EC}" type="slidenum">
              <a:rPr lang="en-AU" smtClean="0"/>
              <a:pPr/>
              <a:t>‹#›</a:t>
            </a:fld>
            <a:endParaRPr lang="en-AU"/>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41FD15D-3BDA-401D-8128-EAFAF74F2920}" type="datetimeFigureOut">
              <a:rPr lang="en-AU" smtClean="0"/>
              <a:pPr/>
              <a:t>08/04/2025</a:t>
            </a:fld>
            <a:endParaRPr lang="en-AU"/>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AU"/>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AA0E02E-4B11-4E77-B3AB-6DD3B84A68EC}" type="slidenum">
              <a:rPr lang="en-AU" smtClean="0"/>
              <a:pPr/>
              <a:t>‹#›</a:t>
            </a:fld>
            <a:endParaRPr lang="en-AU"/>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
        <p:nvSpPr>
          <p:cNvPr id="5" name="TextBox 4">
            <a:extLst>
              <a:ext uri="{FF2B5EF4-FFF2-40B4-BE49-F238E27FC236}">
                <a16:creationId xmlns:a16="http://schemas.microsoft.com/office/drawing/2014/main" id="{69F2537A-A000-DC93-A87B-75FEF6112DCD}"/>
              </a:ext>
            </a:extLst>
          </p:cNvPr>
          <p:cNvSpPr txBox="1"/>
          <p:nvPr userDrawn="1">
            <p:extLst>
              <p:ext uri="{1162E1C5-73C7-4A58-AE30-91384D911F3F}">
                <p184:classification xmlns:p184="http://schemas.microsoft.com/office/powerpoint/2018/4/main" val="hdr"/>
              </p:ext>
            </p:extLst>
          </p:nvPr>
        </p:nvSpPr>
        <p:spPr>
          <a:xfrm>
            <a:off x="4251325" y="63500"/>
            <a:ext cx="681038" cy="213360"/>
          </a:xfrm>
          <a:prstGeom prst="rect">
            <a:avLst/>
          </a:prstGeom>
        </p:spPr>
        <p:txBody>
          <a:bodyPr horzOverflow="overflow" lIns="0" tIns="0" rIns="0" bIns="0">
            <a:spAutoFit/>
          </a:bodyPr>
          <a:lstStyle/>
          <a:p>
            <a:pPr algn="l"/>
            <a:r>
              <a:rPr lang="en-AU" sz="1400">
                <a:solidFill>
                  <a:srgbClr val="A80000"/>
                </a:solidFill>
                <a:latin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BD51FBF0-C097-7E3D-9791-E9CD5B843398}"/>
              </a:ext>
            </a:extLst>
          </p:cNvPr>
          <p:cNvSpPr txBox="1"/>
          <p:nvPr userDrawn="1">
            <p:extLst>
              <p:ext uri="{1162E1C5-73C7-4A58-AE30-91384D911F3F}">
                <p184:classification xmlns:p184="http://schemas.microsoft.com/office/powerpoint/2018/4/main" val="ftr"/>
              </p:ext>
            </p:extLst>
          </p:nvPr>
        </p:nvSpPr>
        <p:spPr>
          <a:xfrm>
            <a:off x="4341813" y="6642100"/>
            <a:ext cx="488950" cy="152400"/>
          </a:xfrm>
          <a:prstGeom prst="rect">
            <a:avLst/>
          </a:prstGeom>
        </p:spPr>
        <p:txBody>
          <a:bodyPr horzOverflow="overflow" lIns="0" tIns="0" rIns="0" bIns="0">
            <a:spAutoFit/>
          </a:bodyPr>
          <a:lstStyle/>
          <a:p>
            <a:pPr algn="l"/>
            <a:r>
              <a:rPr lang="en-AU" sz="1000">
                <a:solidFill>
                  <a:srgbClr val="A80000"/>
                </a:solidFill>
                <a:latin typeface="Calibri" panose="020F0502020204030204" pitchFamily="34" charset="0"/>
                <a:cs typeface="Calibri" panose="020F0502020204030204" pitchFamily="34" charset="0"/>
              </a:rPr>
              <a:t>OFFICIAL</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vic.gov.au/developing-legislation-chief-parliamentary-counse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vic.gov.au/developing-legislation-chief-parliamentary-counsel"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vic.gov.au/developing-legislation-chief-parliamentary-counse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legislation.vic.gov.au/"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vic.gov.au/cabinet-handbook"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a:t>The Legislative Process</a:t>
            </a:r>
          </a:p>
        </p:txBody>
      </p:sp>
      <p:sp>
        <p:nvSpPr>
          <p:cNvPr id="3" name="Subtitle 2"/>
          <p:cNvSpPr>
            <a:spLocks noGrp="1"/>
          </p:cNvSpPr>
          <p:nvPr>
            <p:ph type="subTitle" idx="1"/>
          </p:nvPr>
        </p:nvSpPr>
        <p:spPr/>
        <p:txBody>
          <a:bodyPr>
            <a:normAutofit fontScale="92500" lnSpcReduction="10000"/>
          </a:bodyPr>
          <a:lstStyle/>
          <a:p>
            <a:r>
              <a:rPr lang="en-AU" dirty="0"/>
              <a:t>The key steps involved in making a law </a:t>
            </a:r>
          </a:p>
          <a:p>
            <a:endParaRPr lang="en-AU" dirty="0"/>
          </a:p>
          <a:p>
            <a:endParaRPr lang="en-AU" dirty="0"/>
          </a:p>
          <a:p>
            <a:r>
              <a:rPr lang="en-AU" dirty="0"/>
              <a:t>Office of the Chief Parliamentary Counsel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Premier (</a:t>
            </a:r>
            <a:r>
              <a:rPr lang="en-AU" dirty="0" err="1"/>
              <a:t>DPC</a:t>
            </a:r>
            <a:r>
              <a:rPr lang="en-AU" dirty="0"/>
              <a:t>)</a:t>
            </a:r>
          </a:p>
        </p:txBody>
      </p:sp>
      <p:sp>
        <p:nvSpPr>
          <p:cNvPr id="3" name="Content Placeholder 2"/>
          <p:cNvSpPr>
            <a:spLocks noGrp="1"/>
          </p:cNvSpPr>
          <p:nvPr>
            <p:ph idx="1"/>
          </p:nvPr>
        </p:nvSpPr>
        <p:spPr/>
        <p:txBody>
          <a:bodyPr/>
          <a:lstStyle/>
          <a:p>
            <a:r>
              <a:rPr lang="en-AU" dirty="0"/>
              <a:t>Constitutional matters</a:t>
            </a:r>
          </a:p>
          <a:p>
            <a:r>
              <a:rPr lang="en-AU" dirty="0"/>
              <a:t>inter-governmental matters</a:t>
            </a:r>
          </a:p>
          <a:p>
            <a:r>
              <a:rPr lang="en-AU" dirty="0"/>
              <a:t>establishment of public entities</a:t>
            </a:r>
          </a:p>
          <a:p>
            <a:r>
              <a:rPr lang="en-AU" dirty="0"/>
              <a:t>privacy</a:t>
            </a:r>
          </a:p>
          <a:p>
            <a:r>
              <a:rPr lang="en-AU" dirty="0"/>
              <a:t>freedom of information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drafting process</a:t>
            </a:r>
          </a:p>
        </p:txBody>
      </p:sp>
      <p:sp>
        <p:nvSpPr>
          <p:cNvPr id="3" name="Content Placeholder 2"/>
          <p:cNvSpPr>
            <a:spLocks noGrp="1"/>
          </p:cNvSpPr>
          <p:nvPr>
            <p:ph idx="1"/>
          </p:nvPr>
        </p:nvSpPr>
        <p:spPr/>
        <p:txBody>
          <a:bodyPr/>
          <a:lstStyle/>
          <a:p>
            <a:r>
              <a:rPr lang="en-AU" dirty="0"/>
              <a:t>Sponsoring agency sends approved drafting instructions to the Chief Parliamentary Counsel (CPC)</a:t>
            </a:r>
          </a:p>
          <a:p>
            <a:r>
              <a:rPr lang="en-AU" dirty="0"/>
              <a:t>Drafting begins </a:t>
            </a:r>
          </a:p>
          <a:p>
            <a:r>
              <a:rPr lang="en-AU" dirty="0"/>
              <a:t>Issues encountered by the drafter during the process are identified in draft notes </a:t>
            </a:r>
          </a:p>
          <a:p>
            <a:r>
              <a:rPr lang="en-AU" dirty="0"/>
              <a:t>Drafter will try to make first draft as complete as possible  </a:t>
            </a:r>
          </a:p>
          <a:p>
            <a:endParaRPr lang="en-A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Role of drafter and instructor</a:t>
            </a:r>
          </a:p>
        </p:txBody>
      </p:sp>
      <p:sp>
        <p:nvSpPr>
          <p:cNvPr id="3" name="Content Placeholder 2"/>
          <p:cNvSpPr>
            <a:spLocks noGrp="1"/>
          </p:cNvSpPr>
          <p:nvPr>
            <p:ph sz="half" idx="1"/>
          </p:nvPr>
        </p:nvSpPr>
        <p:spPr/>
        <p:txBody>
          <a:bodyPr>
            <a:normAutofit fontScale="92500" lnSpcReduction="10000"/>
          </a:bodyPr>
          <a:lstStyle/>
          <a:p>
            <a:pPr>
              <a:buNone/>
            </a:pPr>
            <a:r>
              <a:rPr lang="en-AU" i="1" dirty="0"/>
              <a:t>Drafter’s role</a:t>
            </a:r>
          </a:p>
          <a:p>
            <a:r>
              <a:rPr lang="en-AU" dirty="0"/>
              <a:t>Drafter is responsible for decisions relating to format and structure of, and language used in, the Bill</a:t>
            </a:r>
          </a:p>
          <a:p>
            <a:r>
              <a:rPr lang="en-AU" dirty="0"/>
              <a:t>Drafter will continue to provide Bill drafts incorporating the written instructions until Bill is settled</a:t>
            </a:r>
          </a:p>
        </p:txBody>
      </p:sp>
      <p:sp>
        <p:nvSpPr>
          <p:cNvPr id="4" name="Content Placeholder 3"/>
          <p:cNvSpPr>
            <a:spLocks noGrp="1"/>
          </p:cNvSpPr>
          <p:nvPr>
            <p:ph sz="half" idx="2"/>
          </p:nvPr>
        </p:nvSpPr>
        <p:spPr/>
        <p:txBody>
          <a:bodyPr>
            <a:normAutofit fontScale="92500" lnSpcReduction="10000"/>
          </a:bodyPr>
          <a:lstStyle/>
          <a:p>
            <a:pPr>
              <a:buNone/>
            </a:pPr>
            <a:r>
              <a:rPr lang="en-AU" i="1" dirty="0"/>
              <a:t>Instructor’s role</a:t>
            </a:r>
          </a:p>
          <a:p>
            <a:r>
              <a:rPr lang="en-AU" dirty="0"/>
              <a:t>Provides instructions in accordance with the </a:t>
            </a:r>
            <a:r>
              <a:rPr lang="en-AU" dirty="0" err="1"/>
              <a:t>AIP</a:t>
            </a:r>
            <a:endParaRPr lang="en-AU" dirty="0"/>
          </a:p>
          <a:p>
            <a:r>
              <a:rPr lang="en-AU" dirty="0"/>
              <a:t>Instructor may give comments as to readability and whether the draft effectively implements the desired policy</a:t>
            </a:r>
          </a:p>
          <a:p>
            <a:r>
              <a:rPr lang="en-AU" dirty="0"/>
              <a:t>Instructor provides instructions on each draft of Bill in written, narrative form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Supplementary </a:t>
            </a:r>
            <a:r>
              <a:rPr lang="en-AU" dirty="0" err="1"/>
              <a:t>AIP</a:t>
            </a:r>
            <a:endParaRPr lang="en-AU" dirty="0"/>
          </a:p>
        </p:txBody>
      </p:sp>
      <p:sp>
        <p:nvSpPr>
          <p:cNvPr id="3" name="Content Placeholder 2"/>
          <p:cNvSpPr>
            <a:spLocks noGrp="1"/>
          </p:cNvSpPr>
          <p:nvPr>
            <p:ph idx="1"/>
          </p:nvPr>
        </p:nvSpPr>
        <p:spPr/>
        <p:txBody>
          <a:bodyPr/>
          <a:lstStyle/>
          <a:p>
            <a:r>
              <a:rPr lang="en-AU" dirty="0"/>
              <a:t>All further instructions or requests for changes to Bill must not involve matters outside scope of </a:t>
            </a:r>
            <a:r>
              <a:rPr lang="en-AU" dirty="0" err="1"/>
              <a:t>AIP</a:t>
            </a:r>
            <a:r>
              <a:rPr lang="en-AU" dirty="0"/>
              <a:t> without appropriate authority</a:t>
            </a:r>
          </a:p>
          <a:p>
            <a:r>
              <a:rPr lang="en-AU" dirty="0"/>
              <a:t>If major changes in policy are to be incorporated or completely new items are required that were not identified in the initial </a:t>
            </a:r>
            <a:r>
              <a:rPr lang="en-AU" dirty="0" err="1"/>
              <a:t>AIP</a:t>
            </a:r>
            <a:r>
              <a:rPr lang="en-AU" dirty="0"/>
              <a:t>, supplementary </a:t>
            </a:r>
            <a:r>
              <a:rPr lang="en-AU" dirty="0" err="1"/>
              <a:t>AIP</a:t>
            </a:r>
            <a:r>
              <a:rPr lang="en-AU" dirty="0"/>
              <a:t> will have to be sought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It’s not all about the Bill  </a:t>
            </a:r>
          </a:p>
        </p:txBody>
      </p:sp>
      <p:sp>
        <p:nvSpPr>
          <p:cNvPr id="3" name="Content Placeholder 2"/>
          <p:cNvSpPr>
            <a:spLocks noGrp="1"/>
          </p:cNvSpPr>
          <p:nvPr>
            <p:ph idx="1"/>
          </p:nvPr>
        </p:nvSpPr>
        <p:spPr/>
        <p:txBody>
          <a:bodyPr/>
          <a:lstStyle/>
          <a:p>
            <a:r>
              <a:rPr lang="en-AU" dirty="0"/>
              <a:t>Is a section 85 statement required? (Rare)</a:t>
            </a:r>
          </a:p>
          <a:p>
            <a:r>
              <a:rPr lang="en-AU" dirty="0" err="1"/>
              <a:t>BAC</a:t>
            </a:r>
            <a:r>
              <a:rPr lang="en-AU" dirty="0"/>
              <a:t> submission to be prepared and lodged </a:t>
            </a:r>
          </a:p>
          <a:p>
            <a:r>
              <a:rPr lang="en-AU" dirty="0"/>
              <a:t>Statement of Compatibility</a:t>
            </a:r>
          </a:p>
          <a:p>
            <a:r>
              <a:rPr lang="en-AU" dirty="0"/>
              <a:t>Explanatory Memorandum </a:t>
            </a:r>
          </a:p>
          <a:p>
            <a:pPr>
              <a:buNone/>
            </a:pPr>
            <a:r>
              <a:rPr lang="en-AU" dirty="0"/>
              <a:t>   If you need to prepare an Explanatory Memorandum, this might help: </a:t>
            </a:r>
          </a:p>
          <a:p>
            <a:pPr>
              <a:buNone/>
            </a:pPr>
            <a:r>
              <a:rPr lang="en-AU" dirty="0"/>
              <a:t>	“Guide to preparing an Explanatory Memorandum and Template” </a:t>
            </a:r>
            <a:r>
              <a:rPr lang="en-AU" dirty="0">
                <a:hlinkClick r:id="rId3"/>
              </a:rPr>
              <a:t>https://www.vic.gov.au/developing-legislation-chief-parliamentary-counsel</a:t>
            </a:r>
            <a:endParaRPr lang="en-AU" dirty="0"/>
          </a:p>
          <a:p>
            <a:pPr>
              <a:buNone/>
            </a:pPr>
            <a:endParaRPr lang="en-AU" dirty="0"/>
          </a:p>
          <a:p>
            <a:pPr>
              <a:buNone/>
            </a:pPr>
            <a:endParaRPr lang="en-A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B2D91-9601-43B5-BE57-CDE84970F0B6}"/>
              </a:ext>
            </a:extLst>
          </p:cNvPr>
          <p:cNvSpPr>
            <a:spLocks noGrp="1"/>
          </p:cNvSpPr>
          <p:nvPr>
            <p:ph type="title"/>
          </p:nvPr>
        </p:nvSpPr>
        <p:spPr/>
        <p:txBody>
          <a:bodyPr/>
          <a:lstStyle/>
          <a:p>
            <a:r>
              <a:rPr lang="en-US" dirty="0"/>
              <a:t>Bill at Cabinet - BAC</a:t>
            </a:r>
            <a:endParaRPr lang="en-AU" dirty="0"/>
          </a:p>
        </p:txBody>
      </p:sp>
      <p:sp>
        <p:nvSpPr>
          <p:cNvPr id="3" name="Content Placeholder 2">
            <a:extLst>
              <a:ext uri="{FF2B5EF4-FFF2-40B4-BE49-F238E27FC236}">
                <a16:creationId xmlns:a16="http://schemas.microsoft.com/office/drawing/2014/main" id="{0AC6283B-51BB-450F-A0F5-DE2DE07CBD27}"/>
              </a:ext>
            </a:extLst>
          </p:cNvPr>
          <p:cNvSpPr>
            <a:spLocks noGrp="1"/>
          </p:cNvSpPr>
          <p:nvPr>
            <p:ph idx="1"/>
          </p:nvPr>
        </p:nvSpPr>
        <p:spPr/>
        <p:txBody>
          <a:bodyPr/>
          <a:lstStyle/>
          <a:p>
            <a:r>
              <a:rPr lang="en-US" dirty="0"/>
              <a:t>Cabinet decision to </a:t>
            </a:r>
            <a:r>
              <a:rPr lang="en-US" dirty="0" err="1"/>
              <a:t>authorise</a:t>
            </a:r>
            <a:r>
              <a:rPr lang="en-US" dirty="0"/>
              <a:t> a Bill</a:t>
            </a:r>
          </a:p>
          <a:p>
            <a:r>
              <a:rPr lang="en-US" dirty="0"/>
              <a:t>Next step is usually for the Bill to be introduced into Parliament</a:t>
            </a:r>
          </a:p>
        </p:txBody>
      </p:sp>
    </p:spTree>
    <p:extLst>
      <p:ext uri="{BB962C8B-B14F-4D97-AF65-F5344CB8AC3E}">
        <p14:creationId xmlns:p14="http://schemas.microsoft.com/office/powerpoint/2010/main" val="12712964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Finalising Bill for BAC</a:t>
            </a:r>
          </a:p>
        </p:txBody>
      </p:sp>
      <p:sp>
        <p:nvSpPr>
          <p:cNvPr id="3" name="Content Placeholder 2"/>
          <p:cNvSpPr>
            <a:spLocks noGrp="1"/>
          </p:cNvSpPr>
          <p:nvPr>
            <p:ph idx="1"/>
          </p:nvPr>
        </p:nvSpPr>
        <p:spPr/>
        <p:txBody>
          <a:bodyPr>
            <a:normAutofit/>
          </a:bodyPr>
          <a:lstStyle/>
          <a:p>
            <a:r>
              <a:rPr lang="en-AU" dirty="0"/>
              <a:t>Sponsoring agency submits Bill to the Minister for approval</a:t>
            </a:r>
          </a:p>
          <a:p>
            <a:r>
              <a:rPr lang="en-AU" dirty="0"/>
              <a:t>Minister to give instructor authority to advise the drafter that the Bill is satisfactory and that the Minister is happy for CPC to order a Cabinet draft of Bill to be prepared</a:t>
            </a:r>
          </a:p>
          <a:p>
            <a:r>
              <a:rPr lang="en-AU" dirty="0"/>
              <a:t>Drafter receives advice </a:t>
            </a:r>
          </a:p>
          <a:p>
            <a:r>
              <a:rPr lang="en-AU" dirty="0"/>
              <a:t>Cabinet submission lodged </a:t>
            </a:r>
          </a:p>
          <a:p>
            <a:r>
              <a:rPr lang="en-AU" dirty="0"/>
              <a:t>Drafter may order the Cabinet draft of the Bill</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Introduction print</a:t>
            </a:r>
          </a:p>
        </p:txBody>
      </p:sp>
      <p:sp>
        <p:nvSpPr>
          <p:cNvPr id="3" name="Content Placeholder 2"/>
          <p:cNvSpPr>
            <a:spLocks noGrp="1"/>
          </p:cNvSpPr>
          <p:nvPr>
            <p:ph idx="1"/>
          </p:nvPr>
        </p:nvSpPr>
        <p:spPr/>
        <p:txBody>
          <a:bodyPr/>
          <a:lstStyle/>
          <a:p>
            <a:r>
              <a:rPr lang="en-AU" dirty="0"/>
              <a:t>Cabinet approves Bill for introduction</a:t>
            </a:r>
          </a:p>
          <a:p>
            <a:r>
              <a:rPr lang="en-AU" dirty="0"/>
              <a:t>CPC may now arrange for an introduction print of the Bill and Explanatory Memorandum to be prepared </a:t>
            </a:r>
          </a:p>
          <a:p>
            <a:r>
              <a:rPr lang="en-AU" dirty="0"/>
              <a:t>Copies of the introduction print are delivered directly to the appropriate House of the Parliament </a:t>
            </a:r>
          </a:p>
          <a:p>
            <a:r>
              <a:rPr lang="en-AU" dirty="0"/>
              <a:t>The Bill remains confidential until the second reading for the Bill has been moved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House Amendments</a:t>
            </a:r>
          </a:p>
        </p:txBody>
      </p:sp>
      <p:sp>
        <p:nvSpPr>
          <p:cNvPr id="3" name="Content Placeholder 2"/>
          <p:cNvSpPr>
            <a:spLocks noGrp="1"/>
          </p:cNvSpPr>
          <p:nvPr>
            <p:ph idx="1"/>
          </p:nvPr>
        </p:nvSpPr>
        <p:spPr/>
        <p:txBody>
          <a:bodyPr/>
          <a:lstStyle/>
          <a:p>
            <a:r>
              <a:rPr lang="en-AU" dirty="0" err="1"/>
              <a:t>OCPC</a:t>
            </a:r>
            <a:r>
              <a:rPr lang="en-AU" dirty="0"/>
              <a:t> drafts all House Amendments</a:t>
            </a:r>
          </a:p>
          <a:p>
            <a:r>
              <a:rPr lang="en-AU" dirty="0"/>
              <a:t>House Amendments can be moved in either House</a:t>
            </a:r>
          </a:p>
          <a:p>
            <a:r>
              <a:rPr lang="en-AU" dirty="0"/>
              <a:t>Amendments moved to a Bill must be within the scope of the Bill</a:t>
            </a:r>
            <a:endParaRPr lang="en-US" dirty="0"/>
          </a:p>
          <a:p>
            <a:r>
              <a:rPr lang="en-US" dirty="0"/>
              <a:t>Government House Amendments</a:t>
            </a:r>
          </a:p>
          <a:p>
            <a:r>
              <a:rPr lang="en-US" dirty="0"/>
              <a:t>Non-government House Amendments</a:t>
            </a:r>
          </a:p>
          <a:p>
            <a:endParaRPr lang="en-A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Private members’ Bill</a:t>
            </a:r>
          </a:p>
        </p:txBody>
      </p:sp>
      <p:sp>
        <p:nvSpPr>
          <p:cNvPr id="3" name="Content Placeholder 2"/>
          <p:cNvSpPr>
            <a:spLocks noGrp="1"/>
          </p:cNvSpPr>
          <p:nvPr>
            <p:ph idx="1"/>
          </p:nvPr>
        </p:nvSpPr>
        <p:spPr/>
        <p:txBody>
          <a:bodyPr>
            <a:normAutofit fontScale="92500"/>
          </a:bodyPr>
          <a:lstStyle/>
          <a:p>
            <a:r>
              <a:rPr lang="en-AU" dirty="0"/>
              <a:t>Any member may introduce a Bill</a:t>
            </a:r>
          </a:p>
          <a:p>
            <a:r>
              <a:rPr lang="en-AU" dirty="0"/>
              <a:t>Member may make a request for the drafting of a Bill through the Clerk</a:t>
            </a:r>
          </a:p>
          <a:p>
            <a:r>
              <a:rPr lang="en-AU" dirty="0"/>
              <a:t>Bill may, but does not have to be, drafted by </a:t>
            </a:r>
            <a:r>
              <a:rPr lang="en-AU" dirty="0" err="1"/>
              <a:t>OCPC</a:t>
            </a:r>
            <a:endParaRPr lang="en-AU" dirty="0"/>
          </a:p>
          <a:p>
            <a:r>
              <a:rPr lang="en-AU" dirty="0"/>
              <a:t>Regardless of who has drafted the Bill, it will go to </a:t>
            </a:r>
            <a:r>
              <a:rPr lang="en-AU" dirty="0" err="1"/>
              <a:t>OCPC</a:t>
            </a:r>
            <a:r>
              <a:rPr lang="en-AU" dirty="0"/>
              <a:t> before introduction for advice as to form</a:t>
            </a:r>
          </a:p>
          <a:p>
            <a:r>
              <a:rPr lang="en-AU" dirty="0"/>
              <a:t>If </a:t>
            </a:r>
            <a:r>
              <a:rPr lang="en-AU" dirty="0" err="1"/>
              <a:t>OCPC</a:t>
            </a:r>
            <a:r>
              <a:rPr lang="en-AU" dirty="0"/>
              <a:t> drafts the Bill, instructions come directly from the member or member’s office</a:t>
            </a:r>
          </a:p>
          <a:p>
            <a:r>
              <a:rPr lang="en-AU" dirty="0" err="1"/>
              <a:t>OCPC</a:t>
            </a:r>
            <a:r>
              <a:rPr lang="en-AU" dirty="0"/>
              <a:t> will not discuss the private member’s Bill with any government agency or representative without permission</a:t>
            </a:r>
          </a:p>
          <a:p>
            <a:pPr>
              <a:buNone/>
            </a:pPr>
            <a:endParaRPr lang="en-A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E624A-1E98-4899-B8FB-742D16FBD33F}"/>
              </a:ext>
            </a:extLst>
          </p:cNvPr>
          <p:cNvSpPr>
            <a:spLocks noGrp="1"/>
          </p:cNvSpPr>
          <p:nvPr>
            <p:ph type="title"/>
          </p:nvPr>
        </p:nvSpPr>
        <p:spPr/>
        <p:txBody>
          <a:bodyPr/>
          <a:lstStyle/>
          <a:p>
            <a:r>
              <a:rPr lang="en-US" dirty="0"/>
              <a:t>Overview</a:t>
            </a:r>
            <a:endParaRPr lang="en-AU" dirty="0"/>
          </a:p>
        </p:txBody>
      </p:sp>
      <p:sp>
        <p:nvSpPr>
          <p:cNvPr id="3" name="Content Placeholder 2">
            <a:extLst>
              <a:ext uri="{FF2B5EF4-FFF2-40B4-BE49-F238E27FC236}">
                <a16:creationId xmlns:a16="http://schemas.microsoft.com/office/drawing/2014/main" id="{5765BED7-E9A3-4DE0-BFD4-A28CC52971A7}"/>
              </a:ext>
            </a:extLst>
          </p:cNvPr>
          <p:cNvSpPr>
            <a:spLocks noGrp="1"/>
          </p:cNvSpPr>
          <p:nvPr>
            <p:ph idx="1"/>
          </p:nvPr>
        </p:nvSpPr>
        <p:spPr/>
        <p:txBody>
          <a:bodyPr/>
          <a:lstStyle/>
          <a:p>
            <a:pPr marL="0" indent="0">
              <a:buNone/>
            </a:pPr>
            <a:endParaRPr lang="en-US" dirty="0"/>
          </a:p>
          <a:p>
            <a:r>
              <a:rPr lang="en-US" dirty="0"/>
              <a:t>Processes for Bills</a:t>
            </a:r>
          </a:p>
          <a:p>
            <a:r>
              <a:rPr lang="en-US" dirty="0"/>
              <a:t>House amendments</a:t>
            </a:r>
          </a:p>
          <a:p>
            <a:r>
              <a:rPr lang="en-US" dirty="0"/>
              <a:t>Processes for statutory rules</a:t>
            </a:r>
            <a:endParaRPr lang="en-AU" dirty="0"/>
          </a:p>
        </p:txBody>
      </p:sp>
    </p:spTree>
    <p:extLst>
      <p:ext uri="{BB962C8B-B14F-4D97-AF65-F5344CB8AC3E}">
        <p14:creationId xmlns:p14="http://schemas.microsoft.com/office/powerpoint/2010/main" val="15299531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Royal Assent </a:t>
            </a:r>
          </a:p>
        </p:txBody>
      </p:sp>
      <p:sp>
        <p:nvSpPr>
          <p:cNvPr id="3" name="Content Placeholder 2"/>
          <p:cNvSpPr>
            <a:spLocks noGrp="1"/>
          </p:cNvSpPr>
          <p:nvPr>
            <p:ph idx="1"/>
          </p:nvPr>
        </p:nvSpPr>
        <p:spPr/>
        <p:txBody>
          <a:bodyPr/>
          <a:lstStyle/>
          <a:p>
            <a:r>
              <a:rPr lang="en-AU" dirty="0"/>
              <a:t>Bill that has passed both Houses must receive the Royal Assent</a:t>
            </a:r>
          </a:p>
          <a:p>
            <a:r>
              <a:rPr lang="en-AU" dirty="0"/>
              <a:t>After receiving the Royal Assent, the Act is numbered and sent for publication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Commencement</a:t>
            </a:r>
          </a:p>
        </p:txBody>
      </p:sp>
      <p:sp>
        <p:nvSpPr>
          <p:cNvPr id="3" name="Content Placeholder 2"/>
          <p:cNvSpPr>
            <a:spLocks noGrp="1"/>
          </p:cNvSpPr>
          <p:nvPr>
            <p:ph idx="1"/>
          </p:nvPr>
        </p:nvSpPr>
        <p:spPr/>
        <p:txBody>
          <a:bodyPr>
            <a:normAutofit fontScale="92500" lnSpcReduction="10000"/>
          </a:bodyPr>
          <a:lstStyle/>
          <a:p>
            <a:r>
              <a:rPr lang="en-AU" dirty="0"/>
              <a:t>“This Act comes into operation on a day or days to be proclaimed.” (Most likely Commencement provision)</a:t>
            </a:r>
          </a:p>
          <a:p>
            <a:r>
              <a:rPr lang="en-AU" dirty="0"/>
              <a:t>“If a provision of this Act does not come into operation before 1 June 2023, it comes into operation on that day.”</a:t>
            </a:r>
          </a:p>
          <a:p>
            <a:r>
              <a:rPr lang="en-AU" dirty="0"/>
              <a:t>All draft proclamations to be sent to </a:t>
            </a:r>
            <a:r>
              <a:rPr lang="en-AU" dirty="0" err="1"/>
              <a:t>OCPC</a:t>
            </a:r>
            <a:r>
              <a:rPr lang="en-AU" dirty="0"/>
              <a:t>, by Department, for settling</a:t>
            </a:r>
          </a:p>
          <a:p>
            <a:r>
              <a:rPr lang="en-AU" dirty="0"/>
              <a:t>Drafter checks that draft proclamation is legally effective and that it follows form set out in the Executive Council handbook</a:t>
            </a:r>
          </a:p>
          <a:p>
            <a:r>
              <a:rPr lang="en-AU" dirty="0"/>
              <a:t>Proclamation to be published in Government Gazette once made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Preparation of statutory rules</a:t>
            </a:r>
          </a:p>
        </p:txBody>
      </p:sp>
      <p:sp>
        <p:nvSpPr>
          <p:cNvPr id="3" name="Content Placeholder 2"/>
          <p:cNvSpPr>
            <a:spLocks noGrp="1"/>
          </p:cNvSpPr>
          <p:nvPr>
            <p:ph idx="1"/>
          </p:nvPr>
        </p:nvSpPr>
        <p:spPr/>
        <p:txBody>
          <a:bodyPr>
            <a:normAutofit lnSpcReduction="10000"/>
          </a:bodyPr>
          <a:lstStyle/>
          <a:p>
            <a:r>
              <a:rPr lang="en-AU" dirty="0" err="1"/>
              <a:t>OCPC</a:t>
            </a:r>
            <a:r>
              <a:rPr lang="en-AU" dirty="0"/>
              <a:t> has specific functions in relation to all statutory rules made by, or consented to or approved by the </a:t>
            </a:r>
            <a:r>
              <a:rPr lang="en-AU" dirty="0" err="1"/>
              <a:t>GIC</a:t>
            </a:r>
            <a:endParaRPr lang="en-AU" dirty="0"/>
          </a:p>
          <a:p>
            <a:r>
              <a:rPr lang="en-AU" dirty="0"/>
              <a:t>Under section 13 of the </a:t>
            </a:r>
            <a:r>
              <a:rPr lang="en-AU" b="1" dirty="0"/>
              <a:t>Subordinate Legislation Act 1994 </a:t>
            </a:r>
            <a:r>
              <a:rPr lang="en-AU" dirty="0"/>
              <a:t>(SLA), the CPC certifies that a proposed statutory rule is within the powers under its authorising Act and satisfies the criteria listed in section 13</a:t>
            </a:r>
          </a:p>
          <a:p>
            <a:r>
              <a:rPr lang="en-AU" dirty="0"/>
              <a:t>As part of this function, </a:t>
            </a:r>
            <a:r>
              <a:rPr lang="en-AU" dirty="0" err="1"/>
              <a:t>OCPC</a:t>
            </a:r>
            <a:r>
              <a:rPr lang="en-AU" dirty="0"/>
              <a:t> settles statutory rules prepared by Departments </a:t>
            </a:r>
          </a:p>
          <a:p>
            <a:r>
              <a:rPr lang="en-AU" dirty="0"/>
              <a:t>Notes for guidance on the preparation of statutory rules </a:t>
            </a:r>
            <a:r>
              <a:rPr lang="en-AU" dirty="0">
                <a:hlinkClick r:id="rId3"/>
              </a:rPr>
              <a:t>https://www.vic.gov.au/developing-legislation-chief-parliamentary-counsel</a:t>
            </a:r>
            <a:endParaRPr lang="en-A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Content of statutory rule</a:t>
            </a:r>
          </a:p>
        </p:txBody>
      </p:sp>
      <p:sp>
        <p:nvSpPr>
          <p:cNvPr id="3" name="Content Placeholder 2"/>
          <p:cNvSpPr>
            <a:spLocks noGrp="1"/>
          </p:cNvSpPr>
          <p:nvPr>
            <p:ph idx="1"/>
          </p:nvPr>
        </p:nvSpPr>
        <p:spPr/>
        <p:txBody>
          <a:bodyPr/>
          <a:lstStyle/>
          <a:p>
            <a:r>
              <a:rPr lang="en-AU" dirty="0"/>
              <a:t>Subordinate legislation should not include significant matters</a:t>
            </a:r>
          </a:p>
          <a:p>
            <a:r>
              <a:rPr lang="en-AU" dirty="0"/>
              <a:t>Matters of detail and things that are likely to change frequently</a:t>
            </a:r>
          </a:p>
          <a:p>
            <a:r>
              <a:rPr lang="en-AU" dirty="0"/>
              <a:t>Subordinate legislation must be consistent with the general objectives of the authorising Act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Consultation requirements</a:t>
            </a:r>
          </a:p>
        </p:txBody>
      </p:sp>
      <p:sp>
        <p:nvSpPr>
          <p:cNvPr id="3" name="Content Placeholder 2"/>
          <p:cNvSpPr>
            <a:spLocks noGrp="1"/>
          </p:cNvSpPr>
          <p:nvPr>
            <p:ph idx="1"/>
          </p:nvPr>
        </p:nvSpPr>
        <p:spPr/>
        <p:txBody>
          <a:bodyPr/>
          <a:lstStyle/>
          <a:p>
            <a:r>
              <a:rPr lang="en-AU" dirty="0"/>
              <a:t>Section 7 of the SLA requires that a regulatory impact statement (</a:t>
            </a:r>
            <a:r>
              <a:rPr lang="en-AU" dirty="0" err="1"/>
              <a:t>RIS</a:t>
            </a:r>
            <a:r>
              <a:rPr lang="en-AU" dirty="0"/>
              <a:t>) be prepared in respect of a statutory rule</a:t>
            </a:r>
          </a:p>
          <a:p>
            <a:r>
              <a:rPr lang="en-AU" dirty="0" err="1"/>
              <a:t>RIS</a:t>
            </a:r>
            <a:r>
              <a:rPr lang="en-AU" dirty="0"/>
              <a:t> requirements are set out in sections 10 and 11 of the SLA </a:t>
            </a:r>
          </a:p>
          <a:p>
            <a:r>
              <a:rPr lang="en-AU" dirty="0" err="1"/>
              <a:t>RIS</a:t>
            </a:r>
            <a:r>
              <a:rPr lang="en-AU" dirty="0"/>
              <a:t> requirements include advertising and calling for submissions and comments on the statutory rule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Exempt statutory rules</a:t>
            </a:r>
          </a:p>
        </p:txBody>
      </p:sp>
      <p:sp>
        <p:nvSpPr>
          <p:cNvPr id="3" name="Content Placeholder 2"/>
          <p:cNvSpPr>
            <a:spLocks noGrp="1"/>
          </p:cNvSpPr>
          <p:nvPr>
            <p:ph idx="1"/>
          </p:nvPr>
        </p:nvSpPr>
        <p:spPr/>
        <p:txBody>
          <a:bodyPr>
            <a:normAutofit fontScale="92500" lnSpcReduction="20000"/>
          </a:bodyPr>
          <a:lstStyle/>
          <a:p>
            <a:r>
              <a:rPr lang="en-AU" dirty="0"/>
              <a:t>To be exempt from </a:t>
            </a:r>
            <a:r>
              <a:rPr lang="en-AU" dirty="0" err="1"/>
              <a:t>RIS</a:t>
            </a:r>
            <a:r>
              <a:rPr lang="en-AU" dirty="0"/>
              <a:t> process, the SR must meet a ground set out in the SLA and the exempt regulations must be accompanied by a certificate of exemption from the responsible Minister (section 8 SLA) or the Premier (section 9 SLA)</a:t>
            </a:r>
          </a:p>
          <a:p>
            <a:r>
              <a:rPr lang="en-AU" dirty="0"/>
              <a:t>Examples of </a:t>
            </a:r>
            <a:r>
              <a:rPr lang="en-AU" dirty="0" err="1"/>
              <a:t>SRs</a:t>
            </a:r>
            <a:r>
              <a:rPr lang="en-AU" dirty="0"/>
              <a:t> for which the Minister can issue an exemption certificate include:</a:t>
            </a:r>
          </a:p>
          <a:p>
            <a:pPr>
              <a:buNone/>
            </a:pPr>
            <a:r>
              <a:rPr lang="en-AU" dirty="0"/>
              <a:t>		* SR would not impose a significant economic or 	social burden on a sector of the public (section 	8(1)(a) SLA)</a:t>
            </a:r>
          </a:p>
          <a:p>
            <a:pPr>
              <a:buNone/>
            </a:pPr>
            <a:r>
              <a:rPr lang="en-AU" dirty="0"/>
              <a:t>		* SR is of a fundamentally declaratory or machinery 	nature (section 8(1)(c) SLA)</a:t>
            </a:r>
          </a:p>
          <a:p>
            <a:pPr>
              <a:buNone/>
            </a:pPr>
            <a:r>
              <a:rPr lang="en-AU" dirty="0"/>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err="1"/>
              <a:t>OCPC</a:t>
            </a:r>
            <a:r>
              <a:rPr lang="en-AU" dirty="0"/>
              <a:t> requirements</a:t>
            </a:r>
          </a:p>
        </p:txBody>
      </p:sp>
      <p:sp>
        <p:nvSpPr>
          <p:cNvPr id="3" name="Content Placeholder 2"/>
          <p:cNvSpPr>
            <a:spLocks noGrp="1"/>
          </p:cNvSpPr>
          <p:nvPr>
            <p:ph idx="1"/>
          </p:nvPr>
        </p:nvSpPr>
        <p:spPr/>
        <p:txBody>
          <a:bodyPr/>
          <a:lstStyle/>
          <a:p>
            <a:r>
              <a:rPr lang="en-AU" dirty="0"/>
              <a:t>Statutory rule draft sent to </a:t>
            </a:r>
            <a:r>
              <a:rPr lang="en-AU" dirty="0" err="1"/>
              <a:t>OCPC</a:t>
            </a:r>
            <a:r>
              <a:rPr lang="en-AU" dirty="0"/>
              <a:t> for settling at least 6 to 8 weeks before it is proposed to be made or, if an </a:t>
            </a:r>
            <a:r>
              <a:rPr lang="en-AU" dirty="0" err="1"/>
              <a:t>RIS</a:t>
            </a:r>
            <a:r>
              <a:rPr lang="en-AU" dirty="0"/>
              <a:t> is required, at least 6 to 8 weeks before the statement is to be published </a:t>
            </a:r>
          </a:p>
          <a:p>
            <a:r>
              <a:rPr lang="en-AU" dirty="0" err="1"/>
              <a:t>OCPC</a:t>
            </a:r>
            <a:r>
              <a:rPr lang="en-AU" dirty="0"/>
              <a:t> considers whether draft is within powers of Act authorising the making of the statutory rule and whether draft is suitable as to form </a:t>
            </a:r>
          </a:p>
          <a:p>
            <a:r>
              <a:rPr lang="en-AU" dirty="0"/>
              <a:t>Criteria set out in section 13 of the SLA also considered by drafter settling the statutory rule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Section 13 criteria</a:t>
            </a:r>
          </a:p>
        </p:txBody>
      </p:sp>
      <p:sp>
        <p:nvSpPr>
          <p:cNvPr id="3" name="Content Placeholder 2"/>
          <p:cNvSpPr>
            <a:spLocks noGrp="1"/>
          </p:cNvSpPr>
          <p:nvPr>
            <p:ph idx="1"/>
          </p:nvPr>
        </p:nvSpPr>
        <p:spPr/>
        <p:txBody>
          <a:bodyPr>
            <a:normAutofit fontScale="62500" lnSpcReduction="20000"/>
          </a:bodyPr>
          <a:lstStyle/>
          <a:p>
            <a:pPr hangingPunct="0">
              <a:buNone/>
            </a:pPr>
            <a:r>
              <a:rPr lang="en-AU" dirty="0" err="1"/>
              <a:t>OCPC</a:t>
            </a:r>
            <a:r>
              <a:rPr lang="en-AU" dirty="0"/>
              <a:t> to consider whether proposed statutory rule:</a:t>
            </a:r>
          </a:p>
          <a:p>
            <a:pPr hangingPunct="0">
              <a:buNone/>
            </a:pPr>
            <a:endParaRPr lang="en-AU" dirty="0"/>
          </a:p>
          <a:p>
            <a:pPr hangingPunct="0">
              <a:buNone/>
            </a:pPr>
            <a:r>
              <a:rPr lang="en-AU" dirty="0"/>
              <a:t>(a)	appears to be within the powers conferred by the authorising Act;</a:t>
            </a:r>
          </a:p>
          <a:p>
            <a:pPr hangingPunct="0">
              <a:buNone/>
            </a:pPr>
            <a:r>
              <a:rPr lang="en-AU" dirty="0"/>
              <a:t>(b)	appears without clear and express authority being conferred by the authorising Act—</a:t>
            </a:r>
          </a:p>
          <a:p>
            <a:pPr hangingPunct="0">
              <a:buNone/>
            </a:pPr>
            <a:r>
              <a:rPr lang="en-AU" dirty="0"/>
              <a:t>	(</a:t>
            </a:r>
            <a:r>
              <a:rPr lang="en-AU" dirty="0" err="1"/>
              <a:t>i</a:t>
            </a:r>
            <a:r>
              <a:rPr lang="en-AU" dirty="0"/>
              <a:t>)	to have a retrospective effect; or</a:t>
            </a:r>
          </a:p>
          <a:p>
            <a:pPr hangingPunct="0">
              <a:buNone/>
            </a:pPr>
            <a:r>
              <a:rPr lang="en-AU" dirty="0"/>
              <a:t>	(ii)	to impose a tax, fee, fine, imprisonment or other penalty; or</a:t>
            </a:r>
            <a:endParaRPr lang="en-AU" b="1" dirty="0"/>
          </a:p>
          <a:p>
            <a:pPr hangingPunct="0">
              <a:buNone/>
            </a:pPr>
            <a:r>
              <a:rPr lang="en-AU" dirty="0"/>
              <a:t>	(iii)	to shift the legal burden of proof to a person accused of an offence; or</a:t>
            </a:r>
          </a:p>
          <a:p>
            <a:pPr hangingPunct="0">
              <a:buNone/>
            </a:pPr>
            <a:r>
              <a:rPr lang="en-AU" dirty="0"/>
              <a:t>	(iv)	to sub-delegate powers delegated by the authorising Act;</a:t>
            </a:r>
          </a:p>
          <a:p>
            <a:pPr hangingPunct="0">
              <a:buNone/>
            </a:pPr>
            <a:r>
              <a:rPr lang="en-AU" dirty="0"/>
              <a:t>(c)	appears to be consistent with the general objectives of the authorising Act;</a:t>
            </a:r>
          </a:p>
          <a:p>
            <a:pPr hangingPunct="0">
              <a:buNone/>
            </a:pPr>
            <a:r>
              <a:rPr lang="en-AU" dirty="0"/>
              <a:t>(d)	appears to be consistent with and to achieve the objectives set out in the proposed statutory rule and, if the proposed statutory rule is to amend an existing statutory rule, appears to be consistent with the objectives set out in the existing statutory rule;</a:t>
            </a:r>
          </a:p>
          <a:p>
            <a:pPr hangingPunct="0">
              <a:buNone/>
            </a:pPr>
            <a:r>
              <a:rPr lang="en-AU" dirty="0"/>
              <a:t>(e)	appears to be inconsistent with principles of justice and fairness; </a:t>
            </a:r>
          </a:p>
          <a:p>
            <a:pPr hangingPunct="0">
              <a:buNone/>
            </a:pPr>
            <a:r>
              <a:rPr lang="en-AU" dirty="0"/>
              <a:t>(f)	appears significantly or substantially to overlap or conflict with any other statutory rule or legislation;</a:t>
            </a:r>
          </a:p>
          <a:p>
            <a:pPr>
              <a:buNone/>
            </a:pPr>
            <a:r>
              <a:rPr lang="en-AU" dirty="0"/>
              <a:t>(g)	is expressed as clearly and unambiguously as is reasonably possible.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Settling process</a:t>
            </a:r>
          </a:p>
        </p:txBody>
      </p:sp>
      <p:sp>
        <p:nvSpPr>
          <p:cNvPr id="3" name="Content Placeholder 2"/>
          <p:cNvSpPr>
            <a:spLocks noGrp="1"/>
          </p:cNvSpPr>
          <p:nvPr>
            <p:ph idx="1"/>
          </p:nvPr>
        </p:nvSpPr>
        <p:spPr/>
        <p:txBody>
          <a:bodyPr/>
          <a:lstStyle/>
          <a:p>
            <a:r>
              <a:rPr lang="en-AU" dirty="0"/>
              <a:t>Department will receive letter of advice together with notations on draft of statutory rule marking out required changes</a:t>
            </a:r>
          </a:p>
          <a:p>
            <a:r>
              <a:rPr lang="en-AU" dirty="0"/>
              <a:t>Department to incorporate requested changes and provide </a:t>
            </a:r>
            <a:r>
              <a:rPr lang="en-AU" dirty="0" err="1"/>
              <a:t>OCPC</a:t>
            </a:r>
            <a:r>
              <a:rPr lang="en-AU" dirty="0"/>
              <a:t> with another draft</a:t>
            </a:r>
          </a:p>
          <a:p>
            <a:r>
              <a:rPr lang="en-AU" dirty="0"/>
              <a:t>Aiming for a settling letter from drafter </a:t>
            </a:r>
          </a:p>
          <a:p>
            <a:r>
              <a:rPr lang="en-AU" dirty="0"/>
              <a:t>Settled draft can now be used for </a:t>
            </a:r>
            <a:r>
              <a:rPr lang="en-AU" dirty="0" err="1"/>
              <a:t>RIS</a:t>
            </a:r>
            <a:r>
              <a:rPr lang="en-AU" dirty="0"/>
              <a:t> or if statutory rule qualifies for an exemption certificate, a section 13 certificate can be requested from the CPC together with submission copies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Other requirements</a:t>
            </a:r>
          </a:p>
        </p:txBody>
      </p:sp>
      <p:sp>
        <p:nvSpPr>
          <p:cNvPr id="3" name="Content Placeholder 2"/>
          <p:cNvSpPr>
            <a:spLocks noGrp="1"/>
          </p:cNvSpPr>
          <p:nvPr>
            <p:ph idx="1"/>
          </p:nvPr>
        </p:nvSpPr>
        <p:spPr/>
        <p:txBody>
          <a:bodyPr/>
          <a:lstStyle/>
          <a:p>
            <a:r>
              <a:rPr lang="en-AU" dirty="0"/>
              <a:t>An explanatory memorandum must also be prepared to accompany any statutory rule proposed to be put to the </a:t>
            </a:r>
            <a:r>
              <a:rPr lang="en-AU" dirty="0" err="1"/>
              <a:t>GIC</a:t>
            </a:r>
            <a:r>
              <a:rPr lang="en-AU" dirty="0"/>
              <a:t> for making</a:t>
            </a:r>
          </a:p>
          <a:p>
            <a:r>
              <a:rPr lang="en-AU" dirty="0"/>
              <a:t>See Notes for guidance on the preparation of statutory rules or the Executive Council user guide for details on the various requirements to be met for the purposes of having an SR made or approved by the </a:t>
            </a:r>
            <a:r>
              <a:rPr lang="en-AU" dirty="0" err="1"/>
              <a:t>GIC</a:t>
            </a:r>
            <a:endParaRPr lang="en-AU" dirty="0"/>
          </a:p>
          <a:p>
            <a:endParaRPr lang="en-A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t>
            </a:r>
            <a:r>
              <a:rPr lang="en-AU" dirty="0"/>
              <a:t>ills</a:t>
            </a:r>
          </a:p>
        </p:txBody>
      </p:sp>
      <p:sp>
        <p:nvSpPr>
          <p:cNvPr id="3" name="Content Placeholder 2"/>
          <p:cNvSpPr>
            <a:spLocks noGrp="1"/>
          </p:cNvSpPr>
          <p:nvPr>
            <p:ph idx="1"/>
          </p:nvPr>
        </p:nvSpPr>
        <p:spPr/>
        <p:txBody>
          <a:bodyPr>
            <a:normAutofit lnSpcReduction="10000"/>
          </a:bodyPr>
          <a:lstStyle/>
          <a:p>
            <a:r>
              <a:rPr lang="en-AU" dirty="0"/>
              <a:t>Getting authority to draft: AIP</a:t>
            </a:r>
          </a:p>
          <a:p>
            <a:r>
              <a:rPr lang="en-AU" dirty="0"/>
              <a:t>Drafting of Bill</a:t>
            </a:r>
          </a:p>
          <a:p>
            <a:r>
              <a:rPr lang="en-US" dirty="0"/>
              <a:t>Getting authority for the Bill: B</a:t>
            </a:r>
            <a:r>
              <a:rPr lang="en-AU" dirty="0"/>
              <a:t>AC</a:t>
            </a:r>
          </a:p>
          <a:p>
            <a:r>
              <a:rPr lang="en-AU" dirty="0"/>
              <a:t>What else needs to be prepared?</a:t>
            </a:r>
          </a:p>
          <a:p>
            <a:r>
              <a:rPr lang="en-AU" dirty="0"/>
              <a:t>House Amendments (amendments to Bill in Parliament) and private members’ Bills</a:t>
            </a:r>
          </a:p>
          <a:p>
            <a:r>
              <a:rPr lang="en-AU" dirty="0"/>
              <a:t>Royal Assent and commencement</a:t>
            </a:r>
          </a:p>
          <a:p>
            <a:r>
              <a:rPr lang="en-AU" dirty="0"/>
              <a:t>Legislative Process Handbook </a:t>
            </a:r>
            <a:r>
              <a:rPr lang="en-AU" dirty="0">
                <a:hlinkClick r:id="rId3"/>
              </a:rPr>
              <a:t>https://www.vic.gov.au/developing-legislation-chief-parliamentary-counsel</a:t>
            </a:r>
            <a:endParaRPr lang="en-AU" dirty="0"/>
          </a:p>
          <a:p>
            <a:endParaRPr lang="en-AU" dirty="0"/>
          </a:p>
          <a:p>
            <a:endParaRPr lang="en-AU" dirty="0"/>
          </a:p>
          <a:p>
            <a:endParaRPr lang="en-A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1B550-CE78-49F4-B34F-6933FA9169C7}"/>
              </a:ext>
            </a:extLst>
          </p:cNvPr>
          <p:cNvSpPr>
            <a:spLocks noGrp="1"/>
          </p:cNvSpPr>
          <p:nvPr>
            <p:ph type="title"/>
          </p:nvPr>
        </p:nvSpPr>
        <p:spPr/>
        <p:txBody>
          <a:bodyPr/>
          <a:lstStyle/>
          <a:p>
            <a:r>
              <a:rPr lang="en-US" dirty="0"/>
              <a:t>Conclusion and questions</a:t>
            </a:r>
            <a:endParaRPr lang="en-AU" dirty="0"/>
          </a:p>
        </p:txBody>
      </p:sp>
      <p:sp>
        <p:nvSpPr>
          <p:cNvPr id="3" name="Content Placeholder 2">
            <a:extLst>
              <a:ext uri="{FF2B5EF4-FFF2-40B4-BE49-F238E27FC236}">
                <a16:creationId xmlns:a16="http://schemas.microsoft.com/office/drawing/2014/main" id="{4EF7ECE8-80A8-4E38-A392-03DEAAABD134}"/>
              </a:ext>
            </a:extLst>
          </p:cNvPr>
          <p:cNvSpPr>
            <a:spLocks noGrp="1"/>
          </p:cNvSpPr>
          <p:nvPr>
            <p:ph idx="1"/>
          </p:nvPr>
        </p:nvSpPr>
        <p:spPr/>
        <p:txBody>
          <a:bodyPr/>
          <a:lstStyle/>
          <a:p>
            <a:pPr marL="0" indent="0">
              <a:buNone/>
            </a:pPr>
            <a:endParaRPr lang="en-AU" dirty="0"/>
          </a:p>
        </p:txBody>
      </p:sp>
      <p:sp>
        <p:nvSpPr>
          <p:cNvPr id="4" name="Rectangle 3">
            <a:extLst>
              <a:ext uri="{FF2B5EF4-FFF2-40B4-BE49-F238E27FC236}">
                <a16:creationId xmlns:a16="http://schemas.microsoft.com/office/drawing/2014/main" id="{4EA89E7E-E035-4075-A313-2E7E817ED331}"/>
              </a:ext>
            </a:extLst>
          </p:cNvPr>
          <p:cNvSpPr/>
          <p:nvPr/>
        </p:nvSpPr>
        <p:spPr>
          <a:xfrm>
            <a:off x="2286000" y="2413338"/>
            <a:ext cx="5094312" cy="1754326"/>
          </a:xfrm>
          <a:prstGeom prst="rect">
            <a:avLst/>
          </a:prstGeom>
        </p:spPr>
        <p:txBody>
          <a:bodyPr wrap="square">
            <a:spAutoFit/>
          </a:bodyPr>
          <a:lstStyle/>
          <a:p>
            <a:pPr algn="ctr"/>
            <a:br>
              <a:rPr lang="en-AU" dirty="0"/>
            </a:br>
            <a:br>
              <a:rPr lang="en-AU" dirty="0"/>
            </a:br>
            <a:r>
              <a:rPr lang="en-AU" dirty="0">
                <a:hlinkClick r:id="rId3"/>
              </a:rPr>
              <a:t>http://www.legislation.vic.gov.au/</a:t>
            </a:r>
            <a:br>
              <a:rPr lang="en-AU" dirty="0"/>
            </a:br>
            <a:br>
              <a:rPr lang="en-AU" dirty="0"/>
            </a:br>
            <a:br>
              <a:rPr lang="en-AU" dirty="0"/>
            </a:br>
            <a:endParaRPr lang="en-AU" dirty="0"/>
          </a:p>
        </p:txBody>
      </p:sp>
    </p:spTree>
    <p:extLst>
      <p:ext uri="{BB962C8B-B14F-4D97-AF65-F5344CB8AC3E}">
        <p14:creationId xmlns:p14="http://schemas.microsoft.com/office/powerpoint/2010/main" val="1310760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AU" dirty="0"/>
              <a:t>Approval in Principle - </a:t>
            </a:r>
            <a:r>
              <a:rPr lang="en-AU" dirty="0" err="1"/>
              <a:t>AIP</a:t>
            </a:r>
            <a:endParaRPr lang="en-AU" dirty="0"/>
          </a:p>
        </p:txBody>
      </p:sp>
      <p:sp>
        <p:nvSpPr>
          <p:cNvPr id="2" name="Content Placeholder 1"/>
          <p:cNvSpPr>
            <a:spLocks noGrp="1"/>
          </p:cNvSpPr>
          <p:nvPr>
            <p:ph idx="1"/>
          </p:nvPr>
        </p:nvSpPr>
        <p:spPr/>
        <p:txBody>
          <a:bodyPr/>
          <a:lstStyle/>
          <a:p>
            <a:r>
              <a:rPr lang="en-US" dirty="0"/>
              <a:t>Cabinet decision to </a:t>
            </a:r>
            <a:r>
              <a:rPr lang="en-US" dirty="0" err="1"/>
              <a:t>authorise</a:t>
            </a:r>
            <a:r>
              <a:rPr lang="en-US" dirty="0"/>
              <a:t> the drafting of a Bill</a:t>
            </a:r>
            <a:endParaRPr lang="en-AU" dirty="0"/>
          </a:p>
          <a:p>
            <a:r>
              <a:rPr lang="en-AU" dirty="0"/>
              <a:t>Government legislative proposal must have AIP from Cabinet </a:t>
            </a:r>
          </a:p>
          <a:p>
            <a:r>
              <a:rPr lang="en-AU" dirty="0"/>
              <a:t>AIP for a Bill is required before drafting can begin</a:t>
            </a:r>
          </a:p>
          <a:p>
            <a:pPr marL="0" indent="0">
              <a:buNone/>
            </a:pPr>
            <a:r>
              <a:rPr lang="en-AU" dirty="0"/>
              <a:t>    </a:t>
            </a:r>
            <a:r>
              <a:rPr lang="en-AU" dirty="0">
                <a:hlinkClick r:id="rId3"/>
              </a:rPr>
              <a:t>https://www.vic.gov.au/cabinet-handbook</a:t>
            </a:r>
            <a:endParaRPr lang="en-A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AU" dirty="0"/>
              <a:t>Before </a:t>
            </a:r>
            <a:r>
              <a:rPr lang="en-AU" dirty="0" err="1"/>
              <a:t>AIP</a:t>
            </a:r>
            <a:endParaRPr lang="en-AU" dirty="0"/>
          </a:p>
        </p:txBody>
      </p:sp>
      <p:sp>
        <p:nvSpPr>
          <p:cNvPr id="4" name="Content Placeholder 3"/>
          <p:cNvSpPr>
            <a:spLocks noGrp="1"/>
          </p:cNvSpPr>
          <p:nvPr>
            <p:ph sz="half" idx="1"/>
          </p:nvPr>
        </p:nvSpPr>
        <p:spPr/>
        <p:txBody>
          <a:bodyPr>
            <a:normAutofit lnSpcReduction="10000"/>
          </a:bodyPr>
          <a:lstStyle/>
          <a:p>
            <a:pPr>
              <a:buNone/>
            </a:pPr>
            <a:r>
              <a:rPr lang="en-AU" i="1" dirty="0"/>
              <a:t>Informal process</a:t>
            </a:r>
          </a:p>
          <a:p>
            <a:r>
              <a:rPr lang="en-AU" dirty="0"/>
              <a:t>Before AIP, instructor may meet with </a:t>
            </a:r>
            <a:r>
              <a:rPr lang="en-AU" dirty="0" err="1"/>
              <a:t>OCPC</a:t>
            </a:r>
            <a:r>
              <a:rPr lang="en-AU" dirty="0"/>
              <a:t> on an informal basis to discuss proposal</a:t>
            </a:r>
          </a:p>
          <a:p>
            <a:endParaRPr lang="en-AU" dirty="0"/>
          </a:p>
        </p:txBody>
      </p:sp>
      <p:sp>
        <p:nvSpPr>
          <p:cNvPr id="5" name="Content Placeholder 4"/>
          <p:cNvSpPr>
            <a:spLocks noGrp="1"/>
          </p:cNvSpPr>
          <p:nvPr>
            <p:ph sz="half" idx="2"/>
          </p:nvPr>
        </p:nvSpPr>
        <p:spPr/>
        <p:txBody>
          <a:bodyPr>
            <a:normAutofit lnSpcReduction="10000"/>
          </a:bodyPr>
          <a:lstStyle/>
          <a:p>
            <a:pPr>
              <a:buNone/>
            </a:pPr>
            <a:r>
              <a:rPr lang="en-AU" i="1" dirty="0"/>
              <a:t>Formal process</a:t>
            </a:r>
          </a:p>
          <a:p>
            <a:r>
              <a:rPr lang="en-AU" dirty="0"/>
              <a:t>Draft instructions for Bill must be approved by </a:t>
            </a:r>
            <a:r>
              <a:rPr lang="en-AU" dirty="0" err="1"/>
              <a:t>OCPC</a:t>
            </a:r>
            <a:r>
              <a:rPr lang="en-AU" dirty="0"/>
              <a:t> before they are submitted to Cabinet for </a:t>
            </a:r>
            <a:r>
              <a:rPr lang="en-AU" dirty="0" err="1"/>
              <a:t>AIP</a:t>
            </a:r>
            <a:endParaRPr lang="en-AU" dirty="0"/>
          </a:p>
          <a:p>
            <a:r>
              <a:rPr lang="en-AU" dirty="0"/>
              <a:t>Advice from drafter that draft instructions are adequate to enable a first draft of Bill to be prepared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908720"/>
            <a:ext cx="8229600" cy="864096"/>
          </a:xfrm>
        </p:spPr>
        <p:txBody>
          <a:bodyPr>
            <a:normAutofit/>
          </a:bodyPr>
          <a:lstStyle/>
          <a:p>
            <a:r>
              <a:rPr lang="en-AU" dirty="0"/>
              <a:t>Good drafting instructions</a:t>
            </a:r>
          </a:p>
        </p:txBody>
      </p:sp>
      <p:sp>
        <p:nvSpPr>
          <p:cNvPr id="3" name="Content Placeholder 2"/>
          <p:cNvSpPr>
            <a:spLocks noGrp="1"/>
          </p:cNvSpPr>
          <p:nvPr>
            <p:ph sz="half" idx="1"/>
          </p:nvPr>
        </p:nvSpPr>
        <p:spPr>
          <a:xfrm>
            <a:off x="457200" y="1920085"/>
            <a:ext cx="8003232" cy="4434840"/>
          </a:xfrm>
        </p:spPr>
        <p:txBody>
          <a:bodyPr/>
          <a:lstStyle/>
          <a:p>
            <a:r>
              <a:rPr lang="en-AU" dirty="0"/>
              <a:t>Explain the intended policy outcome of the proposed new laws</a:t>
            </a:r>
          </a:p>
          <a:p>
            <a:endParaRPr lang="en-AU" dirty="0"/>
          </a:p>
          <a:p>
            <a:r>
              <a:rPr lang="en-AU" dirty="0"/>
              <a:t>Identify any shortfalls or ambiguities in current law</a:t>
            </a:r>
          </a:p>
          <a:p>
            <a:endParaRPr lang="en-AU" dirty="0"/>
          </a:p>
          <a:p>
            <a:r>
              <a:rPr lang="en-AU" dirty="0"/>
              <a:t>Provide a policy narrative and do not merely list words to be changed in current legislation</a:t>
            </a:r>
          </a:p>
          <a:p>
            <a:pPr marL="0" indent="0">
              <a:buNone/>
            </a:pPr>
            <a:endParaRPr lang="en-AU" dirty="0"/>
          </a:p>
          <a:p>
            <a:r>
              <a:rPr lang="en-US" dirty="0"/>
              <a:t>I</a:t>
            </a:r>
            <a:r>
              <a:rPr lang="en-AU" dirty="0"/>
              <a:t>n narrative form (not draft provisions or mark-ups)</a:t>
            </a:r>
          </a:p>
        </p:txBody>
      </p:sp>
      <p:sp>
        <p:nvSpPr>
          <p:cNvPr id="5" name="Slide Number Placeholder 4"/>
          <p:cNvSpPr>
            <a:spLocks noGrp="1"/>
          </p:cNvSpPr>
          <p:nvPr>
            <p:ph type="sldNum" sz="quarter" idx="12"/>
          </p:nvPr>
        </p:nvSpPr>
        <p:spPr/>
        <p:txBody>
          <a:bodyPr/>
          <a:lstStyle/>
          <a:p>
            <a:fld id="{2AA0E02E-4B11-4E77-B3AB-6DD3B84A68EC}" type="slidenum">
              <a:rPr lang="en-AU" smtClean="0"/>
              <a:pPr/>
              <a:t>6</a:t>
            </a:fld>
            <a:endParaRPr lang="en-AU" dirty="0"/>
          </a:p>
        </p:txBody>
      </p:sp>
    </p:spTree>
    <p:extLst>
      <p:ext uri="{BB962C8B-B14F-4D97-AF65-F5344CB8AC3E}">
        <p14:creationId xmlns:p14="http://schemas.microsoft.com/office/powerpoint/2010/main" val="1599353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What drafter looks for </a:t>
            </a:r>
          </a:p>
        </p:txBody>
      </p:sp>
      <p:sp>
        <p:nvSpPr>
          <p:cNvPr id="3" name="Content Placeholder 2"/>
          <p:cNvSpPr>
            <a:spLocks noGrp="1"/>
          </p:cNvSpPr>
          <p:nvPr>
            <p:ph idx="1"/>
          </p:nvPr>
        </p:nvSpPr>
        <p:spPr/>
        <p:txBody>
          <a:bodyPr>
            <a:normAutofit/>
          </a:bodyPr>
          <a:lstStyle/>
          <a:p>
            <a:r>
              <a:rPr lang="en-AU" dirty="0"/>
              <a:t>Are the instructions sufficiently detailed? </a:t>
            </a:r>
          </a:p>
          <a:p>
            <a:r>
              <a:rPr lang="en-AU" dirty="0"/>
              <a:t>Does the proposal engage rights under the </a:t>
            </a:r>
            <a:r>
              <a:rPr lang="en-AU" b="1" dirty="0"/>
              <a:t>Charter of Human Rights and Responsibilities Act 2006</a:t>
            </a:r>
            <a:r>
              <a:rPr lang="en-AU" dirty="0"/>
              <a:t>?</a:t>
            </a:r>
          </a:p>
          <a:p>
            <a:r>
              <a:rPr lang="en-AU" dirty="0"/>
              <a:t>Will legislation have to be amended to accommodate new proposal?</a:t>
            </a:r>
          </a:p>
          <a:p>
            <a:r>
              <a:rPr lang="en-AU" dirty="0"/>
              <a:t>Has consideration been given to the commencement scheme? Are there transitional and savings issues? Will regulations be required?</a:t>
            </a:r>
          </a:p>
          <a:p>
            <a:r>
              <a:rPr lang="en-AU" dirty="0"/>
              <a:t>Have relevant Departments been consulted?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Attorney-General (</a:t>
            </a:r>
            <a:r>
              <a:rPr lang="en-AU" dirty="0" err="1"/>
              <a:t>DJCS</a:t>
            </a:r>
            <a:r>
              <a:rPr lang="en-AU" dirty="0"/>
              <a:t>)</a:t>
            </a:r>
          </a:p>
        </p:txBody>
      </p:sp>
      <p:sp>
        <p:nvSpPr>
          <p:cNvPr id="3" name="Content Placeholder 2"/>
          <p:cNvSpPr>
            <a:spLocks noGrp="1"/>
          </p:cNvSpPr>
          <p:nvPr>
            <p:ph idx="1"/>
          </p:nvPr>
        </p:nvSpPr>
        <p:spPr/>
        <p:txBody>
          <a:bodyPr>
            <a:normAutofit fontScale="70000" lnSpcReduction="20000"/>
          </a:bodyPr>
          <a:lstStyle/>
          <a:p>
            <a:r>
              <a:rPr lang="en-AU" dirty="0"/>
              <a:t>courts and tribunals, review and appeal rights and processes including provisions that might limit the jurisdiction of the Supreme Court</a:t>
            </a:r>
          </a:p>
          <a:p>
            <a:r>
              <a:rPr lang="en-AU" dirty="0"/>
              <a:t>penalties, fines or imprisonment and the use of infringement notices</a:t>
            </a:r>
          </a:p>
          <a:p>
            <a:r>
              <a:rPr lang="en-AU" dirty="0"/>
              <a:t>onus of proof</a:t>
            </a:r>
          </a:p>
          <a:p>
            <a:r>
              <a:rPr lang="en-AU" dirty="0"/>
              <a:t>evidentiary provisions</a:t>
            </a:r>
          </a:p>
          <a:p>
            <a:r>
              <a:rPr lang="en-AU" dirty="0"/>
              <a:t>powers of entry, search and seizure</a:t>
            </a:r>
          </a:p>
          <a:p>
            <a:r>
              <a:rPr lang="en-AU" dirty="0"/>
              <a:t>immunity or indemnity clauses</a:t>
            </a:r>
          </a:p>
          <a:p>
            <a:r>
              <a:rPr lang="en-AU" dirty="0"/>
              <a:t>compulsory acquisition of land</a:t>
            </a:r>
          </a:p>
          <a:p>
            <a:r>
              <a:rPr lang="en-AU" dirty="0"/>
              <a:t>equal opportunity </a:t>
            </a:r>
          </a:p>
          <a:p>
            <a:r>
              <a:rPr lang="en-AU" dirty="0"/>
              <a:t>Charter of Human Rights and Responsibilities and other human rights issues</a:t>
            </a:r>
          </a:p>
          <a:p>
            <a:r>
              <a:rPr lang="en-AU" dirty="0"/>
              <a:t>retrospectivity of commencements, offences and other provisions affecting rights</a:t>
            </a:r>
          </a:p>
          <a:p>
            <a:r>
              <a:rPr lang="en-AU" dirty="0"/>
              <a:t>limitation periods</a:t>
            </a:r>
          </a:p>
          <a:p>
            <a:r>
              <a:rPr lang="en-AU" dirty="0"/>
              <a:t>changes affecting the legal profession</a:t>
            </a:r>
          </a:p>
          <a:p>
            <a:r>
              <a:rPr lang="en-AU" dirty="0"/>
              <a:t>Corporations Act (Commonwealth)</a:t>
            </a:r>
          </a:p>
          <a:p>
            <a:endParaRPr lang="en-A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528" y="971640"/>
            <a:ext cx="8229600" cy="1143000"/>
          </a:xfrm>
        </p:spPr>
        <p:txBody>
          <a:bodyPr>
            <a:normAutofit fontScale="90000"/>
          </a:bodyPr>
          <a:lstStyle/>
          <a:p>
            <a:r>
              <a:rPr lang="en-AU" dirty="0"/>
              <a:t>Treasurer/Minister for Finance (DTF)</a:t>
            </a:r>
          </a:p>
        </p:txBody>
      </p:sp>
      <p:sp>
        <p:nvSpPr>
          <p:cNvPr id="3" name="Content Placeholder 2"/>
          <p:cNvSpPr>
            <a:spLocks noGrp="1"/>
          </p:cNvSpPr>
          <p:nvPr>
            <p:ph idx="1"/>
          </p:nvPr>
        </p:nvSpPr>
        <p:spPr>
          <a:xfrm>
            <a:off x="457200" y="2083744"/>
            <a:ext cx="8229600" cy="4389120"/>
          </a:xfrm>
        </p:spPr>
        <p:txBody>
          <a:bodyPr/>
          <a:lstStyle/>
          <a:p>
            <a:r>
              <a:rPr lang="en-AU" dirty="0"/>
              <a:t>annual reporting and auditing</a:t>
            </a:r>
          </a:p>
          <a:p>
            <a:r>
              <a:rPr lang="en-AU" dirty="0"/>
              <a:t>establishment of statutory authorities</a:t>
            </a:r>
          </a:p>
          <a:p>
            <a:r>
              <a:rPr lang="en-AU" dirty="0"/>
              <a:t>any provisions for the appropriation or application of public money or the establishment of a fund to hold public money</a:t>
            </a:r>
          </a:p>
          <a:p>
            <a:r>
              <a:rPr lang="en-AU" dirty="0"/>
              <a:t>immunity and indemnity clauses</a:t>
            </a:r>
          </a:p>
          <a:p>
            <a:r>
              <a:rPr lang="en-AU" dirty="0"/>
              <a:t>proposals for government guarantees</a:t>
            </a:r>
          </a:p>
          <a:p>
            <a:r>
              <a:rPr lang="en-AU" dirty="0"/>
              <a:t>national competition policy</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FD92129372B5488BC7B5B4244F3062" ma:contentTypeVersion="3" ma:contentTypeDescription="Create a new document." ma:contentTypeScope="" ma:versionID="df096cc5cc3cdecf0f282959ca00ba94">
  <xsd:schema xmlns:xsd="http://www.w3.org/2001/XMLSchema" xmlns:xs="http://www.w3.org/2001/XMLSchema" xmlns:p="http://schemas.microsoft.com/office/2006/metadata/properties" xmlns:ns2="28a3cecc-fe29-4d8c-9745-0f2a2e287d34" targetNamespace="http://schemas.microsoft.com/office/2006/metadata/properties" ma:root="true" ma:fieldsID="74348d56eabbf11df47ca8229b28fd8d" ns2:_="">
    <xsd:import namespace="28a3cecc-fe29-4d8c-9745-0f2a2e287d34"/>
    <xsd:element name="properties">
      <xsd:complexType>
        <xsd:sequence>
          <xsd:element name="documentManagement">
            <xsd:complexType>
              <xsd:all>
                <xsd:element ref="ns2:MediaServiceMetadata" minOccurs="0"/>
                <xsd:element ref="ns2:MediaServiceFastMetadata"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a3cecc-fe29-4d8c-9745-0f2a2e287d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5FF6E5-13AC-4EAA-8CB9-8469A9B7BF29}"/>
</file>

<file path=customXml/itemProps2.xml><?xml version="1.0" encoding="utf-8"?>
<ds:datastoreItem xmlns:ds="http://schemas.openxmlformats.org/officeDocument/2006/customXml" ds:itemID="{349FD223-0690-43C1-9A28-5F5151B3AFA2}"/>
</file>

<file path=customXml/itemProps3.xml><?xml version="1.0" encoding="utf-8"?>
<ds:datastoreItem xmlns:ds="http://schemas.openxmlformats.org/officeDocument/2006/customXml" ds:itemID="{43DE04AB-B9B6-4B70-9248-86DEA917BEEA}"/>
</file>

<file path=docProps/app.xml><?xml version="1.0" encoding="utf-8"?>
<Properties xmlns="http://schemas.openxmlformats.org/officeDocument/2006/extended-properties" xmlns:vt="http://schemas.openxmlformats.org/officeDocument/2006/docPropsVTypes">
  <Template>Flow</Template>
  <TotalTime>2664</TotalTime>
  <Words>4298</Words>
  <Application>Microsoft Office PowerPoint</Application>
  <PresentationFormat>On-screen Show (4:3)</PresentationFormat>
  <Paragraphs>384</Paragraphs>
  <Slides>30</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Calibri</vt:lpstr>
      <vt:lpstr>Constantia</vt:lpstr>
      <vt:lpstr>Wingdings</vt:lpstr>
      <vt:lpstr>Wingdings 2</vt:lpstr>
      <vt:lpstr>Flow</vt:lpstr>
      <vt:lpstr>The Legislative Process</vt:lpstr>
      <vt:lpstr>Overview</vt:lpstr>
      <vt:lpstr>Bills</vt:lpstr>
      <vt:lpstr>Approval in Principle - AIP</vt:lpstr>
      <vt:lpstr>Before AIP</vt:lpstr>
      <vt:lpstr>Good drafting instructions</vt:lpstr>
      <vt:lpstr>What drafter looks for </vt:lpstr>
      <vt:lpstr>Attorney-General (DJCS)</vt:lpstr>
      <vt:lpstr>Treasurer/Minister for Finance (DTF)</vt:lpstr>
      <vt:lpstr>Premier (DPC)</vt:lpstr>
      <vt:lpstr>The drafting process</vt:lpstr>
      <vt:lpstr>Role of drafter and instructor</vt:lpstr>
      <vt:lpstr>Supplementary AIP</vt:lpstr>
      <vt:lpstr>It’s not all about the Bill  </vt:lpstr>
      <vt:lpstr>Bill at Cabinet - BAC</vt:lpstr>
      <vt:lpstr>Finalising Bill for BAC</vt:lpstr>
      <vt:lpstr>Introduction print</vt:lpstr>
      <vt:lpstr>House Amendments</vt:lpstr>
      <vt:lpstr>Private members’ Bill</vt:lpstr>
      <vt:lpstr>Royal Assent </vt:lpstr>
      <vt:lpstr>Commencement</vt:lpstr>
      <vt:lpstr>Preparation of statutory rules</vt:lpstr>
      <vt:lpstr>Content of statutory rule</vt:lpstr>
      <vt:lpstr>Consultation requirements</vt:lpstr>
      <vt:lpstr>Exempt statutory rules</vt:lpstr>
      <vt:lpstr>OCPC requirements</vt:lpstr>
      <vt:lpstr>Section 13 criteria</vt:lpstr>
      <vt:lpstr>Settling process</vt:lpstr>
      <vt:lpstr>Other requirements</vt:lpstr>
      <vt:lpstr>Conclusion and questions</vt:lpstr>
    </vt:vector>
  </TitlesOfParts>
  <Company>OCPC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Legislative Process</dc:title>
  <dc:creator>catherine</dc:creator>
  <cp:lastModifiedBy>Victorian Government Solicitor's Office</cp:lastModifiedBy>
  <cp:revision>113</cp:revision>
  <cp:lastPrinted>2022-10-09T06:05:27Z</cp:lastPrinted>
  <dcterms:created xsi:type="dcterms:W3CDTF">2018-10-29T23:50:41Z</dcterms:created>
  <dcterms:modified xsi:type="dcterms:W3CDTF">2025-04-08T04:33:06Z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2ae5202-c783-4472-9031-b371920c1a0d_Enabled">
    <vt:lpwstr>true</vt:lpwstr>
  </property>
  <property fmtid="{D5CDD505-2E9C-101B-9397-08002B2CF9AE}" pid="3" name="MSIP_Label_02ae5202-c783-4472-9031-b371920c1a0d_SetDate">
    <vt:lpwstr>2024-05-06T03:03:27Z</vt:lpwstr>
  </property>
  <property fmtid="{D5CDD505-2E9C-101B-9397-08002B2CF9AE}" pid="4" name="MSIP_Label_02ae5202-c783-4472-9031-b371920c1a0d_Method">
    <vt:lpwstr>Privileged</vt:lpwstr>
  </property>
  <property fmtid="{D5CDD505-2E9C-101B-9397-08002B2CF9AE}" pid="5" name="MSIP_Label_02ae5202-c783-4472-9031-b371920c1a0d_Name">
    <vt:lpwstr>Do Not Mark (OCPC)</vt:lpwstr>
  </property>
  <property fmtid="{D5CDD505-2E9C-101B-9397-08002B2CF9AE}" pid="6" name="MSIP_Label_02ae5202-c783-4472-9031-b371920c1a0d_SiteId">
    <vt:lpwstr>722ea0be-3e1c-4b11-ad6f-9401d6856e24</vt:lpwstr>
  </property>
  <property fmtid="{D5CDD505-2E9C-101B-9397-08002B2CF9AE}" pid="7" name="MSIP_Label_02ae5202-c783-4472-9031-b371920c1a0d_ActionId">
    <vt:lpwstr>3d9d894b-96d1-4b1d-bcf6-ed841e866d0d</vt:lpwstr>
  </property>
  <property fmtid="{D5CDD505-2E9C-101B-9397-08002B2CF9AE}" pid="8" name="MSIP_Label_02ae5202-c783-4472-9031-b371920c1a0d_ContentBits">
    <vt:lpwstr>0</vt:lpwstr>
  </property>
  <property fmtid="{D5CDD505-2E9C-101B-9397-08002B2CF9AE}" pid="9" name="MSIP_Label_18f5e526-f483-4eec-a34d-239dfc5eea45_Enabled">
    <vt:lpwstr>true</vt:lpwstr>
  </property>
  <property fmtid="{D5CDD505-2E9C-101B-9397-08002B2CF9AE}" pid="10" name="MSIP_Label_18f5e526-f483-4eec-a34d-239dfc5eea45_SetDate">
    <vt:lpwstr>2025-04-08T04:32:45Z</vt:lpwstr>
  </property>
  <property fmtid="{D5CDD505-2E9C-101B-9397-08002B2CF9AE}" pid="11" name="MSIP_Label_18f5e526-f483-4eec-a34d-239dfc5eea45_Method">
    <vt:lpwstr>Standard</vt:lpwstr>
  </property>
  <property fmtid="{D5CDD505-2E9C-101B-9397-08002B2CF9AE}" pid="12" name="MSIP_Label_18f5e526-f483-4eec-a34d-239dfc5eea45_Name">
    <vt:lpwstr>Official</vt:lpwstr>
  </property>
  <property fmtid="{D5CDD505-2E9C-101B-9397-08002B2CF9AE}" pid="13" name="MSIP_Label_18f5e526-f483-4eec-a34d-239dfc5eea45_SiteId">
    <vt:lpwstr>e6f02add-10c6-4f3c-b127-89b103eede5a</vt:lpwstr>
  </property>
  <property fmtid="{D5CDD505-2E9C-101B-9397-08002B2CF9AE}" pid="14" name="MSIP_Label_18f5e526-f483-4eec-a34d-239dfc5eea45_ActionId">
    <vt:lpwstr>704986a7-67cf-4a37-8acb-a1dcfc73cd15</vt:lpwstr>
  </property>
  <property fmtid="{D5CDD505-2E9C-101B-9397-08002B2CF9AE}" pid="15" name="MSIP_Label_18f5e526-f483-4eec-a34d-239dfc5eea45_ContentBits">
    <vt:lpwstr>3</vt:lpwstr>
  </property>
  <property fmtid="{D5CDD505-2E9C-101B-9397-08002B2CF9AE}" pid="16" name="ClassificationContentMarkingFooterLocations">
    <vt:lpwstr>Flow:6</vt:lpwstr>
  </property>
  <property fmtid="{D5CDD505-2E9C-101B-9397-08002B2CF9AE}" pid="17" name="ClassificationContentMarkingFooterText">
    <vt:lpwstr>OFFICIAL</vt:lpwstr>
  </property>
  <property fmtid="{D5CDD505-2E9C-101B-9397-08002B2CF9AE}" pid="18" name="ClassificationContentMarkingHeaderLocations">
    <vt:lpwstr>Flow:5</vt:lpwstr>
  </property>
  <property fmtid="{D5CDD505-2E9C-101B-9397-08002B2CF9AE}" pid="19" name="ClassificationContentMarkingHeaderText">
    <vt:lpwstr>OFFICIAL</vt:lpwstr>
  </property>
  <property fmtid="{D5CDD505-2E9C-101B-9397-08002B2CF9AE}" pid="20" name="ContentTypeId">
    <vt:lpwstr>0x010100BFFD92129372B5488BC7B5B4244F3062</vt:lpwstr>
  </property>
</Properties>
</file>