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9.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media/image28.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colors2.xml" ContentType="application/vnd.openxmlformats-officedocument.drawingml.diagramColors+xml"/>
  <Override PartName="/ppt/media/image20.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282" r:id="rId3"/>
    <p:sldId id="295" r:id="rId4"/>
    <p:sldId id="370" r:id="rId5"/>
    <p:sldId id="333" r:id="rId6"/>
    <p:sldId id="288" r:id="rId7"/>
    <p:sldId id="358" r:id="rId8"/>
    <p:sldId id="475" r:id="rId9"/>
    <p:sldId id="338" r:id="rId10"/>
    <p:sldId id="400" r:id="rId11"/>
    <p:sldId id="474" r:id="rId12"/>
    <p:sldId id="2147308849" r:id="rId13"/>
    <p:sldId id="459" r:id="rId14"/>
    <p:sldId id="350" r:id="rId15"/>
    <p:sldId id="458" r:id="rId16"/>
    <p:sldId id="469" r:id="rId17"/>
    <p:sldId id="465" r:id="rId18"/>
    <p:sldId id="2147308848" r:id="rId19"/>
    <p:sldId id="2147308847" r:id="rId20"/>
    <p:sldId id="463" r:id="rId21"/>
    <p:sldId id="467" r:id="rId22"/>
    <p:sldId id="351" r:id="rId23"/>
    <p:sldId id="314" r:id="rId24"/>
    <p:sldId id="2147308879" r:id="rId25"/>
    <p:sldId id="356" r:id="rId26"/>
    <p:sldId id="464" r:id="rId27"/>
    <p:sldId id="2147308880" r:id="rId28"/>
    <p:sldId id="360" r:id="rId29"/>
    <p:sldId id="462" r:id="rId30"/>
    <p:sldId id="468" r:id="rId31"/>
    <p:sldId id="270" r:id="rId32"/>
    <p:sldId id="306"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9F6"/>
    <a:srgbClr val="7030A0"/>
    <a:srgbClr val="BCBCBC"/>
    <a:srgbClr val="810D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15" autoAdjust="0"/>
    <p:restoredTop sz="66787" autoAdjust="0"/>
  </p:normalViewPr>
  <p:slideViewPr>
    <p:cSldViewPr snapToGrid="0">
      <p:cViewPr varScale="1">
        <p:scale>
          <a:sx n="74" d="100"/>
          <a:sy n="74" d="100"/>
        </p:scale>
        <p:origin x="1194"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F2D7BC-07A6-444A-BFDB-0130806D208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US"/>
        </a:p>
      </dgm:t>
    </dgm:pt>
    <dgm:pt modelId="{8E95BF94-78BE-432D-A071-6538138DF4F3}">
      <dgm:prSet custT="1"/>
      <dgm:spPr>
        <a:solidFill>
          <a:schemeClr val="accent5">
            <a:lumMod val="60000"/>
            <a:lumOff val="40000"/>
          </a:schemeClr>
        </a:solidFill>
      </dgm:spPr>
      <dgm:t>
        <a:bodyPr/>
        <a:lstStyle/>
        <a:p>
          <a:endParaRPr lang="en-AU" sz="2000" b="1" dirty="0">
            <a:latin typeface="Segoe UI" panose="020B0502040204020203" pitchFamily="34" charset="0"/>
            <a:cs typeface="Segoe UI" panose="020B0502040204020203" pitchFamily="34" charset="0"/>
          </a:endParaRPr>
        </a:p>
        <a:p>
          <a:r>
            <a:rPr lang="en-AU" sz="2000" b="1" dirty="0">
              <a:latin typeface="Segoe UI" panose="020B0502040204020203" pitchFamily="34" charset="0"/>
              <a:cs typeface="Segoe UI" panose="020B0502040204020203" pitchFamily="34" charset="0"/>
            </a:rPr>
            <a:t>What governs employment in the Victorian Public Sector?</a:t>
          </a:r>
        </a:p>
        <a:p>
          <a:endParaRPr lang="en-US" sz="2000" b="1" dirty="0">
            <a:latin typeface="Segoe UI" panose="020B0502040204020203" pitchFamily="34" charset="0"/>
            <a:cs typeface="Segoe UI" panose="020B0502040204020203" pitchFamily="34" charset="0"/>
          </a:endParaRPr>
        </a:p>
      </dgm:t>
    </dgm:pt>
    <dgm:pt modelId="{CD5D4B83-4847-4C32-84AC-5CEB816332E9}" type="parTrans" cxnId="{2E362CB8-630B-4855-8B58-7AE06C55B5AB}">
      <dgm:prSet/>
      <dgm:spPr/>
      <dgm:t>
        <a:bodyPr/>
        <a:lstStyle/>
        <a:p>
          <a:endParaRPr lang="en-US"/>
        </a:p>
      </dgm:t>
    </dgm:pt>
    <dgm:pt modelId="{FBED6B9D-43FA-427F-8F5C-D9997ED8CFAB}" type="sibTrans" cxnId="{2E362CB8-630B-4855-8B58-7AE06C55B5AB}">
      <dgm:prSet/>
      <dgm:spPr/>
      <dgm:t>
        <a:bodyPr/>
        <a:lstStyle/>
        <a:p>
          <a:endParaRPr lang="en-US"/>
        </a:p>
      </dgm:t>
    </dgm:pt>
    <dgm:pt modelId="{D4C245D8-FDE6-4C11-B435-39E6C7A9EDFA}">
      <dgm:prSet custT="1"/>
      <dgm:spPr>
        <a:solidFill>
          <a:srgbClr val="7030A0"/>
        </a:solidFill>
        <a:ln>
          <a:solidFill>
            <a:schemeClr val="bg2">
              <a:lumMod val="75000"/>
            </a:schemeClr>
          </a:solidFill>
        </a:ln>
      </dgm:spPr>
      <dgm:t>
        <a:bodyPr/>
        <a:lstStyle/>
        <a:p>
          <a:endParaRPr lang="en-AU" sz="2000" b="1" dirty="0">
            <a:latin typeface="Segoe UI" panose="020B0502040204020203" pitchFamily="34" charset="0"/>
            <a:cs typeface="Segoe UI" panose="020B0502040204020203" pitchFamily="34" charset="0"/>
          </a:endParaRPr>
        </a:p>
        <a:p>
          <a:r>
            <a:rPr lang="en-AU" sz="2000" b="1" dirty="0">
              <a:latin typeface="Segoe UI" panose="020B0502040204020203" pitchFamily="34" charset="0"/>
              <a:cs typeface="Segoe UI" panose="020B0502040204020203" pitchFamily="34" charset="0"/>
            </a:rPr>
            <a:t>What are the rights and obligations of Public Sector employees?</a:t>
          </a:r>
        </a:p>
        <a:p>
          <a:endParaRPr lang="en-US" sz="2000" b="1" dirty="0">
            <a:latin typeface="Segoe UI" panose="020B0502040204020203" pitchFamily="34" charset="0"/>
            <a:cs typeface="Segoe UI" panose="020B0502040204020203" pitchFamily="34" charset="0"/>
          </a:endParaRPr>
        </a:p>
      </dgm:t>
    </dgm:pt>
    <dgm:pt modelId="{73E0C1FB-1159-42E0-B358-C0D8EC200B1D}" type="parTrans" cxnId="{01D74E54-831B-4A84-9971-41119809F19B}">
      <dgm:prSet/>
      <dgm:spPr/>
      <dgm:t>
        <a:bodyPr/>
        <a:lstStyle/>
        <a:p>
          <a:endParaRPr lang="en-US"/>
        </a:p>
      </dgm:t>
    </dgm:pt>
    <dgm:pt modelId="{F90222D8-E1FF-4188-B8F7-B8D14CC81A3E}" type="sibTrans" cxnId="{01D74E54-831B-4A84-9971-41119809F19B}">
      <dgm:prSet/>
      <dgm:spPr/>
      <dgm:t>
        <a:bodyPr/>
        <a:lstStyle/>
        <a:p>
          <a:endParaRPr lang="en-US"/>
        </a:p>
      </dgm:t>
    </dgm:pt>
    <dgm:pt modelId="{85AC3572-6081-4182-9820-3CB6B47076C3}" type="pres">
      <dgm:prSet presAssocID="{4FF2D7BC-07A6-444A-BFDB-0130806D2083}" presName="linear" presStyleCnt="0">
        <dgm:presLayoutVars>
          <dgm:dir/>
          <dgm:animLvl val="lvl"/>
          <dgm:resizeHandles val="exact"/>
        </dgm:presLayoutVars>
      </dgm:prSet>
      <dgm:spPr/>
    </dgm:pt>
    <dgm:pt modelId="{B7FFC6C2-5CD6-4CCC-A8FD-280F5AFD3906}" type="pres">
      <dgm:prSet presAssocID="{8E95BF94-78BE-432D-A071-6538138DF4F3}" presName="parentLin" presStyleCnt="0"/>
      <dgm:spPr/>
    </dgm:pt>
    <dgm:pt modelId="{F592AD68-1C87-43A9-BE9B-26841E5B439C}" type="pres">
      <dgm:prSet presAssocID="{8E95BF94-78BE-432D-A071-6538138DF4F3}" presName="parentLeftMargin" presStyleLbl="node1" presStyleIdx="0" presStyleCnt="2"/>
      <dgm:spPr/>
    </dgm:pt>
    <dgm:pt modelId="{5BFBDF4C-88B7-4176-80A4-B261E0177078}" type="pres">
      <dgm:prSet presAssocID="{8E95BF94-78BE-432D-A071-6538138DF4F3}" presName="parentText" presStyleLbl="node1" presStyleIdx="0" presStyleCnt="2">
        <dgm:presLayoutVars>
          <dgm:chMax val="0"/>
          <dgm:bulletEnabled val="1"/>
        </dgm:presLayoutVars>
      </dgm:prSet>
      <dgm:spPr/>
    </dgm:pt>
    <dgm:pt modelId="{3B011DBE-EA4F-46CF-9F83-C699EECAB196}" type="pres">
      <dgm:prSet presAssocID="{8E95BF94-78BE-432D-A071-6538138DF4F3}" presName="negativeSpace" presStyleCnt="0"/>
      <dgm:spPr/>
    </dgm:pt>
    <dgm:pt modelId="{C93A6205-76B2-4839-B733-4C7628346FDB}" type="pres">
      <dgm:prSet presAssocID="{8E95BF94-78BE-432D-A071-6538138DF4F3}" presName="childText" presStyleLbl="conFgAcc1" presStyleIdx="0" presStyleCnt="2" custLinFactNeighborX="-2028" custLinFactNeighborY="-392">
        <dgm:presLayoutVars>
          <dgm:bulletEnabled val="1"/>
        </dgm:presLayoutVars>
      </dgm:prSet>
      <dgm:spPr/>
    </dgm:pt>
    <dgm:pt modelId="{C0A0AEBC-CE67-44C7-8215-F949084457BF}" type="pres">
      <dgm:prSet presAssocID="{FBED6B9D-43FA-427F-8F5C-D9997ED8CFAB}" presName="spaceBetweenRectangles" presStyleCnt="0"/>
      <dgm:spPr/>
    </dgm:pt>
    <dgm:pt modelId="{DF04CDEB-9EDF-4248-A3F9-7380DFE7C0BD}" type="pres">
      <dgm:prSet presAssocID="{D4C245D8-FDE6-4C11-B435-39E6C7A9EDFA}" presName="parentLin" presStyleCnt="0"/>
      <dgm:spPr/>
    </dgm:pt>
    <dgm:pt modelId="{1C28FAE6-5308-4038-B107-40637340F5AD}" type="pres">
      <dgm:prSet presAssocID="{D4C245D8-FDE6-4C11-B435-39E6C7A9EDFA}" presName="parentLeftMargin" presStyleLbl="node1" presStyleIdx="0" presStyleCnt="2"/>
      <dgm:spPr/>
    </dgm:pt>
    <dgm:pt modelId="{FFAEF9B6-CEEB-418B-A0F0-4893A1008C7A}" type="pres">
      <dgm:prSet presAssocID="{D4C245D8-FDE6-4C11-B435-39E6C7A9EDFA}" presName="parentText" presStyleLbl="node1" presStyleIdx="1" presStyleCnt="2">
        <dgm:presLayoutVars>
          <dgm:chMax val="0"/>
          <dgm:bulletEnabled val="1"/>
        </dgm:presLayoutVars>
      </dgm:prSet>
      <dgm:spPr/>
    </dgm:pt>
    <dgm:pt modelId="{38B3FA30-78C1-4A00-A041-5D775FC4BCA8}" type="pres">
      <dgm:prSet presAssocID="{D4C245D8-FDE6-4C11-B435-39E6C7A9EDFA}" presName="negativeSpace" presStyleCnt="0"/>
      <dgm:spPr/>
    </dgm:pt>
    <dgm:pt modelId="{CF1DC66C-52F9-47CF-8074-D4876F35D0AB}" type="pres">
      <dgm:prSet presAssocID="{D4C245D8-FDE6-4C11-B435-39E6C7A9EDFA}" presName="childText" presStyleLbl="conFgAcc1" presStyleIdx="1" presStyleCnt="2">
        <dgm:presLayoutVars>
          <dgm:bulletEnabled val="1"/>
        </dgm:presLayoutVars>
      </dgm:prSet>
      <dgm:spPr/>
    </dgm:pt>
  </dgm:ptLst>
  <dgm:cxnLst>
    <dgm:cxn modelId="{3608B011-CB4E-43BB-A67B-E600637F8ADB}" type="presOf" srcId="{D4C245D8-FDE6-4C11-B435-39E6C7A9EDFA}" destId="{1C28FAE6-5308-4038-B107-40637340F5AD}" srcOrd="0" destOrd="0" presId="urn:microsoft.com/office/officeart/2005/8/layout/list1"/>
    <dgm:cxn modelId="{7DD67E13-F6D9-4B84-91E3-AD2B43FD4568}" type="presOf" srcId="{D4C245D8-FDE6-4C11-B435-39E6C7A9EDFA}" destId="{FFAEF9B6-CEEB-418B-A0F0-4893A1008C7A}" srcOrd="1" destOrd="0" presId="urn:microsoft.com/office/officeart/2005/8/layout/list1"/>
    <dgm:cxn modelId="{52807919-155A-4456-9E61-DFA6ABB82E39}" type="presOf" srcId="{8E95BF94-78BE-432D-A071-6538138DF4F3}" destId="{F592AD68-1C87-43A9-BE9B-26841E5B439C}" srcOrd="0" destOrd="0" presId="urn:microsoft.com/office/officeart/2005/8/layout/list1"/>
    <dgm:cxn modelId="{9A606A35-596D-4DF9-A3DA-2AF5DCD3F054}" type="presOf" srcId="{4FF2D7BC-07A6-444A-BFDB-0130806D2083}" destId="{85AC3572-6081-4182-9820-3CB6B47076C3}" srcOrd="0" destOrd="0" presId="urn:microsoft.com/office/officeart/2005/8/layout/list1"/>
    <dgm:cxn modelId="{FD0D124E-D688-4A24-8BE9-4F8D78C12654}" type="presOf" srcId="{8E95BF94-78BE-432D-A071-6538138DF4F3}" destId="{5BFBDF4C-88B7-4176-80A4-B261E0177078}" srcOrd="1" destOrd="0" presId="urn:microsoft.com/office/officeart/2005/8/layout/list1"/>
    <dgm:cxn modelId="{01D74E54-831B-4A84-9971-41119809F19B}" srcId="{4FF2D7BC-07A6-444A-BFDB-0130806D2083}" destId="{D4C245D8-FDE6-4C11-B435-39E6C7A9EDFA}" srcOrd="1" destOrd="0" parTransId="{73E0C1FB-1159-42E0-B358-C0D8EC200B1D}" sibTransId="{F90222D8-E1FF-4188-B8F7-B8D14CC81A3E}"/>
    <dgm:cxn modelId="{2E362CB8-630B-4855-8B58-7AE06C55B5AB}" srcId="{4FF2D7BC-07A6-444A-BFDB-0130806D2083}" destId="{8E95BF94-78BE-432D-A071-6538138DF4F3}" srcOrd="0" destOrd="0" parTransId="{CD5D4B83-4847-4C32-84AC-5CEB816332E9}" sibTransId="{FBED6B9D-43FA-427F-8F5C-D9997ED8CFAB}"/>
    <dgm:cxn modelId="{F13FE300-026C-46A3-9615-6D3C9CC6AE1B}" type="presParOf" srcId="{85AC3572-6081-4182-9820-3CB6B47076C3}" destId="{B7FFC6C2-5CD6-4CCC-A8FD-280F5AFD3906}" srcOrd="0" destOrd="0" presId="urn:microsoft.com/office/officeart/2005/8/layout/list1"/>
    <dgm:cxn modelId="{F609E9EB-792D-4F8B-A15C-D1665D9868EB}" type="presParOf" srcId="{B7FFC6C2-5CD6-4CCC-A8FD-280F5AFD3906}" destId="{F592AD68-1C87-43A9-BE9B-26841E5B439C}" srcOrd="0" destOrd="0" presId="urn:microsoft.com/office/officeart/2005/8/layout/list1"/>
    <dgm:cxn modelId="{CD008B92-73E9-4923-9AEC-25707833F86B}" type="presParOf" srcId="{B7FFC6C2-5CD6-4CCC-A8FD-280F5AFD3906}" destId="{5BFBDF4C-88B7-4176-80A4-B261E0177078}" srcOrd="1" destOrd="0" presId="urn:microsoft.com/office/officeart/2005/8/layout/list1"/>
    <dgm:cxn modelId="{0461FD2B-7E69-406E-A746-647716A033FC}" type="presParOf" srcId="{85AC3572-6081-4182-9820-3CB6B47076C3}" destId="{3B011DBE-EA4F-46CF-9F83-C699EECAB196}" srcOrd="1" destOrd="0" presId="urn:microsoft.com/office/officeart/2005/8/layout/list1"/>
    <dgm:cxn modelId="{868C7680-8FAB-40B4-B3FE-BD005CA6FB37}" type="presParOf" srcId="{85AC3572-6081-4182-9820-3CB6B47076C3}" destId="{C93A6205-76B2-4839-B733-4C7628346FDB}" srcOrd="2" destOrd="0" presId="urn:microsoft.com/office/officeart/2005/8/layout/list1"/>
    <dgm:cxn modelId="{0C9B40F9-24EA-40B9-B6D7-A343021BBA9C}" type="presParOf" srcId="{85AC3572-6081-4182-9820-3CB6B47076C3}" destId="{C0A0AEBC-CE67-44C7-8215-F949084457BF}" srcOrd="3" destOrd="0" presId="urn:microsoft.com/office/officeart/2005/8/layout/list1"/>
    <dgm:cxn modelId="{54E5051D-C28A-49FB-B11B-D2DB82F0D2C0}" type="presParOf" srcId="{85AC3572-6081-4182-9820-3CB6B47076C3}" destId="{DF04CDEB-9EDF-4248-A3F9-7380DFE7C0BD}" srcOrd="4" destOrd="0" presId="urn:microsoft.com/office/officeart/2005/8/layout/list1"/>
    <dgm:cxn modelId="{2FE995EB-8CD7-4A91-B028-206D192C54FC}" type="presParOf" srcId="{DF04CDEB-9EDF-4248-A3F9-7380DFE7C0BD}" destId="{1C28FAE6-5308-4038-B107-40637340F5AD}" srcOrd="0" destOrd="0" presId="urn:microsoft.com/office/officeart/2005/8/layout/list1"/>
    <dgm:cxn modelId="{2CD83A75-814B-47F8-9D62-7B87E522C33C}" type="presParOf" srcId="{DF04CDEB-9EDF-4248-A3F9-7380DFE7C0BD}" destId="{FFAEF9B6-CEEB-418B-A0F0-4893A1008C7A}" srcOrd="1" destOrd="0" presId="urn:microsoft.com/office/officeart/2005/8/layout/list1"/>
    <dgm:cxn modelId="{9650A91B-04F4-4510-9ECA-A72D300FD66B}" type="presParOf" srcId="{85AC3572-6081-4182-9820-3CB6B47076C3}" destId="{38B3FA30-78C1-4A00-A041-5D775FC4BCA8}" srcOrd="5" destOrd="0" presId="urn:microsoft.com/office/officeart/2005/8/layout/list1"/>
    <dgm:cxn modelId="{51C0271A-7361-43C7-82FF-3FC56424F4E8}" type="presParOf" srcId="{85AC3572-6081-4182-9820-3CB6B47076C3}" destId="{CF1DC66C-52F9-47CF-8074-D4876F35D0AB}" srcOrd="6" destOrd="0" presId="urn:microsoft.com/office/officeart/2005/8/layout/lis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046A4E-3EC4-447B-B34D-BE23E5DA193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74C2BB8-ADDE-43B7-82A0-FE5736DF0C98}">
      <dgm:prSet phldrT="[Text]"/>
      <dgm:spPr>
        <a:solidFill>
          <a:srgbClr val="810D70"/>
        </a:solidFill>
      </dgm:spPr>
      <dgm:t>
        <a:bodyPr/>
        <a:lstStyle/>
        <a:p>
          <a:r>
            <a:rPr lang="en-US" dirty="0"/>
            <a:t>Implied limitation – could apply to all public sector employers</a:t>
          </a:r>
        </a:p>
      </dgm:t>
    </dgm:pt>
    <dgm:pt modelId="{97ADD9D0-6EBD-4814-8D63-2393C060857F}" type="parTrans" cxnId="{72AE29DF-1E20-41A9-9DE7-3343F510A50B}">
      <dgm:prSet/>
      <dgm:spPr/>
      <dgm:t>
        <a:bodyPr/>
        <a:lstStyle/>
        <a:p>
          <a:endParaRPr lang="en-US"/>
        </a:p>
      </dgm:t>
    </dgm:pt>
    <dgm:pt modelId="{28643813-E68E-4DBE-8AE9-23D2C1215781}" type="sibTrans" cxnId="{72AE29DF-1E20-41A9-9DE7-3343F510A50B}">
      <dgm:prSet/>
      <dgm:spPr/>
      <dgm:t>
        <a:bodyPr/>
        <a:lstStyle/>
        <a:p>
          <a:endParaRPr lang="en-US"/>
        </a:p>
      </dgm:t>
    </dgm:pt>
    <dgm:pt modelId="{02D750AF-480D-4609-8E78-379F360B2631}">
      <dgm:prSet phldrT="[Text]"/>
      <dgm:spPr/>
      <dgm:t>
        <a:bodyPr/>
        <a:lstStyle/>
        <a:p>
          <a:pPr>
            <a:buFont typeface="+mj-lt"/>
            <a:buAutoNum type="arabicPeriod"/>
          </a:pPr>
          <a:r>
            <a:rPr lang="en-US" b="0" dirty="0">
              <a:solidFill>
                <a:schemeClr val="tx1"/>
              </a:solidFill>
              <a:latin typeface="Segoe UI Light" panose="020B0502040204020203" pitchFamily="34" charset="0"/>
              <a:cs typeface="Segoe UI Light" panose="020B0502040204020203" pitchFamily="34" charset="0"/>
            </a:rPr>
            <a:t>Implied Limitation – FW Act only applies </a:t>
          </a:r>
          <a:r>
            <a:rPr lang="en-AU" b="0" dirty="0">
              <a:solidFill>
                <a:schemeClr val="tx1"/>
              </a:solidFill>
              <a:latin typeface="Segoe UI Light" panose="020B0502040204020203" pitchFamily="34" charset="0"/>
              <a:cs typeface="Segoe UI Light" panose="020B0502040204020203" pitchFamily="34" charset="0"/>
            </a:rPr>
            <a:t>to the extent that it does not impair the States' capacity to function as governments (e.g. matters related to redundancy, terms and conditions of those at ‘higher levels of government’).</a:t>
          </a:r>
          <a:endParaRPr lang="en-US" dirty="0">
            <a:solidFill>
              <a:schemeClr val="tx1"/>
            </a:solidFill>
          </a:endParaRPr>
        </a:p>
      </dgm:t>
    </dgm:pt>
    <dgm:pt modelId="{36F53CFC-C758-4EAC-9E7B-04FC4EE13FC3}" type="parTrans" cxnId="{FC0E0B1C-2CB6-4191-9C91-6CD06452AEEB}">
      <dgm:prSet/>
      <dgm:spPr/>
      <dgm:t>
        <a:bodyPr/>
        <a:lstStyle/>
        <a:p>
          <a:endParaRPr lang="en-US"/>
        </a:p>
      </dgm:t>
    </dgm:pt>
    <dgm:pt modelId="{34C75C0D-BC37-45B8-983A-27FB6F3358F0}" type="sibTrans" cxnId="{FC0E0B1C-2CB6-4191-9C91-6CD06452AEEB}">
      <dgm:prSet/>
      <dgm:spPr/>
      <dgm:t>
        <a:bodyPr/>
        <a:lstStyle/>
        <a:p>
          <a:endParaRPr lang="en-US"/>
        </a:p>
      </dgm:t>
    </dgm:pt>
    <dgm:pt modelId="{29A55AAB-9587-410D-8B85-4198A1409727}">
      <dgm:prSet phldrT="[Text]"/>
      <dgm:spPr>
        <a:solidFill>
          <a:srgbClr val="810D70"/>
        </a:solidFill>
      </dgm:spPr>
      <dgm:t>
        <a:bodyPr/>
        <a:lstStyle/>
        <a:p>
          <a:r>
            <a:rPr lang="en-US" dirty="0"/>
            <a:t>Other potential exclusions – these are only relevant to non-Constitutional Corporations</a:t>
          </a:r>
        </a:p>
      </dgm:t>
    </dgm:pt>
    <dgm:pt modelId="{DE6DB426-F5F5-47DC-A3B0-D634914F9C45}" type="parTrans" cxnId="{C08C1189-AA6D-4BDA-8A76-56C528A6DD99}">
      <dgm:prSet/>
      <dgm:spPr/>
      <dgm:t>
        <a:bodyPr/>
        <a:lstStyle/>
        <a:p>
          <a:endParaRPr lang="en-US"/>
        </a:p>
      </dgm:t>
    </dgm:pt>
    <dgm:pt modelId="{2A628568-F9DF-4015-ADFE-35CE04714C14}" type="sibTrans" cxnId="{C08C1189-AA6D-4BDA-8A76-56C528A6DD99}">
      <dgm:prSet/>
      <dgm:spPr/>
      <dgm:t>
        <a:bodyPr/>
        <a:lstStyle/>
        <a:p>
          <a:endParaRPr lang="en-US"/>
        </a:p>
      </dgm:t>
    </dgm:pt>
    <dgm:pt modelId="{B9F81D7A-801B-4F2C-8DA2-914E0317F4BF}">
      <dgm:prSet phldrT="[Text]" custT="1"/>
      <dgm:spPr/>
      <dgm:t>
        <a:bodyPr/>
        <a:lstStyle/>
        <a:p>
          <a:pPr marL="228600" lvl="1" indent="-228600" algn="l" defTabSz="889000">
            <a:lnSpc>
              <a:spcPct val="90000"/>
            </a:lnSpc>
            <a:spcBef>
              <a:spcPct val="0"/>
            </a:spcBef>
            <a:spcAft>
              <a:spcPct val="15000"/>
            </a:spcAft>
            <a:buFont typeface="+mj-lt"/>
            <a:buAutoNum type="arabicPeriod" startAt="2"/>
          </a:pPr>
          <a:r>
            <a:rPr lang="en-US" sz="1800" b="0" kern="1200" dirty="0">
              <a:solidFill>
                <a:prstClr val="black"/>
              </a:solidFill>
              <a:latin typeface="Segoe UI Light" panose="020B0502040204020203" pitchFamily="34" charset="0"/>
              <a:ea typeface="+mn-ea"/>
              <a:cs typeface="Segoe UI Light" panose="020B0502040204020203" pitchFamily="34" charset="0"/>
            </a:rPr>
            <a:t>Matters excluded from Victoria’s referral of powers to the Commonwealth (e.g. ‘executives’ and ‘Ministerial officers’ within the meaning of the Public Administration Act 2004 (Vic) ‘or persons employed at higher managerial levels in the public sector’). </a:t>
          </a:r>
        </a:p>
      </dgm:t>
    </dgm:pt>
    <dgm:pt modelId="{8509E30A-C1C8-4717-AE0D-F6011C18DC99}" type="parTrans" cxnId="{C23BE6F0-FFE4-48FC-8CBE-007FD4B6F7D2}">
      <dgm:prSet/>
      <dgm:spPr/>
      <dgm:t>
        <a:bodyPr/>
        <a:lstStyle/>
        <a:p>
          <a:endParaRPr lang="en-US"/>
        </a:p>
      </dgm:t>
    </dgm:pt>
    <dgm:pt modelId="{1A382FE8-EEF7-4BD7-B3A6-82186A5E52DC}" type="sibTrans" cxnId="{C23BE6F0-FFE4-48FC-8CBE-007FD4B6F7D2}">
      <dgm:prSet/>
      <dgm:spPr/>
      <dgm:t>
        <a:bodyPr/>
        <a:lstStyle/>
        <a:p>
          <a:endParaRPr lang="en-US"/>
        </a:p>
      </dgm:t>
    </dgm:pt>
    <dgm:pt modelId="{8FB4E977-11DD-4C65-9118-CC7488865C3E}">
      <dgm:prSet phldrT="[Text]" custT="1"/>
      <dgm:spPr/>
      <dgm:t>
        <a:bodyPr/>
        <a:lstStyle/>
        <a:p>
          <a:pPr marL="228600" lvl="1" indent="-228600" algn="l" defTabSz="889000">
            <a:lnSpc>
              <a:spcPct val="90000"/>
            </a:lnSpc>
            <a:spcBef>
              <a:spcPct val="0"/>
            </a:spcBef>
            <a:spcAft>
              <a:spcPct val="15000"/>
            </a:spcAft>
            <a:buFont typeface="+mj-lt"/>
            <a:buAutoNum type="arabicPeriod" startAt="4"/>
          </a:pPr>
          <a:r>
            <a:rPr lang="en-US" sz="1800" b="0" kern="1200" dirty="0">
              <a:solidFill>
                <a:prstClr val="black"/>
              </a:solidFill>
              <a:latin typeface="Segoe UI Light" panose="020B0502040204020203" pitchFamily="34" charset="0"/>
              <a:ea typeface="+mn-ea"/>
              <a:cs typeface="Segoe UI Light" panose="020B0502040204020203" pitchFamily="34" charset="0"/>
            </a:rPr>
            <a:t>Provisions that ordinarily impose criminal liability will not impose criminal liability if the Victorian public sector entity is a part of the Crown (e.g. wage theft provisions).</a:t>
          </a:r>
        </a:p>
      </dgm:t>
    </dgm:pt>
    <dgm:pt modelId="{B912D0ED-24FF-40BE-973A-E17C8DC2434F}" type="parTrans" cxnId="{F62E7F84-2416-44BE-8438-D58A238013F4}">
      <dgm:prSet/>
      <dgm:spPr/>
      <dgm:t>
        <a:bodyPr/>
        <a:lstStyle/>
        <a:p>
          <a:endParaRPr lang="en-AU"/>
        </a:p>
      </dgm:t>
    </dgm:pt>
    <dgm:pt modelId="{13D81B0B-FD42-4802-B86C-92AF700FCD88}" type="sibTrans" cxnId="{F62E7F84-2416-44BE-8438-D58A238013F4}">
      <dgm:prSet/>
      <dgm:spPr/>
      <dgm:t>
        <a:bodyPr/>
        <a:lstStyle/>
        <a:p>
          <a:endParaRPr lang="en-AU"/>
        </a:p>
      </dgm:t>
    </dgm:pt>
    <dgm:pt modelId="{8EAEBAB9-1DDA-4946-8DB5-865C8A269F5F}">
      <dgm:prSet phldrT="[Text]" custT="1"/>
      <dgm:spPr/>
      <dgm:t>
        <a:bodyPr/>
        <a:lstStyle/>
        <a:p>
          <a:pPr marL="228600" lvl="1" indent="-228600" algn="l" defTabSz="889000">
            <a:lnSpc>
              <a:spcPct val="90000"/>
            </a:lnSpc>
            <a:spcBef>
              <a:spcPct val="0"/>
            </a:spcBef>
            <a:spcAft>
              <a:spcPct val="15000"/>
            </a:spcAft>
            <a:buFont typeface="+mj-lt"/>
            <a:buAutoNum type="arabicPeriod" startAt="3"/>
          </a:pPr>
          <a:r>
            <a:rPr lang="en-AU" sz="1800" b="0" kern="1200" dirty="0">
              <a:solidFill>
                <a:prstClr val="black"/>
              </a:solidFill>
              <a:latin typeface="Segoe UI Light" panose="020B0502040204020203" pitchFamily="34" charset="0"/>
              <a:ea typeface="+mn-ea"/>
              <a:cs typeface="Segoe UI Light" panose="020B0502040204020203" pitchFamily="34" charset="0"/>
            </a:rPr>
            <a:t>Some provisions only apply to constitutional corporations (i.e. anti-bullying provisions)</a:t>
          </a:r>
          <a:endParaRPr lang="en-US" sz="1800" b="0" kern="1200" dirty="0">
            <a:solidFill>
              <a:prstClr val="black"/>
            </a:solidFill>
            <a:latin typeface="Segoe UI Light" panose="020B0502040204020203" pitchFamily="34" charset="0"/>
            <a:ea typeface="+mn-ea"/>
            <a:cs typeface="Segoe UI Light" panose="020B0502040204020203" pitchFamily="34" charset="0"/>
          </a:endParaRPr>
        </a:p>
      </dgm:t>
    </dgm:pt>
    <dgm:pt modelId="{DD0E2101-FF41-4CE3-A8A9-D7BE755B6E71}" type="parTrans" cxnId="{B86DCDB6-2714-466A-8E31-BEC0017230BE}">
      <dgm:prSet/>
      <dgm:spPr/>
      <dgm:t>
        <a:bodyPr/>
        <a:lstStyle/>
        <a:p>
          <a:endParaRPr lang="en-AU"/>
        </a:p>
      </dgm:t>
    </dgm:pt>
    <dgm:pt modelId="{FE2296FF-BEA8-4100-AE2C-EB2226A5EC8C}" type="sibTrans" cxnId="{B86DCDB6-2714-466A-8E31-BEC0017230BE}">
      <dgm:prSet/>
      <dgm:spPr/>
      <dgm:t>
        <a:bodyPr/>
        <a:lstStyle/>
        <a:p>
          <a:endParaRPr lang="en-AU"/>
        </a:p>
      </dgm:t>
    </dgm:pt>
    <dgm:pt modelId="{E45E8CCC-BABA-4F03-BFA9-B70352369C29}" type="pres">
      <dgm:prSet presAssocID="{9E046A4E-3EC4-447B-B34D-BE23E5DA1933}" presName="Name0" presStyleCnt="0">
        <dgm:presLayoutVars>
          <dgm:dir/>
          <dgm:animLvl val="lvl"/>
          <dgm:resizeHandles val="exact"/>
        </dgm:presLayoutVars>
      </dgm:prSet>
      <dgm:spPr/>
    </dgm:pt>
    <dgm:pt modelId="{D7324884-643F-40B6-8E84-C1E149E6EFC7}" type="pres">
      <dgm:prSet presAssocID="{574C2BB8-ADDE-43B7-82A0-FE5736DF0C98}" presName="linNode" presStyleCnt="0"/>
      <dgm:spPr/>
    </dgm:pt>
    <dgm:pt modelId="{B0A7BE1A-7815-4046-BCBA-481C80D5FE00}" type="pres">
      <dgm:prSet presAssocID="{574C2BB8-ADDE-43B7-82A0-FE5736DF0C98}" presName="parentText" presStyleLbl="node1" presStyleIdx="0" presStyleCnt="2" custScaleX="89387" custScaleY="62808">
        <dgm:presLayoutVars>
          <dgm:chMax val="1"/>
          <dgm:bulletEnabled val="1"/>
        </dgm:presLayoutVars>
      </dgm:prSet>
      <dgm:spPr/>
    </dgm:pt>
    <dgm:pt modelId="{EF675D9E-7CB7-489B-9C72-88166382D0D3}" type="pres">
      <dgm:prSet presAssocID="{574C2BB8-ADDE-43B7-82A0-FE5736DF0C98}" presName="descendantText" presStyleLbl="alignAccFollowNode1" presStyleIdx="0" presStyleCnt="2" custScaleX="106414" custScaleY="78315">
        <dgm:presLayoutVars>
          <dgm:bulletEnabled val="1"/>
        </dgm:presLayoutVars>
      </dgm:prSet>
      <dgm:spPr/>
    </dgm:pt>
    <dgm:pt modelId="{348FF5D7-7F2C-40AA-9568-5E1700BF4B46}" type="pres">
      <dgm:prSet presAssocID="{28643813-E68E-4DBE-8AE9-23D2C1215781}" presName="sp" presStyleCnt="0"/>
      <dgm:spPr/>
    </dgm:pt>
    <dgm:pt modelId="{1CB1EF80-0114-45D0-9D41-2D65689CFF5B}" type="pres">
      <dgm:prSet presAssocID="{29A55AAB-9587-410D-8B85-4198A1409727}" presName="linNode" presStyleCnt="0"/>
      <dgm:spPr/>
    </dgm:pt>
    <dgm:pt modelId="{FACDF8F1-FE21-4EB8-AF75-17577C0BA523}" type="pres">
      <dgm:prSet presAssocID="{29A55AAB-9587-410D-8B85-4198A1409727}" presName="parentText" presStyleLbl="node1" presStyleIdx="1" presStyleCnt="2" custScaleX="92908">
        <dgm:presLayoutVars>
          <dgm:chMax val="1"/>
          <dgm:bulletEnabled val="1"/>
        </dgm:presLayoutVars>
      </dgm:prSet>
      <dgm:spPr/>
    </dgm:pt>
    <dgm:pt modelId="{5CDC5115-DCE5-406F-AD60-0E26819C1609}" type="pres">
      <dgm:prSet presAssocID="{29A55AAB-9587-410D-8B85-4198A1409727}" presName="descendantText" presStyleLbl="alignAccFollowNode1" presStyleIdx="1" presStyleCnt="2" custScaleX="108696" custScaleY="117673" custLinFactNeighborX="-968" custLinFactNeighborY="2048">
        <dgm:presLayoutVars>
          <dgm:bulletEnabled val="1"/>
        </dgm:presLayoutVars>
      </dgm:prSet>
      <dgm:spPr/>
    </dgm:pt>
  </dgm:ptLst>
  <dgm:cxnLst>
    <dgm:cxn modelId="{8D6FE602-29E9-47E9-8007-255584230629}" type="presOf" srcId="{8FB4E977-11DD-4C65-9118-CC7488865C3E}" destId="{5CDC5115-DCE5-406F-AD60-0E26819C1609}" srcOrd="0" destOrd="2" presId="urn:microsoft.com/office/officeart/2005/8/layout/vList5"/>
    <dgm:cxn modelId="{300C7D0C-D670-4E2B-8601-339F343DADBE}" type="presOf" srcId="{02D750AF-480D-4609-8E78-379F360B2631}" destId="{EF675D9E-7CB7-489B-9C72-88166382D0D3}" srcOrd="0" destOrd="0" presId="urn:microsoft.com/office/officeart/2005/8/layout/vList5"/>
    <dgm:cxn modelId="{FC0E0B1C-2CB6-4191-9C91-6CD06452AEEB}" srcId="{574C2BB8-ADDE-43B7-82A0-FE5736DF0C98}" destId="{02D750AF-480D-4609-8E78-379F360B2631}" srcOrd="0" destOrd="0" parTransId="{36F53CFC-C758-4EAC-9E7B-04FC4EE13FC3}" sibTransId="{34C75C0D-BC37-45B8-983A-27FB6F3358F0}"/>
    <dgm:cxn modelId="{2D1B261C-86B2-4DF5-88AF-3AD19792E6D9}" type="presOf" srcId="{B9F81D7A-801B-4F2C-8DA2-914E0317F4BF}" destId="{5CDC5115-DCE5-406F-AD60-0E26819C1609}" srcOrd="0" destOrd="0" presId="urn:microsoft.com/office/officeart/2005/8/layout/vList5"/>
    <dgm:cxn modelId="{72EA5B21-AFEA-4670-8BFC-B4DB88D9EB75}" type="presOf" srcId="{9E046A4E-3EC4-447B-B34D-BE23E5DA1933}" destId="{E45E8CCC-BABA-4F03-BFA9-B70352369C29}" srcOrd="0" destOrd="0" presId="urn:microsoft.com/office/officeart/2005/8/layout/vList5"/>
    <dgm:cxn modelId="{33D69661-F9B4-4941-9BC0-4B8B5E677A6C}" type="presOf" srcId="{8EAEBAB9-1DDA-4946-8DB5-865C8A269F5F}" destId="{5CDC5115-DCE5-406F-AD60-0E26819C1609}" srcOrd="0" destOrd="1" presId="urn:microsoft.com/office/officeart/2005/8/layout/vList5"/>
    <dgm:cxn modelId="{2AF6006F-64AA-46A4-9793-14E2791C8E25}" type="presOf" srcId="{29A55AAB-9587-410D-8B85-4198A1409727}" destId="{FACDF8F1-FE21-4EB8-AF75-17577C0BA523}" srcOrd="0" destOrd="0" presId="urn:microsoft.com/office/officeart/2005/8/layout/vList5"/>
    <dgm:cxn modelId="{F62E7F84-2416-44BE-8438-D58A238013F4}" srcId="{8EAEBAB9-1DDA-4946-8DB5-865C8A269F5F}" destId="{8FB4E977-11DD-4C65-9118-CC7488865C3E}" srcOrd="0" destOrd="0" parTransId="{B912D0ED-24FF-40BE-973A-E17C8DC2434F}" sibTransId="{13D81B0B-FD42-4802-B86C-92AF700FCD88}"/>
    <dgm:cxn modelId="{92C8D684-F364-440D-BFC7-C274AD88041B}" type="presOf" srcId="{574C2BB8-ADDE-43B7-82A0-FE5736DF0C98}" destId="{B0A7BE1A-7815-4046-BCBA-481C80D5FE00}" srcOrd="0" destOrd="0" presId="urn:microsoft.com/office/officeart/2005/8/layout/vList5"/>
    <dgm:cxn modelId="{C08C1189-AA6D-4BDA-8A76-56C528A6DD99}" srcId="{9E046A4E-3EC4-447B-B34D-BE23E5DA1933}" destId="{29A55AAB-9587-410D-8B85-4198A1409727}" srcOrd="1" destOrd="0" parTransId="{DE6DB426-F5F5-47DC-A3B0-D634914F9C45}" sibTransId="{2A628568-F9DF-4015-ADFE-35CE04714C14}"/>
    <dgm:cxn modelId="{B86DCDB6-2714-466A-8E31-BEC0017230BE}" srcId="{29A55AAB-9587-410D-8B85-4198A1409727}" destId="{8EAEBAB9-1DDA-4946-8DB5-865C8A269F5F}" srcOrd="1" destOrd="0" parTransId="{DD0E2101-FF41-4CE3-A8A9-D7BE755B6E71}" sibTransId="{FE2296FF-BEA8-4100-AE2C-EB2226A5EC8C}"/>
    <dgm:cxn modelId="{72AE29DF-1E20-41A9-9DE7-3343F510A50B}" srcId="{9E046A4E-3EC4-447B-B34D-BE23E5DA1933}" destId="{574C2BB8-ADDE-43B7-82A0-FE5736DF0C98}" srcOrd="0" destOrd="0" parTransId="{97ADD9D0-6EBD-4814-8D63-2393C060857F}" sibTransId="{28643813-E68E-4DBE-8AE9-23D2C1215781}"/>
    <dgm:cxn modelId="{C23BE6F0-FFE4-48FC-8CBE-007FD4B6F7D2}" srcId="{29A55AAB-9587-410D-8B85-4198A1409727}" destId="{B9F81D7A-801B-4F2C-8DA2-914E0317F4BF}" srcOrd="0" destOrd="0" parTransId="{8509E30A-C1C8-4717-AE0D-F6011C18DC99}" sibTransId="{1A382FE8-EEF7-4BD7-B3A6-82186A5E52DC}"/>
    <dgm:cxn modelId="{DB1B6A2E-82BA-44B6-AC0A-3FF3681D85A6}" type="presParOf" srcId="{E45E8CCC-BABA-4F03-BFA9-B70352369C29}" destId="{D7324884-643F-40B6-8E84-C1E149E6EFC7}" srcOrd="0" destOrd="0" presId="urn:microsoft.com/office/officeart/2005/8/layout/vList5"/>
    <dgm:cxn modelId="{B70F2178-5052-4F33-A9B7-96FE72302F5A}" type="presParOf" srcId="{D7324884-643F-40B6-8E84-C1E149E6EFC7}" destId="{B0A7BE1A-7815-4046-BCBA-481C80D5FE00}" srcOrd="0" destOrd="0" presId="urn:microsoft.com/office/officeart/2005/8/layout/vList5"/>
    <dgm:cxn modelId="{06B78E4B-D7D3-47D4-BB71-56086EE2B4B2}" type="presParOf" srcId="{D7324884-643F-40B6-8E84-C1E149E6EFC7}" destId="{EF675D9E-7CB7-489B-9C72-88166382D0D3}" srcOrd="1" destOrd="0" presId="urn:microsoft.com/office/officeart/2005/8/layout/vList5"/>
    <dgm:cxn modelId="{0EC936E8-B98F-43A5-9BC1-09C47999110A}" type="presParOf" srcId="{E45E8CCC-BABA-4F03-BFA9-B70352369C29}" destId="{348FF5D7-7F2C-40AA-9568-5E1700BF4B46}" srcOrd="1" destOrd="0" presId="urn:microsoft.com/office/officeart/2005/8/layout/vList5"/>
    <dgm:cxn modelId="{3BE93BAB-13CE-4F51-8293-C5AFA6D653D3}" type="presParOf" srcId="{E45E8CCC-BABA-4F03-BFA9-B70352369C29}" destId="{1CB1EF80-0114-45D0-9D41-2D65689CFF5B}" srcOrd="2" destOrd="0" presId="urn:microsoft.com/office/officeart/2005/8/layout/vList5"/>
    <dgm:cxn modelId="{B6B8B9FB-07AA-454E-8562-D09E7D12F25D}" type="presParOf" srcId="{1CB1EF80-0114-45D0-9D41-2D65689CFF5B}" destId="{FACDF8F1-FE21-4EB8-AF75-17577C0BA523}" srcOrd="0" destOrd="0" presId="urn:microsoft.com/office/officeart/2005/8/layout/vList5"/>
    <dgm:cxn modelId="{D95AF7D6-DDF5-48FB-98D4-392B90CB955D}" type="presParOf" srcId="{1CB1EF80-0114-45D0-9D41-2D65689CFF5B}" destId="{5CDC5115-DCE5-406F-AD60-0E26819C160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745F26-E0D6-4851-B9EE-294B8A37EFC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DD180F8-39C0-49A8-BE46-00BC9B533A6E}">
      <dgm:prSet/>
      <dgm:spPr>
        <a:solidFill>
          <a:srgbClr val="7030A0"/>
        </a:solidFill>
      </dgm:spPr>
      <dgm:t>
        <a:bodyPr/>
        <a:lstStyle/>
        <a:p>
          <a:r>
            <a:rPr lang="en-AU" dirty="0"/>
            <a:t>Key Parts:</a:t>
          </a:r>
          <a:endParaRPr lang="en-US" dirty="0"/>
        </a:p>
      </dgm:t>
    </dgm:pt>
    <dgm:pt modelId="{4547F70F-0877-423B-ADB4-31D65C395843}" type="parTrans" cxnId="{0F3D4C9E-504D-4989-BC49-9963632D88CC}">
      <dgm:prSet/>
      <dgm:spPr/>
      <dgm:t>
        <a:bodyPr/>
        <a:lstStyle/>
        <a:p>
          <a:endParaRPr lang="en-US"/>
        </a:p>
      </dgm:t>
    </dgm:pt>
    <dgm:pt modelId="{E7629601-47EB-44A5-BBD0-C7355DB13F83}" type="sibTrans" cxnId="{0F3D4C9E-504D-4989-BC49-9963632D88CC}">
      <dgm:prSet/>
      <dgm:spPr/>
      <dgm:t>
        <a:bodyPr/>
        <a:lstStyle/>
        <a:p>
          <a:endParaRPr lang="en-US"/>
        </a:p>
      </dgm:t>
    </dgm:pt>
    <dgm:pt modelId="{CC0A8F02-B82E-434D-884C-B856A8F92F3D}">
      <dgm:prSet/>
      <dgm:spPr/>
      <dgm:t>
        <a:bodyPr/>
        <a:lstStyle/>
        <a:p>
          <a:r>
            <a:rPr lang="en-AU" dirty="0"/>
            <a:t>Part 2 - Public Sector Values and Employment Principles</a:t>
          </a:r>
          <a:endParaRPr lang="en-US" dirty="0"/>
        </a:p>
      </dgm:t>
    </dgm:pt>
    <dgm:pt modelId="{664C296D-CECC-45A4-860B-889B6E1B3C84}" type="parTrans" cxnId="{8B554A1C-0A8D-4093-ABBC-955EEBB0327B}">
      <dgm:prSet/>
      <dgm:spPr/>
      <dgm:t>
        <a:bodyPr/>
        <a:lstStyle/>
        <a:p>
          <a:endParaRPr lang="en-US"/>
        </a:p>
      </dgm:t>
    </dgm:pt>
    <dgm:pt modelId="{DB77E561-7BE0-4C8E-A0BC-8CAB067B459B}" type="sibTrans" cxnId="{8B554A1C-0A8D-4093-ABBC-955EEBB0327B}">
      <dgm:prSet/>
      <dgm:spPr/>
      <dgm:t>
        <a:bodyPr/>
        <a:lstStyle/>
        <a:p>
          <a:endParaRPr lang="en-US"/>
        </a:p>
      </dgm:t>
    </dgm:pt>
    <dgm:pt modelId="{C42D0EE3-5DF1-4FC3-B782-665B563CDB0C}">
      <dgm:prSet/>
      <dgm:spPr/>
      <dgm:t>
        <a:bodyPr/>
        <a:lstStyle/>
        <a:p>
          <a:r>
            <a:rPr lang="en-AU" dirty="0"/>
            <a:t>Part 3 – Public Service Employment</a:t>
          </a:r>
          <a:endParaRPr lang="en-US" dirty="0"/>
        </a:p>
      </dgm:t>
    </dgm:pt>
    <dgm:pt modelId="{29BDE23A-C237-4A19-8E86-AC306557F554}" type="parTrans" cxnId="{5A1D96D0-6672-4C06-9588-247C85EEA037}">
      <dgm:prSet/>
      <dgm:spPr/>
      <dgm:t>
        <a:bodyPr/>
        <a:lstStyle/>
        <a:p>
          <a:endParaRPr lang="en-US"/>
        </a:p>
      </dgm:t>
    </dgm:pt>
    <dgm:pt modelId="{11781A2C-B7E0-4F15-B0C0-ED28F3AC5D0E}" type="sibTrans" cxnId="{5A1D96D0-6672-4C06-9588-247C85EEA037}">
      <dgm:prSet/>
      <dgm:spPr/>
      <dgm:t>
        <a:bodyPr/>
        <a:lstStyle/>
        <a:p>
          <a:endParaRPr lang="en-US"/>
        </a:p>
      </dgm:t>
    </dgm:pt>
    <dgm:pt modelId="{483D87A9-A393-4381-AA9F-8B907C355BAF}">
      <dgm:prSet/>
      <dgm:spPr/>
      <dgm:t>
        <a:bodyPr/>
        <a:lstStyle/>
        <a:p>
          <a:r>
            <a:rPr lang="en-AU" dirty="0"/>
            <a:t>Part 4 – Victorian Public Sector Commission (VPSC)</a:t>
          </a:r>
          <a:endParaRPr lang="en-US" dirty="0"/>
        </a:p>
      </dgm:t>
    </dgm:pt>
    <dgm:pt modelId="{4F917426-2B83-4E17-B89D-77222226C9D7}" type="parTrans" cxnId="{57647F06-9D29-44A2-A4B8-FAFF153FD61E}">
      <dgm:prSet/>
      <dgm:spPr/>
      <dgm:t>
        <a:bodyPr/>
        <a:lstStyle/>
        <a:p>
          <a:endParaRPr lang="en-US"/>
        </a:p>
      </dgm:t>
    </dgm:pt>
    <dgm:pt modelId="{63C221C6-14DB-4AA1-891B-54D44A40DAB5}" type="sibTrans" cxnId="{57647F06-9D29-44A2-A4B8-FAFF153FD61E}">
      <dgm:prSet/>
      <dgm:spPr/>
      <dgm:t>
        <a:bodyPr/>
        <a:lstStyle/>
        <a:p>
          <a:endParaRPr lang="en-US"/>
        </a:p>
      </dgm:t>
    </dgm:pt>
    <dgm:pt modelId="{F99967B9-4328-458D-BABB-4E2E3F2C82DF}">
      <dgm:prSet/>
      <dgm:spPr/>
      <dgm:t>
        <a:bodyPr/>
        <a:lstStyle/>
        <a:p>
          <a:r>
            <a:rPr lang="en-AU" dirty="0"/>
            <a:t>Part 5 - Operation of Public Entities </a:t>
          </a:r>
          <a:endParaRPr lang="en-US" dirty="0"/>
        </a:p>
      </dgm:t>
    </dgm:pt>
    <dgm:pt modelId="{22595990-8484-4D48-81E5-E36680C10505}" type="parTrans" cxnId="{1279F478-833A-476B-8BCB-DC23810A9C1D}">
      <dgm:prSet/>
      <dgm:spPr/>
      <dgm:t>
        <a:bodyPr/>
        <a:lstStyle/>
        <a:p>
          <a:endParaRPr lang="en-US"/>
        </a:p>
      </dgm:t>
    </dgm:pt>
    <dgm:pt modelId="{3056ED56-193D-439B-8583-4C552D668325}" type="sibTrans" cxnId="{1279F478-833A-476B-8BCB-DC23810A9C1D}">
      <dgm:prSet/>
      <dgm:spPr/>
      <dgm:t>
        <a:bodyPr/>
        <a:lstStyle/>
        <a:p>
          <a:endParaRPr lang="en-US"/>
        </a:p>
      </dgm:t>
    </dgm:pt>
    <dgm:pt modelId="{97028AF6-46AA-46BD-AD5B-5ED50A2B95FA}" type="pres">
      <dgm:prSet presAssocID="{6B745F26-E0D6-4851-B9EE-294B8A37EFC1}" presName="linear" presStyleCnt="0">
        <dgm:presLayoutVars>
          <dgm:animLvl val="lvl"/>
          <dgm:resizeHandles val="exact"/>
        </dgm:presLayoutVars>
      </dgm:prSet>
      <dgm:spPr/>
    </dgm:pt>
    <dgm:pt modelId="{2CE7A99F-9D6E-4C4D-9FE6-39273C2C40B4}" type="pres">
      <dgm:prSet presAssocID="{BDD180F8-39C0-49A8-BE46-00BC9B533A6E}" presName="parentText" presStyleLbl="node1" presStyleIdx="0" presStyleCnt="1">
        <dgm:presLayoutVars>
          <dgm:chMax val="0"/>
          <dgm:bulletEnabled val="1"/>
        </dgm:presLayoutVars>
      </dgm:prSet>
      <dgm:spPr/>
    </dgm:pt>
    <dgm:pt modelId="{883F78F5-1D03-47AE-BAFA-0279AAAD2FB6}" type="pres">
      <dgm:prSet presAssocID="{BDD180F8-39C0-49A8-BE46-00BC9B533A6E}" presName="childText" presStyleLbl="revTx" presStyleIdx="0" presStyleCnt="1">
        <dgm:presLayoutVars>
          <dgm:bulletEnabled val="1"/>
        </dgm:presLayoutVars>
      </dgm:prSet>
      <dgm:spPr/>
    </dgm:pt>
  </dgm:ptLst>
  <dgm:cxnLst>
    <dgm:cxn modelId="{57647F06-9D29-44A2-A4B8-FAFF153FD61E}" srcId="{BDD180F8-39C0-49A8-BE46-00BC9B533A6E}" destId="{483D87A9-A393-4381-AA9F-8B907C355BAF}" srcOrd="2" destOrd="0" parTransId="{4F917426-2B83-4E17-B89D-77222226C9D7}" sibTransId="{63C221C6-14DB-4AA1-891B-54D44A40DAB5}"/>
    <dgm:cxn modelId="{8B554A1C-0A8D-4093-ABBC-955EEBB0327B}" srcId="{BDD180F8-39C0-49A8-BE46-00BC9B533A6E}" destId="{CC0A8F02-B82E-434D-884C-B856A8F92F3D}" srcOrd="0" destOrd="0" parTransId="{664C296D-CECC-45A4-860B-889B6E1B3C84}" sibTransId="{DB77E561-7BE0-4C8E-A0BC-8CAB067B459B}"/>
    <dgm:cxn modelId="{17D7BE5B-BA22-4168-AA2D-6551202E81C2}" type="presOf" srcId="{483D87A9-A393-4381-AA9F-8B907C355BAF}" destId="{883F78F5-1D03-47AE-BAFA-0279AAAD2FB6}" srcOrd="0" destOrd="2" presId="urn:microsoft.com/office/officeart/2005/8/layout/vList2"/>
    <dgm:cxn modelId="{39387376-056F-4667-AD5C-2B615C826D0F}" type="presOf" srcId="{BDD180F8-39C0-49A8-BE46-00BC9B533A6E}" destId="{2CE7A99F-9D6E-4C4D-9FE6-39273C2C40B4}" srcOrd="0" destOrd="0" presId="urn:microsoft.com/office/officeart/2005/8/layout/vList2"/>
    <dgm:cxn modelId="{1279F478-833A-476B-8BCB-DC23810A9C1D}" srcId="{BDD180F8-39C0-49A8-BE46-00BC9B533A6E}" destId="{F99967B9-4328-458D-BABB-4E2E3F2C82DF}" srcOrd="3" destOrd="0" parTransId="{22595990-8484-4D48-81E5-E36680C10505}" sibTransId="{3056ED56-193D-439B-8583-4C552D668325}"/>
    <dgm:cxn modelId="{0F3D4C9E-504D-4989-BC49-9963632D88CC}" srcId="{6B745F26-E0D6-4851-B9EE-294B8A37EFC1}" destId="{BDD180F8-39C0-49A8-BE46-00BC9B533A6E}" srcOrd="0" destOrd="0" parTransId="{4547F70F-0877-423B-ADB4-31D65C395843}" sibTransId="{E7629601-47EB-44A5-BBD0-C7355DB13F83}"/>
    <dgm:cxn modelId="{DBA9F5A3-0CA4-49BC-A856-9C509A6EEE7B}" type="presOf" srcId="{CC0A8F02-B82E-434D-884C-B856A8F92F3D}" destId="{883F78F5-1D03-47AE-BAFA-0279AAAD2FB6}" srcOrd="0" destOrd="0" presId="urn:microsoft.com/office/officeart/2005/8/layout/vList2"/>
    <dgm:cxn modelId="{D5ECB2A5-C066-460C-8B0C-613FFB733055}" type="presOf" srcId="{C42D0EE3-5DF1-4FC3-B782-665B563CDB0C}" destId="{883F78F5-1D03-47AE-BAFA-0279AAAD2FB6}" srcOrd="0" destOrd="1" presId="urn:microsoft.com/office/officeart/2005/8/layout/vList2"/>
    <dgm:cxn modelId="{5A1D96D0-6672-4C06-9588-247C85EEA037}" srcId="{BDD180F8-39C0-49A8-BE46-00BC9B533A6E}" destId="{C42D0EE3-5DF1-4FC3-B782-665B563CDB0C}" srcOrd="1" destOrd="0" parTransId="{29BDE23A-C237-4A19-8E86-AC306557F554}" sibTransId="{11781A2C-B7E0-4F15-B0C0-ED28F3AC5D0E}"/>
    <dgm:cxn modelId="{62E423F1-68AB-455B-855D-C967A5DF122F}" type="presOf" srcId="{6B745F26-E0D6-4851-B9EE-294B8A37EFC1}" destId="{97028AF6-46AA-46BD-AD5B-5ED50A2B95FA}" srcOrd="0" destOrd="0" presId="urn:microsoft.com/office/officeart/2005/8/layout/vList2"/>
    <dgm:cxn modelId="{798243FE-5441-4AD1-92A2-53FC5DC455F5}" type="presOf" srcId="{F99967B9-4328-458D-BABB-4E2E3F2C82DF}" destId="{883F78F5-1D03-47AE-BAFA-0279AAAD2FB6}" srcOrd="0" destOrd="3" presId="urn:microsoft.com/office/officeart/2005/8/layout/vList2"/>
    <dgm:cxn modelId="{88BD1CF6-BAB2-4DB4-80C3-CA50825B373F}" type="presParOf" srcId="{97028AF6-46AA-46BD-AD5B-5ED50A2B95FA}" destId="{2CE7A99F-9D6E-4C4D-9FE6-39273C2C40B4}" srcOrd="0" destOrd="0" presId="urn:microsoft.com/office/officeart/2005/8/layout/vList2"/>
    <dgm:cxn modelId="{65217395-BC70-4731-B129-F1DCB4A07A87}" type="presParOf" srcId="{97028AF6-46AA-46BD-AD5B-5ED50A2B95FA}" destId="{883F78F5-1D03-47AE-BAFA-0279AAAD2FB6}"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A6205-76B2-4839-B733-4C7628346FDB}">
      <dsp:nvSpPr>
        <dsp:cNvPr id="0" name=""/>
        <dsp:cNvSpPr/>
      </dsp:nvSpPr>
      <dsp:spPr>
        <a:xfrm>
          <a:off x="0" y="630034"/>
          <a:ext cx="6612655" cy="103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FBDF4C-88B7-4176-80A4-B261E0177078}">
      <dsp:nvSpPr>
        <dsp:cNvPr id="0" name=""/>
        <dsp:cNvSpPr/>
      </dsp:nvSpPr>
      <dsp:spPr>
        <a:xfrm>
          <a:off x="330632" y="25742"/>
          <a:ext cx="4628859" cy="121032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960" tIns="0" rIns="174960" bIns="0" numCol="1" spcCol="1270" anchor="ctr" anchorCtr="0">
          <a:noAutofit/>
        </a:bodyPr>
        <a:lstStyle/>
        <a:p>
          <a:pPr marL="0" lvl="0" indent="0" algn="l" defTabSz="889000">
            <a:lnSpc>
              <a:spcPct val="90000"/>
            </a:lnSpc>
            <a:spcBef>
              <a:spcPct val="0"/>
            </a:spcBef>
            <a:spcAft>
              <a:spcPct val="35000"/>
            </a:spcAft>
            <a:buNone/>
          </a:pPr>
          <a:endParaRPr lang="en-AU" sz="2000" b="1" kern="1200" dirty="0">
            <a:latin typeface="Segoe UI" panose="020B0502040204020203" pitchFamily="34" charset="0"/>
            <a:cs typeface="Segoe UI" panose="020B0502040204020203" pitchFamily="34" charset="0"/>
          </a:endParaRPr>
        </a:p>
        <a:p>
          <a:pPr marL="0" lvl="0" indent="0" algn="l" defTabSz="889000">
            <a:lnSpc>
              <a:spcPct val="90000"/>
            </a:lnSpc>
            <a:spcBef>
              <a:spcPct val="0"/>
            </a:spcBef>
            <a:spcAft>
              <a:spcPct val="35000"/>
            </a:spcAft>
            <a:buNone/>
          </a:pPr>
          <a:r>
            <a:rPr lang="en-AU" sz="2000" b="1" kern="1200" dirty="0">
              <a:latin typeface="Segoe UI" panose="020B0502040204020203" pitchFamily="34" charset="0"/>
              <a:cs typeface="Segoe UI" panose="020B0502040204020203" pitchFamily="34" charset="0"/>
            </a:rPr>
            <a:t>What governs employment in the Victorian Public Sector?</a:t>
          </a:r>
        </a:p>
        <a:p>
          <a:pPr marL="0" lvl="0" indent="0" algn="l" defTabSz="889000">
            <a:lnSpc>
              <a:spcPct val="90000"/>
            </a:lnSpc>
            <a:spcBef>
              <a:spcPct val="0"/>
            </a:spcBef>
            <a:spcAft>
              <a:spcPct val="35000"/>
            </a:spcAft>
            <a:buNone/>
          </a:pPr>
          <a:endParaRPr lang="en-US" sz="2000" b="1" kern="1200" dirty="0">
            <a:latin typeface="Segoe UI" panose="020B0502040204020203" pitchFamily="34" charset="0"/>
            <a:cs typeface="Segoe UI" panose="020B0502040204020203" pitchFamily="34" charset="0"/>
          </a:endParaRPr>
        </a:p>
      </dsp:txBody>
      <dsp:txXfrm>
        <a:off x="389715" y="84825"/>
        <a:ext cx="4510693" cy="1092154"/>
      </dsp:txXfrm>
    </dsp:sp>
    <dsp:sp modelId="{CF1DC66C-52F9-47CF-8074-D4876F35D0AB}">
      <dsp:nvSpPr>
        <dsp:cNvPr id="0" name=""/>
        <dsp:cNvSpPr/>
      </dsp:nvSpPr>
      <dsp:spPr>
        <a:xfrm>
          <a:off x="0" y="2490662"/>
          <a:ext cx="6612655" cy="1033200"/>
        </a:xfrm>
        <a:prstGeom prst="rect">
          <a:avLst/>
        </a:prstGeom>
        <a:solidFill>
          <a:schemeClr val="lt1">
            <a:alpha val="90000"/>
            <a:hueOff val="0"/>
            <a:satOff val="0"/>
            <a:lumOff val="0"/>
            <a:alphaOff val="0"/>
          </a:schemeClr>
        </a:solidFill>
        <a:ln w="12700" cap="flat" cmpd="sng" algn="ctr">
          <a:solidFill>
            <a:schemeClr val="accent4">
              <a:hueOff val="53974"/>
              <a:satOff val="-15382"/>
              <a:lumOff val="105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AEF9B6-CEEB-418B-A0F0-4893A1008C7A}">
      <dsp:nvSpPr>
        <dsp:cNvPr id="0" name=""/>
        <dsp:cNvSpPr/>
      </dsp:nvSpPr>
      <dsp:spPr>
        <a:xfrm>
          <a:off x="330632" y="1885502"/>
          <a:ext cx="4628859" cy="1210320"/>
        </a:xfrm>
        <a:prstGeom prst="roundRect">
          <a:avLst/>
        </a:prstGeom>
        <a:solidFill>
          <a:srgbClr val="7030A0"/>
        </a:solidFill>
        <a:ln w="127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960" tIns="0" rIns="174960" bIns="0" numCol="1" spcCol="1270" anchor="ctr" anchorCtr="0">
          <a:noAutofit/>
        </a:bodyPr>
        <a:lstStyle/>
        <a:p>
          <a:pPr marL="0" lvl="0" indent="0" algn="l" defTabSz="889000">
            <a:lnSpc>
              <a:spcPct val="90000"/>
            </a:lnSpc>
            <a:spcBef>
              <a:spcPct val="0"/>
            </a:spcBef>
            <a:spcAft>
              <a:spcPct val="35000"/>
            </a:spcAft>
            <a:buNone/>
          </a:pPr>
          <a:endParaRPr lang="en-AU" sz="2000" b="1" kern="1200" dirty="0">
            <a:latin typeface="Segoe UI" panose="020B0502040204020203" pitchFamily="34" charset="0"/>
            <a:cs typeface="Segoe UI" panose="020B0502040204020203" pitchFamily="34" charset="0"/>
          </a:endParaRPr>
        </a:p>
        <a:p>
          <a:pPr marL="0" lvl="0" indent="0" algn="l" defTabSz="889000">
            <a:lnSpc>
              <a:spcPct val="90000"/>
            </a:lnSpc>
            <a:spcBef>
              <a:spcPct val="0"/>
            </a:spcBef>
            <a:spcAft>
              <a:spcPct val="35000"/>
            </a:spcAft>
            <a:buNone/>
          </a:pPr>
          <a:r>
            <a:rPr lang="en-AU" sz="2000" b="1" kern="1200" dirty="0">
              <a:latin typeface="Segoe UI" panose="020B0502040204020203" pitchFamily="34" charset="0"/>
              <a:cs typeface="Segoe UI" panose="020B0502040204020203" pitchFamily="34" charset="0"/>
            </a:rPr>
            <a:t>What are the rights and obligations of Public Sector employees?</a:t>
          </a:r>
        </a:p>
        <a:p>
          <a:pPr marL="0" lvl="0" indent="0" algn="l" defTabSz="889000">
            <a:lnSpc>
              <a:spcPct val="90000"/>
            </a:lnSpc>
            <a:spcBef>
              <a:spcPct val="0"/>
            </a:spcBef>
            <a:spcAft>
              <a:spcPct val="35000"/>
            </a:spcAft>
            <a:buNone/>
          </a:pPr>
          <a:endParaRPr lang="en-US" sz="2000" b="1" kern="1200" dirty="0">
            <a:latin typeface="Segoe UI" panose="020B0502040204020203" pitchFamily="34" charset="0"/>
            <a:cs typeface="Segoe UI" panose="020B0502040204020203" pitchFamily="34" charset="0"/>
          </a:endParaRPr>
        </a:p>
      </dsp:txBody>
      <dsp:txXfrm>
        <a:off x="389715" y="1944585"/>
        <a:ext cx="4510693" cy="1092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75D9E-7CB7-489B-9C72-88166382D0D3}">
      <dsp:nvSpPr>
        <dsp:cNvPr id="0" name=""/>
        <dsp:cNvSpPr/>
      </dsp:nvSpPr>
      <dsp:spPr>
        <a:xfrm rot="5400000">
          <a:off x="5788240" y="-2522641"/>
          <a:ext cx="1852297" cy="690399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Font typeface="+mj-lt"/>
            <a:buAutoNum type="arabicPeriod"/>
          </a:pPr>
          <a:r>
            <a:rPr lang="en-US" sz="2100" b="0" kern="1200" dirty="0">
              <a:solidFill>
                <a:schemeClr val="tx1"/>
              </a:solidFill>
              <a:latin typeface="Segoe UI Light" panose="020B0502040204020203" pitchFamily="34" charset="0"/>
              <a:cs typeface="Segoe UI Light" panose="020B0502040204020203" pitchFamily="34" charset="0"/>
            </a:rPr>
            <a:t>Implied Limitation – FW Act only applies </a:t>
          </a:r>
          <a:r>
            <a:rPr lang="en-AU" sz="2100" b="0" kern="1200" dirty="0">
              <a:solidFill>
                <a:schemeClr val="tx1"/>
              </a:solidFill>
              <a:latin typeface="Segoe UI Light" panose="020B0502040204020203" pitchFamily="34" charset="0"/>
              <a:cs typeface="Segoe UI Light" panose="020B0502040204020203" pitchFamily="34" charset="0"/>
            </a:rPr>
            <a:t>to the extent that it does not impair the States' capacity to function as governments (e.g. matters related to redundancy, terms and conditions of those at ‘higher levels of government’).</a:t>
          </a:r>
          <a:endParaRPr lang="en-US" sz="2100" kern="1200" dirty="0">
            <a:solidFill>
              <a:schemeClr val="tx1"/>
            </a:solidFill>
          </a:endParaRPr>
        </a:p>
      </dsp:txBody>
      <dsp:txXfrm rot="-5400000">
        <a:off x="3262394" y="93627"/>
        <a:ext cx="6813568" cy="1671453"/>
      </dsp:txXfrm>
    </dsp:sp>
    <dsp:sp modelId="{B0A7BE1A-7815-4046-BCBA-481C80D5FE00}">
      <dsp:nvSpPr>
        <dsp:cNvPr id="0" name=""/>
        <dsp:cNvSpPr/>
      </dsp:nvSpPr>
      <dsp:spPr>
        <a:xfrm>
          <a:off x="285" y="899"/>
          <a:ext cx="3262107" cy="1856909"/>
        </a:xfrm>
        <a:prstGeom prst="roundRect">
          <a:avLst/>
        </a:prstGeom>
        <a:solidFill>
          <a:srgbClr val="810D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Implied limitation – could apply to all public sector employers</a:t>
          </a:r>
        </a:p>
      </dsp:txBody>
      <dsp:txXfrm>
        <a:off x="90932" y="91546"/>
        <a:ext cx="3080813" cy="1675615"/>
      </dsp:txXfrm>
    </dsp:sp>
    <dsp:sp modelId="{5CDC5115-DCE5-406F-AD60-0E26819C1609}">
      <dsp:nvSpPr>
        <dsp:cNvPr id="0" name=""/>
        <dsp:cNvSpPr/>
      </dsp:nvSpPr>
      <dsp:spPr>
        <a:xfrm rot="5400000">
          <a:off x="5308017" y="99537"/>
          <a:ext cx="2783187" cy="686555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889000">
            <a:lnSpc>
              <a:spcPct val="90000"/>
            </a:lnSpc>
            <a:spcBef>
              <a:spcPct val="0"/>
            </a:spcBef>
            <a:spcAft>
              <a:spcPct val="15000"/>
            </a:spcAft>
            <a:buFont typeface="+mj-lt"/>
            <a:buAutoNum type="arabicPeriod" startAt="2"/>
          </a:pPr>
          <a:r>
            <a:rPr lang="en-US" sz="1800" b="0" kern="1200" dirty="0">
              <a:solidFill>
                <a:prstClr val="black"/>
              </a:solidFill>
              <a:latin typeface="Segoe UI Light" panose="020B0502040204020203" pitchFamily="34" charset="0"/>
              <a:ea typeface="+mn-ea"/>
              <a:cs typeface="Segoe UI Light" panose="020B0502040204020203" pitchFamily="34" charset="0"/>
            </a:rPr>
            <a:t>Matters excluded from Victoria’s referral of powers to the Commonwealth (e.g. ‘executives’ and ‘Ministerial officers’ within the meaning of the Public Administration Act 2004 (Vic) ‘or persons employed at higher managerial levels in the public sector’). </a:t>
          </a:r>
        </a:p>
        <a:p>
          <a:pPr marL="228600" lvl="1" indent="-228600" algn="l" defTabSz="889000">
            <a:lnSpc>
              <a:spcPct val="90000"/>
            </a:lnSpc>
            <a:spcBef>
              <a:spcPct val="0"/>
            </a:spcBef>
            <a:spcAft>
              <a:spcPct val="15000"/>
            </a:spcAft>
            <a:buFont typeface="+mj-lt"/>
            <a:buAutoNum type="arabicPeriod" startAt="3"/>
          </a:pPr>
          <a:r>
            <a:rPr lang="en-AU" sz="1800" b="0" kern="1200" dirty="0">
              <a:solidFill>
                <a:prstClr val="black"/>
              </a:solidFill>
              <a:latin typeface="Segoe UI Light" panose="020B0502040204020203" pitchFamily="34" charset="0"/>
              <a:ea typeface="+mn-ea"/>
              <a:cs typeface="Segoe UI Light" panose="020B0502040204020203" pitchFamily="34" charset="0"/>
            </a:rPr>
            <a:t>Some provisions only apply to constitutional corporations (i.e. anti-bullying provisions)</a:t>
          </a:r>
          <a:endParaRPr lang="en-US" sz="1800" b="0" kern="1200" dirty="0">
            <a:solidFill>
              <a:prstClr val="black"/>
            </a:solidFill>
            <a:latin typeface="Segoe UI Light" panose="020B0502040204020203" pitchFamily="34" charset="0"/>
            <a:ea typeface="+mn-ea"/>
            <a:cs typeface="Segoe UI Light" panose="020B0502040204020203" pitchFamily="34" charset="0"/>
          </a:endParaRPr>
        </a:p>
        <a:p>
          <a:pPr marL="228600" lvl="1" indent="-228600" algn="l" defTabSz="889000">
            <a:lnSpc>
              <a:spcPct val="90000"/>
            </a:lnSpc>
            <a:spcBef>
              <a:spcPct val="0"/>
            </a:spcBef>
            <a:spcAft>
              <a:spcPct val="15000"/>
            </a:spcAft>
            <a:buFont typeface="+mj-lt"/>
            <a:buAutoNum type="arabicPeriod" startAt="4"/>
          </a:pPr>
          <a:r>
            <a:rPr lang="en-US" sz="1800" b="0" kern="1200" dirty="0">
              <a:solidFill>
                <a:prstClr val="black"/>
              </a:solidFill>
              <a:latin typeface="Segoe UI Light" panose="020B0502040204020203" pitchFamily="34" charset="0"/>
              <a:ea typeface="+mn-ea"/>
              <a:cs typeface="Segoe UI Light" panose="020B0502040204020203" pitchFamily="34" charset="0"/>
            </a:rPr>
            <a:t>Provisions that ordinarily impose criminal liability will not impose criminal liability if the Victorian public sector entity is a part of the Crown (e.g. wage theft provisions).</a:t>
          </a:r>
        </a:p>
      </dsp:txBody>
      <dsp:txXfrm rot="-5400000">
        <a:off x="3266834" y="2276584"/>
        <a:ext cx="6729690" cy="2511459"/>
      </dsp:txXfrm>
    </dsp:sp>
    <dsp:sp modelId="{FACDF8F1-FE21-4EB8-AF75-17577C0BA523}">
      <dsp:nvSpPr>
        <dsp:cNvPr id="0" name=""/>
        <dsp:cNvSpPr/>
      </dsp:nvSpPr>
      <dsp:spPr>
        <a:xfrm>
          <a:off x="285" y="2005633"/>
          <a:ext cx="3300940" cy="2956485"/>
        </a:xfrm>
        <a:prstGeom prst="roundRect">
          <a:avLst/>
        </a:prstGeom>
        <a:solidFill>
          <a:srgbClr val="810D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Other potential exclusions – these are only relevant to non-Constitutional Corporations</a:t>
          </a:r>
        </a:p>
      </dsp:txBody>
      <dsp:txXfrm>
        <a:off x="144609" y="2149957"/>
        <a:ext cx="3012292" cy="26678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7A99F-9D6E-4C4D-9FE6-39273C2C40B4}">
      <dsp:nvSpPr>
        <dsp:cNvPr id="0" name=""/>
        <dsp:cNvSpPr/>
      </dsp:nvSpPr>
      <dsp:spPr>
        <a:xfrm>
          <a:off x="0" y="22934"/>
          <a:ext cx="7658100" cy="76752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AU" sz="3200" kern="1200" dirty="0"/>
            <a:t>Key Parts:</a:t>
          </a:r>
          <a:endParaRPr lang="en-US" sz="3200" kern="1200" dirty="0"/>
        </a:p>
      </dsp:txBody>
      <dsp:txXfrm>
        <a:off x="37467" y="60401"/>
        <a:ext cx="7583166" cy="692586"/>
      </dsp:txXfrm>
    </dsp:sp>
    <dsp:sp modelId="{883F78F5-1D03-47AE-BAFA-0279AAAD2FB6}">
      <dsp:nvSpPr>
        <dsp:cNvPr id="0" name=""/>
        <dsp:cNvSpPr/>
      </dsp:nvSpPr>
      <dsp:spPr>
        <a:xfrm>
          <a:off x="0" y="790454"/>
          <a:ext cx="7658100"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145"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AU" sz="2500" kern="1200" dirty="0"/>
            <a:t>Part 2 - Public Sector Values and Employment Principles</a:t>
          </a:r>
          <a:endParaRPr lang="en-US" sz="2500" kern="1200" dirty="0"/>
        </a:p>
        <a:p>
          <a:pPr marL="228600" lvl="1" indent="-228600" algn="l" defTabSz="1111250">
            <a:lnSpc>
              <a:spcPct val="90000"/>
            </a:lnSpc>
            <a:spcBef>
              <a:spcPct val="0"/>
            </a:spcBef>
            <a:spcAft>
              <a:spcPct val="20000"/>
            </a:spcAft>
            <a:buChar char="•"/>
          </a:pPr>
          <a:r>
            <a:rPr lang="en-AU" sz="2500" kern="1200" dirty="0"/>
            <a:t>Part 3 – Public Service Employment</a:t>
          </a:r>
          <a:endParaRPr lang="en-US" sz="2500" kern="1200" dirty="0"/>
        </a:p>
        <a:p>
          <a:pPr marL="228600" lvl="1" indent="-228600" algn="l" defTabSz="1111250">
            <a:lnSpc>
              <a:spcPct val="90000"/>
            </a:lnSpc>
            <a:spcBef>
              <a:spcPct val="0"/>
            </a:spcBef>
            <a:spcAft>
              <a:spcPct val="20000"/>
            </a:spcAft>
            <a:buChar char="•"/>
          </a:pPr>
          <a:r>
            <a:rPr lang="en-AU" sz="2500" kern="1200" dirty="0"/>
            <a:t>Part 4 – Victorian Public Sector Commission (VPSC)</a:t>
          </a:r>
          <a:endParaRPr lang="en-US" sz="2500" kern="1200" dirty="0"/>
        </a:p>
        <a:p>
          <a:pPr marL="228600" lvl="1" indent="-228600" algn="l" defTabSz="1111250">
            <a:lnSpc>
              <a:spcPct val="90000"/>
            </a:lnSpc>
            <a:spcBef>
              <a:spcPct val="0"/>
            </a:spcBef>
            <a:spcAft>
              <a:spcPct val="20000"/>
            </a:spcAft>
            <a:buChar char="•"/>
          </a:pPr>
          <a:r>
            <a:rPr lang="en-AU" sz="2500" kern="1200" dirty="0"/>
            <a:t>Part 5 - Operation of Public Entities </a:t>
          </a:r>
          <a:endParaRPr lang="en-US" sz="2500" kern="1200" dirty="0"/>
        </a:p>
      </dsp:txBody>
      <dsp:txXfrm>
        <a:off x="0" y="790454"/>
        <a:ext cx="7658100" cy="208656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0779DFF-FBFB-4B96-9C2A-0E2298FEDFAC}" type="datetimeFigureOut">
              <a:rPr lang="en-AU" smtClean="0"/>
              <a:t>24/06/2025</a:t>
            </a:fld>
            <a:endParaRPr lang="en-AU"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8060104-0EFD-424F-B904-54A791530887}" type="slidenum">
              <a:rPr lang="en-AU" smtClean="0"/>
              <a:t>‹#›</a:t>
            </a:fld>
            <a:endParaRPr lang="en-AU" dirty="0"/>
          </a:p>
        </p:txBody>
      </p:sp>
    </p:spTree>
    <p:extLst>
      <p:ext uri="{BB962C8B-B14F-4D97-AF65-F5344CB8AC3E}">
        <p14:creationId xmlns:p14="http://schemas.microsoft.com/office/powerpoint/2010/main" val="4255011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p>
        </p:txBody>
      </p:sp>
      <p:sp>
        <p:nvSpPr>
          <p:cNvPr id="4" name="Slide Number Placeholder 3"/>
          <p:cNvSpPr>
            <a:spLocks noGrp="1"/>
          </p:cNvSpPr>
          <p:nvPr>
            <p:ph type="sldNum" sz="quarter" idx="10"/>
          </p:nvPr>
        </p:nvSpPr>
        <p:spPr/>
        <p:txBody>
          <a:bodyPr/>
          <a:lstStyle/>
          <a:p>
            <a:fld id="{9A73BD39-F619-48EB-8955-B1C157CB8D29}" type="slidenum">
              <a:rPr lang="en-AU" smtClean="0"/>
              <a:t>1</a:t>
            </a:fld>
            <a:endParaRPr lang="en-AU" dirty="0"/>
          </a:p>
        </p:txBody>
      </p:sp>
    </p:spTree>
    <p:extLst>
      <p:ext uri="{BB962C8B-B14F-4D97-AF65-F5344CB8AC3E}">
        <p14:creationId xmlns:p14="http://schemas.microsoft.com/office/powerpoint/2010/main" val="321572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endParaRPr lang="en-AU" b="1" u="none" baseline="0" dirty="0">
              <a:solidFill>
                <a:srgbClr val="FF0000"/>
              </a:solidFill>
            </a:endParaRPr>
          </a:p>
          <a:p>
            <a:endParaRPr lang="en-AU" b="1" u="none" baseline="0" dirty="0">
              <a:solidFill>
                <a:srgbClr val="FF0000"/>
              </a:solidFill>
            </a:endParaRPr>
          </a:p>
          <a:p>
            <a:r>
              <a:rPr lang="en-AU" b="0" i="0" dirty="0">
                <a:solidFill>
                  <a:srgbClr val="121212"/>
                </a:solidFill>
                <a:effectLst/>
                <a:latin typeface="source-sans-pro"/>
              </a:rPr>
              <a:t>Interestingly, industrial relations and employment issues did not feature prominently in the policy platform for either of the major political parties during the election. </a:t>
            </a:r>
            <a:endParaRPr lang="en-AU" b="0" u="none" baseline="0" dirty="0">
              <a:solidFill>
                <a:srgbClr val="FF0000"/>
              </a:solidFill>
            </a:endParaRPr>
          </a:p>
          <a:p>
            <a:endParaRPr lang="en-AU" b="0" u="none" baseline="0" dirty="0">
              <a:solidFill>
                <a:srgbClr val="FF0000"/>
              </a:solidFill>
            </a:endParaRPr>
          </a:p>
          <a:p>
            <a:r>
              <a:rPr lang="en-AU" b="0" u="none" baseline="0" dirty="0">
                <a:solidFill>
                  <a:srgbClr val="FF0000"/>
                </a:solidFill>
              </a:rPr>
              <a:t>Prior to the election, </a:t>
            </a:r>
            <a:r>
              <a:rPr lang="en-AU" b="0" i="0" dirty="0">
                <a:solidFill>
                  <a:srgbClr val="121212"/>
                </a:solidFill>
                <a:effectLst/>
                <a:latin typeface="source-sans-pro"/>
              </a:rPr>
              <a:t> an independent review was commissioned into the impact of the Secure Jobs, Better Pay reforms that will consider whether any further amendments are required to improve their operation. The Review’s Draft Report released in January 2025 identified key areas for improvement, including around the fixed term contract limitations and gender equity measures. The final report was due by 31 March 2025 and was reportedly delivered just before the ALP Government entered its caretaker period.</a:t>
            </a:r>
          </a:p>
          <a:p>
            <a:endParaRPr lang="en-AU" b="0" i="0" u="none" baseline="0" dirty="0">
              <a:solidFill>
                <a:srgbClr val="121212"/>
              </a:solidFill>
              <a:effectLst/>
              <a:latin typeface="source-sans-pro"/>
            </a:endParaRPr>
          </a:p>
          <a:p>
            <a:r>
              <a:rPr lang="en-AU" b="0" i="0" u="none" baseline="0" dirty="0">
                <a:solidFill>
                  <a:srgbClr val="121212"/>
                </a:solidFill>
                <a:effectLst/>
                <a:latin typeface="source-sans-pro"/>
              </a:rPr>
              <a:t>We do know that </a:t>
            </a:r>
            <a:r>
              <a:rPr lang="en-AU" b="0" u="none" baseline="0" dirty="0">
                <a:solidFill>
                  <a:srgbClr val="FF0000"/>
                </a:solidFill>
              </a:rPr>
              <a:t>Labor has flagged limits on the use of restraint of trade clauses – less relevant in the public sector.  </a:t>
            </a:r>
            <a:r>
              <a:rPr lang="en-AU" b="0" i="0" dirty="0">
                <a:solidFill>
                  <a:srgbClr val="121212"/>
                </a:solidFill>
                <a:effectLst/>
                <a:latin typeface="source-sans-pro"/>
              </a:rPr>
              <a:t>Late in the election campaign the ALP announced that it would legislate to “protect penalty rates in awards”</a:t>
            </a:r>
          </a:p>
          <a:p>
            <a:endParaRPr lang="en-AU" b="0" i="0" baseline="0" dirty="0">
              <a:solidFill>
                <a:srgbClr val="121212"/>
              </a:solidFill>
              <a:effectLst/>
              <a:latin typeface="source-sans-pro"/>
            </a:endParaRPr>
          </a:p>
          <a:p>
            <a:endParaRPr lang="en-AU" baseline="0" dirty="0"/>
          </a:p>
          <a:p>
            <a:endParaRPr lang="en-AU" baseline="0" dirty="0"/>
          </a:p>
          <a:p>
            <a:r>
              <a:rPr lang="en-AU" baseline="0" dirty="0"/>
              <a:t>To summarise</a:t>
            </a:r>
          </a:p>
          <a:p>
            <a:pPr marL="469900" marR="5080" lvl="1" indent="-457200">
              <a:lnSpc>
                <a:spcPts val="3030"/>
              </a:lnSpc>
              <a:spcBef>
                <a:spcPts val="470"/>
              </a:spcBef>
              <a:buFont typeface="+mj-lt"/>
              <a:buAutoNum type="arabicPeriod"/>
              <a:tabLst>
                <a:tab pos="241300" algn="l"/>
              </a:tabLst>
            </a:pPr>
            <a:r>
              <a:rPr lang="en-AU" sz="1200" dirty="0">
                <a:latin typeface="Segoe UI Light"/>
                <a:cs typeface="Segoe UI Light"/>
              </a:rPr>
              <a:t>Remember that Fair Work Act may not always apply to the Victorian Public Sector </a:t>
            </a:r>
          </a:p>
          <a:p>
            <a:pPr marL="469900" marR="5080" lvl="1" indent="-457200">
              <a:lnSpc>
                <a:spcPts val="3030"/>
              </a:lnSpc>
              <a:spcBef>
                <a:spcPts val="470"/>
              </a:spcBef>
              <a:buFont typeface="+mj-lt"/>
              <a:buAutoNum type="arabicPeriod"/>
              <a:tabLst>
                <a:tab pos="241300" algn="l"/>
              </a:tabLst>
            </a:pPr>
            <a:r>
              <a:rPr lang="en-AU" sz="1200" dirty="0">
                <a:latin typeface="Segoe UI Light"/>
                <a:cs typeface="Segoe UI Light"/>
              </a:rPr>
              <a:t>Employment law is a dynamic space – employers and employees need to be agile to keep up with reforms!</a:t>
            </a:r>
          </a:p>
          <a:p>
            <a:endParaRPr lang="en-AU" baseline="0" dirty="0"/>
          </a:p>
          <a:p>
            <a:endParaRPr lang="en-AU" baseline="0" dirty="0"/>
          </a:p>
          <a:p>
            <a:r>
              <a:rPr lang="en-AU" baseline="0" dirty="0"/>
              <a:t>Handover to </a:t>
            </a:r>
            <a:r>
              <a:rPr lang="en-AU" b="1" baseline="0" dirty="0"/>
              <a:t>Meg</a:t>
            </a:r>
            <a:endParaRPr lang="en-AU" b="1" dirty="0"/>
          </a:p>
        </p:txBody>
      </p:sp>
      <p:sp>
        <p:nvSpPr>
          <p:cNvPr id="4" name="Slide Number Placeholder 3"/>
          <p:cNvSpPr>
            <a:spLocks noGrp="1"/>
          </p:cNvSpPr>
          <p:nvPr>
            <p:ph type="sldNum" sz="quarter" idx="10"/>
          </p:nvPr>
        </p:nvSpPr>
        <p:spPr/>
        <p:txBody>
          <a:bodyPr/>
          <a:lstStyle/>
          <a:p>
            <a:fld id="{9A73BD39-F619-48EB-8955-B1C157CB8D29}" type="slidenum">
              <a:rPr lang="en-AU" smtClean="0"/>
              <a:t>10</a:t>
            </a:fld>
            <a:endParaRPr lang="en-AU" dirty="0"/>
          </a:p>
        </p:txBody>
      </p:sp>
    </p:spTree>
    <p:extLst>
      <p:ext uri="{BB962C8B-B14F-4D97-AF65-F5344CB8AC3E}">
        <p14:creationId xmlns:p14="http://schemas.microsoft.com/office/powerpoint/2010/main" val="388763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dirty="0"/>
              <a:t>Meg</a:t>
            </a:r>
          </a:p>
          <a:p>
            <a:endParaRPr lang="en-AU" sz="1200" dirty="0"/>
          </a:p>
          <a:p>
            <a:r>
              <a:rPr lang="en-AU" sz="1200" dirty="0"/>
              <a:t>Thanks Nic. Moving on from the FW Act, the other key piece of legislation that you should be aware of is the </a:t>
            </a:r>
            <a:r>
              <a:rPr lang="en-AU" sz="1200" i="1" dirty="0"/>
              <a:t>Public Administration Act 2004</a:t>
            </a:r>
            <a:r>
              <a:rPr lang="en-AU" sz="1200" baseline="0" dirty="0"/>
              <a:t>.</a:t>
            </a:r>
          </a:p>
          <a:p>
            <a:endParaRPr lang="en-AU" sz="1200" baseline="0" dirty="0"/>
          </a:p>
          <a:p>
            <a:r>
              <a:rPr lang="en-AU" sz="1200" dirty="0"/>
              <a:t>This legislation, amongst other things.</a:t>
            </a:r>
            <a:r>
              <a:rPr lang="en-AU" sz="1200" baseline="0" dirty="0"/>
              <a:t> provides the </a:t>
            </a:r>
            <a:r>
              <a:rPr lang="en-AU" sz="1200" dirty="0"/>
              <a:t>power to</a:t>
            </a:r>
            <a:r>
              <a:rPr lang="en-AU" sz="1200" baseline="0" dirty="0"/>
              <a:t> </a:t>
            </a:r>
            <a:r>
              <a:rPr lang="en-AU" sz="1200" dirty="0"/>
              <a:t>public sector bodies to employ people</a:t>
            </a:r>
          </a:p>
          <a:p>
            <a:endParaRPr lang="en-AU" sz="1200" dirty="0"/>
          </a:p>
          <a:p>
            <a:r>
              <a:rPr lang="en-AU" sz="1200" dirty="0"/>
              <a:t>The objects of</a:t>
            </a:r>
            <a:r>
              <a:rPr lang="en-AU" sz="1200" baseline="0" dirty="0"/>
              <a:t> the PA Act</a:t>
            </a:r>
            <a:r>
              <a:rPr lang="en-AU" sz="1200" dirty="0"/>
              <a:t> are informative</a:t>
            </a:r>
            <a:r>
              <a:rPr lang="en-AU" sz="1200" baseline="0" dirty="0"/>
              <a:t> and include </a:t>
            </a:r>
            <a:r>
              <a:rPr lang="en-AU" sz="1200" dirty="0"/>
              <a:t>to: </a:t>
            </a:r>
            <a:endParaRPr lang="en-AU" sz="1200" u="sng" dirty="0"/>
          </a:p>
          <a:p>
            <a:pPr marL="241300" marR="2734945" indent="-228600">
              <a:lnSpc>
                <a:spcPts val="2380"/>
              </a:lnSpc>
              <a:spcBef>
                <a:spcPts val="1250"/>
              </a:spcBef>
              <a:buFont typeface="Arial"/>
              <a:buChar char="•"/>
              <a:tabLst>
                <a:tab pos="240665" algn="l"/>
                <a:tab pos="241300" algn="l"/>
              </a:tabLst>
            </a:pPr>
            <a:r>
              <a:rPr lang="en-AU" sz="1200" b="1" dirty="0">
                <a:latin typeface="Segoe UI Light"/>
                <a:cs typeface="Segoe UI Light"/>
              </a:rPr>
              <a:t>Ensure</a:t>
            </a:r>
            <a:r>
              <a:rPr lang="en-AU" sz="1200" b="1" spc="-90" dirty="0">
                <a:latin typeface="Segoe UI Light"/>
                <a:cs typeface="Segoe UI Light"/>
              </a:rPr>
              <a:t> </a:t>
            </a:r>
            <a:r>
              <a:rPr lang="en-AU" sz="1200" b="1" dirty="0">
                <a:latin typeface="Segoe UI Light"/>
                <a:cs typeface="Segoe UI Light"/>
              </a:rPr>
              <a:t>maintenance</a:t>
            </a:r>
            <a:r>
              <a:rPr lang="en-AU" sz="1200" b="1" spc="-70" dirty="0">
                <a:latin typeface="Segoe UI Light"/>
                <a:cs typeface="Segoe UI Light"/>
              </a:rPr>
              <a:t> </a:t>
            </a:r>
            <a:r>
              <a:rPr lang="en-AU" sz="1200" b="1" dirty="0">
                <a:latin typeface="Segoe UI Light"/>
                <a:cs typeface="Segoe UI Light"/>
              </a:rPr>
              <a:t>of</a:t>
            </a:r>
            <a:r>
              <a:rPr lang="en-AU" sz="1200" b="1" spc="-90" dirty="0">
                <a:latin typeface="Segoe UI Light"/>
                <a:cs typeface="Segoe UI Light"/>
              </a:rPr>
              <a:t> </a:t>
            </a:r>
            <a:r>
              <a:rPr lang="en-AU" sz="1200" b="1" dirty="0">
                <a:latin typeface="Segoe UI Light"/>
                <a:cs typeface="Segoe UI Light"/>
              </a:rPr>
              <a:t>an</a:t>
            </a:r>
            <a:r>
              <a:rPr lang="en-AU" sz="1200" b="1" spc="-80" dirty="0">
                <a:latin typeface="Segoe UI Light"/>
                <a:cs typeface="Segoe UI Light"/>
              </a:rPr>
              <a:t> </a:t>
            </a:r>
            <a:r>
              <a:rPr lang="en-AU" sz="1200" b="1" i="1" dirty="0">
                <a:latin typeface="Segoe UI Light"/>
                <a:cs typeface="Segoe UI Light"/>
              </a:rPr>
              <a:t>apolitical</a:t>
            </a:r>
            <a:r>
              <a:rPr lang="en-AU" sz="1200" b="1" spc="-80" dirty="0">
                <a:latin typeface="Segoe UI Light"/>
                <a:cs typeface="Segoe UI Light"/>
              </a:rPr>
              <a:t> </a:t>
            </a:r>
            <a:r>
              <a:rPr lang="en-AU" sz="1200" b="1" spc="-10" dirty="0">
                <a:latin typeface="Segoe UI Light"/>
                <a:cs typeface="Segoe UI Light"/>
              </a:rPr>
              <a:t>public sector</a:t>
            </a:r>
            <a:endParaRPr lang="en-AU" sz="1200" b="1" dirty="0">
              <a:latin typeface="Segoe UI Light"/>
              <a:cs typeface="Segoe UI Light"/>
            </a:endParaRPr>
          </a:p>
          <a:p>
            <a:pPr marL="241300" marR="2294890" indent="-228600">
              <a:lnSpc>
                <a:spcPts val="2380"/>
              </a:lnSpc>
              <a:spcBef>
                <a:spcPts val="1225"/>
              </a:spcBef>
              <a:buFont typeface="Arial"/>
              <a:buChar char="•"/>
              <a:tabLst>
                <a:tab pos="240665" algn="l"/>
                <a:tab pos="241300" algn="l"/>
              </a:tabLst>
            </a:pPr>
            <a:r>
              <a:rPr lang="en-AU" sz="1200" b="0" dirty="0">
                <a:latin typeface="Segoe UI Light"/>
                <a:cs typeface="Segoe UI Light"/>
              </a:rPr>
              <a:t>Establish</a:t>
            </a:r>
            <a:r>
              <a:rPr lang="en-AU" sz="1200" b="0" spc="-80" dirty="0">
                <a:latin typeface="Segoe UI Light"/>
                <a:cs typeface="Segoe UI Light"/>
              </a:rPr>
              <a:t> </a:t>
            </a:r>
            <a:r>
              <a:rPr lang="en-AU" sz="1200" b="0" dirty="0">
                <a:latin typeface="Segoe UI Light"/>
                <a:cs typeface="Segoe UI Light"/>
              </a:rPr>
              <a:t>values</a:t>
            </a:r>
            <a:r>
              <a:rPr lang="en-AU" sz="1200" b="0" spc="-65" dirty="0">
                <a:latin typeface="Segoe UI Light"/>
                <a:cs typeface="Segoe UI Light"/>
              </a:rPr>
              <a:t> </a:t>
            </a:r>
            <a:r>
              <a:rPr lang="en-AU" sz="1200" b="0" dirty="0">
                <a:latin typeface="Segoe UI Light"/>
                <a:cs typeface="Segoe UI Light"/>
              </a:rPr>
              <a:t>and</a:t>
            </a:r>
            <a:r>
              <a:rPr lang="en-AU" sz="1200" b="0" spc="-60" dirty="0">
                <a:latin typeface="Segoe UI Light"/>
                <a:cs typeface="Segoe UI Light"/>
              </a:rPr>
              <a:t> </a:t>
            </a:r>
            <a:r>
              <a:rPr lang="en-AU" sz="1200" b="0" dirty="0">
                <a:latin typeface="Segoe UI Light"/>
                <a:cs typeface="Segoe UI Light"/>
              </a:rPr>
              <a:t>principles</a:t>
            </a:r>
            <a:r>
              <a:rPr lang="en-AU" sz="1200" b="0" spc="-50" dirty="0">
                <a:latin typeface="Segoe UI Light"/>
                <a:cs typeface="Segoe UI Light"/>
              </a:rPr>
              <a:t> </a:t>
            </a:r>
            <a:r>
              <a:rPr lang="en-AU" sz="1200" b="0" dirty="0">
                <a:latin typeface="Segoe UI Light"/>
                <a:cs typeface="Segoe UI Light"/>
              </a:rPr>
              <a:t>to</a:t>
            </a:r>
            <a:r>
              <a:rPr lang="en-AU" sz="1200" b="0" spc="-75" dirty="0">
                <a:latin typeface="Segoe UI Light"/>
                <a:cs typeface="Segoe UI Light"/>
              </a:rPr>
              <a:t> </a:t>
            </a:r>
            <a:r>
              <a:rPr lang="en-AU" sz="1200" b="0" spc="-10" dirty="0">
                <a:latin typeface="Segoe UI Light"/>
                <a:cs typeface="Segoe UI Light"/>
              </a:rPr>
              <a:t>guide </a:t>
            </a:r>
            <a:r>
              <a:rPr lang="en-AU" sz="1200" b="0" dirty="0">
                <a:latin typeface="Segoe UI Light"/>
                <a:cs typeface="Segoe UI Light"/>
              </a:rPr>
              <a:t>conduct</a:t>
            </a:r>
            <a:r>
              <a:rPr lang="en-AU" sz="1200" b="0" spc="-45" dirty="0">
                <a:latin typeface="Segoe UI Light"/>
                <a:cs typeface="Segoe UI Light"/>
              </a:rPr>
              <a:t> </a:t>
            </a:r>
            <a:r>
              <a:rPr lang="en-AU" sz="1200" b="0" dirty="0">
                <a:latin typeface="Segoe UI Light"/>
                <a:cs typeface="Segoe UI Light"/>
              </a:rPr>
              <a:t>and</a:t>
            </a:r>
            <a:r>
              <a:rPr lang="en-AU" sz="1200" b="0" spc="-55" dirty="0">
                <a:latin typeface="Segoe UI Light"/>
                <a:cs typeface="Segoe UI Light"/>
              </a:rPr>
              <a:t> </a:t>
            </a:r>
            <a:r>
              <a:rPr lang="en-AU" sz="1200" b="0" dirty="0">
                <a:latin typeface="Segoe UI Light"/>
                <a:cs typeface="Segoe UI Light"/>
              </a:rPr>
              <a:t>performance</a:t>
            </a:r>
            <a:r>
              <a:rPr lang="en-AU" sz="1200" b="0" spc="-5" dirty="0">
                <a:latin typeface="Segoe UI Light"/>
                <a:cs typeface="Segoe UI Light"/>
              </a:rPr>
              <a:t> </a:t>
            </a:r>
            <a:r>
              <a:rPr lang="en-AU" sz="1200" b="0" dirty="0">
                <a:latin typeface="Segoe UI Light"/>
                <a:cs typeface="Segoe UI Light"/>
              </a:rPr>
              <a:t>in</a:t>
            </a:r>
            <a:r>
              <a:rPr lang="en-AU" sz="1200" b="0" spc="-70" dirty="0">
                <a:latin typeface="Segoe UI Light"/>
                <a:cs typeface="Segoe UI Light"/>
              </a:rPr>
              <a:t> </a:t>
            </a:r>
            <a:r>
              <a:rPr lang="en-AU" sz="1200" b="0" dirty="0">
                <a:latin typeface="Segoe UI Light"/>
                <a:cs typeface="Segoe UI Light"/>
              </a:rPr>
              <a:t>the</a:t>
            </a:r>
            <a:r>
              <a:rPr lang="en-AU" sz="1200" b="0" spc="-50" dirty="0">
                <a:latin typeface="Segoe UI Light"/>
                <a:cs typeface="Segoe UI Light"/>
              </a:rPr>
              <a:t> </a:t>
            </a:r>
            <a:r>
              <a:rPr lang="en-AU" sz="1200" b="0" dirty="0">
                <a:latin typeface="Segoe UI Light"/>
                <a:cs typeface="Segoe UI Light"/>
              </a:rPr>
              <a:t>public</a:t>
            </a:r>
            <a:r>
              <a:rPr lang="en-AU" sz="1200" b="0" spc="-50" dirty="0">
                <a:latin typeface="Segoe UI Light"/>
                <a:cs typeface="Segoe UI Light"/>
              </a:rPr>
              <a:t> </a:t>
            </a:r>
            <a:r>
              <a:rPr lang="en-AU" sz="1200" b="0" spc="-10" dirty="0">
                <a:latin typeface="Segoe UI Light"/>
                <a:cs typeface="Segoe UI Light"/>
              </a:rPr>
              <a:t>sector</a:t>
            </a:r>
            <a:endParaRPr lang="en-AU" sz="1200" dirty="0">
              <a:latin typeface="Segoe UI Light"/>
              <a:cs typeface="Segoe UI Light"/>
            </a:endParaRPr>
          </a:p>
          <a:p>
            <a:pPr marL="241300" marR="5080" indent="-228600">
              <a:lnSpc>
                <a:spcPts val="2380"/>
              </a:lnSpc>
              <a:spcBef>
                <a:spcPts val="1195"/>
              </a:spcBef>
              <a:buFont typeface="Arial"/>
              <a:buChar char="•"/>
              <a:tabLst>
                <a:tab pos="240665" algn="l"/>
                <a:tab pos="241300" algn="l"/>
              </a:tabLst>
            </a:pPr>
            <a:r>
              <a:rPr lang="en-AU" sz="1200" b="0" dirty="0">
                <a:latin typeface="Segoe UI Light"/>
                <a:cs typeface="Segoe UI Light"/>
              </a:rPr>
              <a:t>Ensures</a:t>
            </a:r>
            <a:r>
              <a:rPr lang="en-AU" sz="1200" b="0" spc="-75" dirty="0">
                <a:latin typeface="Segoe UI Light"/>
                <a:cs typeface="Segoe UI Light"/>
              </a:rPr>
              <a:t> </a:t>
            </a:r>
            <a:r>
              <a:rPr lang="en-AU" sz="1200" b="0" dirty="0">
                <a:latin typeface="Segoe UI Light"/>
                <a:cs typeface="Segoe UI Light"/>
              </a:rPr>
              <a:t>that</a:t>
            </a:r>
            <a:r>
              <a:rPr lang="en-AU" sz="1200" b="0" spc="-80" dirty="0">
                <a:latin typeface="Segoe UI Light"/>
                <a:cs typeface="Segoe UI Light"/>
              </a:rPr>
              <a:t> </a:t>
            </a:r>
            <a:r>
              <a:rPr lang="en-AU" sz="1200" b="0" dirty="0">
                <a:latin typeface="Segoe UI Light"/>
                <a:cs typeface="Segoe UI Light"/>
              </a:rPr>
              <a:t>employment</a:t>
            </a:r>
            <a:r>
              <a:rPr lang="en-AU" sz="1200" b="0" spc="-30" dirty="0">
                <a:latin typeface="Segoe UI Light"/>
                <a:cs typeface="Segoe UI Light"/>
              </a:rPr>
              <a:t> </a:t>
            </a:r>
            <a:r>
              <a:rPr lang="en-AU" sz="1200" b="0" dirty="0">
                <a:latin typeface="Segoe UI Light"/>
                <a:cs typeface="Segoe UI Light"/>
              </a:rPr>
              <a:t>decisions</a:t>
            </a:r>
            <a:r>
              <a:rPr lang="en-AU" sz="1200" b="0" spc="-70" dirty="0">
                <a:latin typeface="Segoe UI Light"/>
                <a:cs typeface="Segoe UI Light"/>
              </a:rPr>
              <a:t> </a:t>
            </a:r>
            <a:r>
              <a:rPr lang="en-AU" sz="1200" b="0" dirty="0">
                <a:latin typeface="Segoe UI Light"/>
                <a:cs typeface="Segoe UI Light"/>
              </a:rPr>
              <a:t>in</a:t>
            </a:r>
            <a:r>
              <a:rPr lang="en-AU" sz="1200" b="0" spc="-90" dirty="0">
                <a:latin typeface="Segoe UI Light"/>
                <a:cs typeface="Segoe UI Light"/>
              </a:rPr>
              <a:t> </a:t>
            </a:r>
            <a:r>
              <a:rPr lang="en-AU" sz="1200" b="0" dirty="0">
                <a:latin typeface="Segoe UI Light"/>
                <a:cs typeface="Segoe UI Light"/>
              </a:rPr>
              <a:t>the</a:t>
            </a:r>
            <a:r>
              <a:rPr lang="en-AU" sz="1200" b="0" spc="-70" dirty="0">
                <a:latin typeface="Segoe UI Light"/>
                <a:cs typeface="Segoe UI Light"/>
              </a:rPr>
              <a:t> </a:t>
            </a:r>
            <a:r>
              <a:rPr lang="en-AU" sz="1200" b="0" dirty="0">
                <a:latin typeface="Segoe UI Light"/>
                <a:cs typeface="Segoe UI Light"/>
              </a:rPr>
              <a:t>Public</a:t>
            </a:r>
            <a:r>
              <a:rPr lang="en-AU" sz="1200" b="0" spc="-80" dirty="0">
                <a:latin typeface="Segoe UI Light"/>
                <a:cs typeface="Segoe UI Light"/>
              </a:rPr>
              <a:t> </a:t>
            </a:r>
            <a:r>
              <a:rPr lang="en-AU" sz="1200" b="0" dirty="0">
                <a:latin typeface="Segoe UI Light"/>
                <a:cs typeface="Segoe UI Light"/>
              </a:rPr>
              <a:t>Sector</a:t>
            </a:r>
            <a:r>
              <a:rPr lang="en-AU" sz="1200" b="0" spc="-65" dirty="0">
                <a:latin typeface="Segoe UI Light"/>
                <a:cs typeface="Segoe UI Light"/>
              </a:rPr>
              <a:t> </a:t>
            </a:r>
            <a:r>
              <a:rPr lang="en-AU" sz="1200" b="0" dirty="0">
                <a:latin typeface="Segoe UI Light"/>
                <a:cs typeface="Segoe UI Light"/>
              </a:rPr>
              <a:t>are</a:t>
            </a:r>
            <a:r>
              <a:rPr lang="en-AU" sz="1200" b="0" spc="-60" dirty="0">
                <a:latin typeface="Segoe UI Light"/>
                <a:cs typeface="Segoe UI Light"/>
              </a:rPr>
              <a:t> </a:t>
            </a:r>
            <a:r>
              <a:rPr lang="en-AU" sz="1200" b="0" spc="-10" dirty="0">
                <a:latin typeface="Segoe UI Light"/>
                <a:cs typeface="Segoe UI Light"/>
              </a:rPr>
              <a:t>based </a:t>
            </a:r>
            <a:r>
              <a:rPr lang="en-AU" sz="1200" b="0" dirty="0">
                <a:latin typeface="Segoe UI Light"/>
                <a:cs typeface="Segoe UI Light"/>
              </a:rPr>
              <a:t>on</a:t>
            </a:r>
            <a:r>
              <a:rPr lang="en-AU" sz="1200" b="0" spc="-30" dirty="0">
                <a:latin typeface="Segoe UI Light"/>
                <a:cs typeface="Segoe UI Light"/>
              </a:rPr>
              <a:t> </a:t>
            </a:r>
            <a:r>
              <a:rPr lang="en-AU" sz="1200" b="0" spc="-20" dirty="0">
                <a:latin typeface="Segoe UI Light"/>
                <a:cs typeface="Segoe UI Light"/>
              </a:rPr>
              <a:t>merit</a:t>
            </a:r>
            <a:endParaRPr lang="en-AU" sz="1200" dirty="0">
              <a:latin typeface="Segoe UI Light"/>
              <a:cs typeface="Segoe UI Light"/>
            </a:endParaRPr>
          </a:p>
          <a:p>
            <a:pPr marL="241300" marR="189230" indent="-228600">
              <a:lnSpc>
                <a:spcPts val="2380"/>
              </a:lnSpc>
              <a:spcBef>
                <a:spcPts val="1230"/>
              </a:spcBef>
              <a:buFont typeface="Arial"/>
              <a:buChar char="•"/>
              <a:tabLst>
                <a:tab pos="240665" algn="l"/>
                <a:tab pos="241300" algn="l"/>
              </a:tabLst>
            </a:pPr>
            <a:r>
              <a:rPr lang="en-AU" sz="1200" b="0" spc="-190" dirty="0">
                <a:latin typeface="Segoe UI Light"/>
                <a:cs typeface="Segoe UI Light"/>
              </a:rPr>
              <a:t>To</a:t>
            </a:r>
            <a:r>
              <a:rPr lang="en-AU" sz="1200" b="0" dirty="0">
                <a:latin typeface="Segoe UI Light"/>
                <a:cs typeface="Segoe UI Light"/>
              </a:rPr>
              <a:t> promote</a:t>
            </a:r>
            <a:r>
              <a:rPr lang="en-AU" sz="1200" b="0" spc="-125" dirty="0">
                <a:latin typeface="Segoe UI Light"/>
                <a:cs typeface="Segoe UI Light"/>
              </a:rPr>
              <a:t> </a:t>
            </a:r>
            <a:r>
              <a:rPr lang="en-AU" sz="1200" b="0" dirty="0">
                <a:latin typeface="Segoe UI Light"/>
                <a:cs typeface="Segoe UI Light"/>
              </a:rPr>
              <a:t>the</a:t>
            </a:r>
            <a:r>
              <a:rPr lang="en-AU" sz="1200" b="0" spc="-70" dirty="0">
                <a:latin typeface="Segoe UI Light"/>
                <a:cs typeface="Segoe UI Light"/>
              </a:rPr>
              <a:t> </a:t>
            </a:r>
            <a:r>
              <a:rPr lang="en-AU" sz="1200" b="0" dirty="0">
                <a:latin typeface="Segoe UI Light"/>
                <a:cs typeface="Segoe UI Light"/>
              </a:rPr>
              <a:t>highest</a:t>
            </a:r>
            <a:r>
              <a:rPr lang="en-AU" sz="1200" b="0" spc="-75" dirty="0">
                <a:latin typeface="Segoe UI Light"/>
                <a:cs typeface="Segoe UI Light"/>
              </a:rPr>
              <a:t> </a:t>
            </a:r>
            <a:r>
              <a:rPr lang="en-AU" sz="1200" b="0" dirty="0">
                <a:latin typeface="Segoe UI Light"/>
                <a:cs typeface="Segoe UI Light"/>
              </a:rPr>
              <a:t>standards</a:t>
            </a:r>
            <a:r>
              <a:rPr lang="en-AU" sz="1200" b="0" spc="-40" dirty="0">
                <a:latin typeface="Segoe UI Light"/>
                <a:cs typeface="Segoe UI Light"/>
              </a:rPr>
              <a:t> </a:t>
            </a:r>
            <a:r>
              <a:rPr lang="en-AU" sz="1200" b="0" dirty="0">
                <a:latin typeface="Segoe UI Light"/>
                <a:cs typeface="Segoe UI Light"/>
              </a:rPr>
              <a:t>of</a:t>
            </a:r>
            <a:r>
              <a:rPr lang="en-AU" sz="1200" b="0" spc="-75" dirty="0">
                <a:latin typeface="Segoe UI Light"/>
                <a:cs typeface="Segoe UI Light"/>
              </a:rPr>
              <a:t> </a:t>
            </a:r>
            <a:r>
              <a:rPr lang="en-AU" sz="1200" b="0" dirty="0">
                <a:latin typeface="Segoe UI Light"/>
                <a:cs typeface="Segoe UI Light"/>
              </a:rPr>
              <a:t>governance</a:t>
            </a:r>
            <a:r>
              <a:rPr lang="en-AU" sz="1200" b="0" spc="-35" dirty="0">
                <a:latin typeface="Segoe UI Light"/>
                <a:cs typeface="Segoe UI Light"/>
              </a:rPr>
              <a:t> </a:t>
            </a:r>
            <a:r>
              <a:rPr lang="en-AU" sz="1200" b="0" dirty="0">
                <a:latin typeface="Segoe UI Light"/>
                <a:cs typeface="Segoe UI Light"/>
              </a:rPr>
              <a:t>in</a:t>
            </a:r>
            <a:r>
              <a:rPr lang="en-AU" sz="1200" b="0" spc="-90" dirty="0">
                <a:latin typeface="Segoe UI Light"/>
                <a:cs typeface="Segoe UI Light"/>
              </a:rPr>
              <a:t> </a:t>
            </a:r>
            <a:r>
              <a:rPr lang="en-AU" sz="1200" b="0" dirty="0">
                <a:latin typeface="Segoe UI Light"/>
                <a:cs typeface="Segoe UI Light"/>
              </a:rPr>
              <a:t>the</a:t>
            </a:r>
            <a:r>
              <a:rPr lang="en-AU" sz="1200" b="0" spc="-75" dirty="0">
                <a:latin typeface="Segoe UI Light"/>
                <a:cs typeface="Segoe UI Light"/>
              </a:rPr>
              <a:t> </a:t>
            </a:r>
            <a:r>
              <a:rPr lang="en-AU" sz="1200" b="0" spc="-10" dirty="0">
                <a:latin typeface="Segoe UI Light"/>
                <a:cs typeface="Segoe UI Light"/>
              </a:rPr>
              <a:t>public sector</a:t>
            </a:r>
            <a:endParaRPr lang="en-AU" sz="1200" dirty="0">
              <a:latin typeface="Segoe UI Light"/>
              <a:cs typeface="Segoe UI Light"/>
            </a:endParaRPr>
          </a:p>
          <a:p>
            <a:pPr marL="241300" marR="184785" indent="-228600">
              <a:lnSpc>
                <a:spcPts val="2380"/>
              </a:lnSpc>
              <a:spcBef>
                <a:spcPts val="1195"/>
              </a:spcBef>
              <a:buFont typeface="Arial"/>
              <a:buChar char="•"/>
              <a:tabLst>
                <a:tab pos="240665" algn="l"/>
                <a:tab pos="241300" algn="l"/>
              </a:tabLst>
            </a:pPr>
            <a:r>
              <a:rPr lang="en-AU" sz="1200" b="1" spc="-190" dirty="0">
                <a:latin typeface="Segoe UI Light"/>
                <a:cs typeface="Segoe UI Light"/>
              </a:rPr>
              <a:t>To</a:t>
            </a:r>
            <a:r>
              <a:rPr lang="en-AU" sz="1200" b="1" dirty="0">
                <a:latin typeface="Segoe UI Light"/>
                <a:cs typeface="Segoe UI Light"/>
              </a:rPr>
              <a:t> promote</a:t>
            </a:r>
            <a:r>
              <a:rPr lang="en-AU" sz="1200" b="1" spc="-130" dirty="0">
                <a:latin typeface="Segoe UI Light"/>
                <a:cs typeface="Segoe UI Light"/>
              </a:rPr>
              <a:t> </a:t>
            </a:r>
            <a:r>
              <a:rPr lang="en-AU" sz="1200" b="1" dirty="0">
                <a:latin typeface="Segoe UI Light"/>
                <a:cs typeface="Segoe UI Light"/>
              </a:rPr>
              <a:t>the</a:t>
            </a:r>
            <a:r>
              <a:rPr lang="en-AU" sz="1200" b="1" spc="-75" dirty="0">
                <a:latin typeface="Segoe UI Light"/>
                <a:cs typeface="Segoe UI Light"/>
              </a:rPr>
              <a:t> </a:t>
            </a:r>
            <a:r>
              <a:rPr lang="en-AU" sz="1200" b="1" dirty="0">
                <a:latin typeface="Segoe UI Light"/>
                <a:cs typeface="Segoe UI Light"/>
              </a:rPr>
              <a:t>highest</a:t>
            </a:r>
            <a:r>
              <a:rPr lang="en-AU" sz="1200" b="1" spc="-75" dirty="0">
                <a:latin typeface="Segoe UI Light"/>
                <a:cs typeface="Segoe UI Light"/>
              </a:rPr>
              <a:t> </a:t>
            </a:r>
            <a:r>
              <a:rPr lang="en-AU" sz="1200" b="1" dirty="0">
                <a:latin typeface="Segoe UI Light"/>
                <a:cs typeface="Segoe UI Light"/>
              </a:rPr>
              <a:t>standards</a:t>
            </a:r>
            <a:r>
              <a:rPr lang="en-AU" sz="1200" b="1" spc="-50" dirty="0">
                <a:latin typeface="Segoe UI Light"/>
                <a:cs typeface="Segoe UI Light"/>
              </a:rPr>
              <a:t> </a:t>
            </a:r>
            <a:r>
              <a:rPr lang="en-AU" sz="1200" b="1" dirty="0">
                <a:latin typeface="Segoe UI Light"/>
                <a:cs typeface="Segoe UI Light"/>
              </a:rPr>
              <a:t>of</a:t>
            </a:r>
            <a:r>
              <a:rPr lang="en-AU" sz="1200" b="1" spc="-80" dirty="0">
                <a:latin typeface="Segoe UI Light"/>
                <a:cs typeface="Segoe UI Light"/>
              </a:rPr>
              <a:t> </a:t>
            </a:r>
            <a:r>
              <a:rPr lang="en-AU" sz="1200" b="1" dirty="0">
                <a:latin typeface="Segoe UI Light"/>
                <a:cs typeface="Segoe UI Light"/>
              </a:rPr>
              <a:t>integrity</a:t>
            </a:r>
            <a:r>
              <a:rPr lang="en-AU" sz="1200" b="1" spc="-65" dirty="0">
                <a:latin typeface="Segoe UI Light"/>
                <a:cs typeface="Segoe UI Light"/>
              </a:rPr>
              <a:t> </a:t>
            </a:r>
            <a:r>
              <a:rPr lang="en-AU" sz="1200" b="1" dirty="0">
                <a:latin typeface="Segoe UI Light"/>
                <a:cs typeface="Segoe UI Light"/>
              </a:rPr>
              <a:t>and</a:t>
            </a:r>
            <a:r>
              <a:rPr lang="en-AU" sz="1200" b="1" spc="-65" dirty="0">
                <a:latin typeface="Segoe UI Light"/>
                <a:cs typeface="Segoe UI Light"/>
              </a:rPr>
              <a:t> </a:t>
            </a:r>
            <a:r>
              <a:rPr lang="en-AU" sz="1200" b="1" dirty="0">
                <a:latin typeface="Segoe UI Light"/>
                <a:cs typeface="Segoe UI Light"/>
              </a:rPr>
              <a:t>conduct</a:t>
            </a:r>
            <a:r>
              <a:rPr lang="en-AU" sz="1200" b="1" spc="-70" dirty="0">
                <a:latin typeface="Segoe UI Light"/>
                <a:cs typeface="Segoe UI Light"/>
              </a:rPr>
              <a:t> </a:t>
            </a:r>
            <a:r>
              <a:rPr lang="en-AU" sz="1200" b="1" spc="-25" dirty="0">
                <a:latin typeface="Segoe UI Light"/>
                <a:cs typeface="Segoe UI Light"/>
              </a:rPr>
              <a:t>for </a:t>
            </a:r>
            <a:r>
              <a:rPr lang="en-AU" sz="1200" b="1" dirty="0">
                <a:latin typeface="Segoe UI Light"/>
                <a:cs typeface="Segoe UI Light"/>
              </a:rPr>
              <a:t>Public</a:t>
            </a:r>
            <a:r>
              <a:rPr lang="en-AU" sz="1200" b="1" spc="-75" dirty="0">
                <a:latin typeface="Segoe UI Light"/>
                <a:cs typeface="Segoe UI Light"/>
              </a:rPr>
              <a:t> </a:t>
            </a:r>
            <a:r>
              <a:rPr lang="en-AU" sz="1200" b="1" dirty="0">
                <a:latin typeface="Segoe UI Light"/>
                <a:cs typeface="Segoe UI Light"/>
              </a:rPr>
              <a:t>Sector</a:t>
            </a:r>
            <a:r>
              <a:rPr lang="en-AU" sz="1200" b="1" spc="-45" dirty="0">
                <a:latin typeface="Segoe UI Light"/>
                <a:cs typeface="Segoe UI Light"/>
              </a:rPr>
              <a:t> </a:t>
            </a:r>
            <a:r>
              <a:rPr lang="en-AU" sz="1200" b="1" spc="-10" dirty="0">
                <a:latin typeface="Segoe UI Light"/>
                <a:cs typeface="Segoe UI Light"/>
              </a:rPr>
              <a:t>employees</a:t>
            </a:r>
            <a:endParaRPr lang="en-AU" sz="1200" b="1" dirty="0">
              <a:latin typeface="Segoe UI Light"/>
              <a:cs typeface="Segoe UI Light"/>
            </a:endParaRPr>
          </a:p>
          <a:p>
            <a:pPr marL="241300" marR="5080" indent="-228600">
              <a:lnSpc>
                <a:spcPts val="2380"/>
              </a:lnSpc>
              <a:spcBef>
                <a:spcPts val="1190"/>
              </a:spcBef>
              <a:buFont typeface="Arial"/>
              <a:buChar char="•"/>
              <a:tabLst>
                <a:tab pos="240665" algn="l"/>
                <a:tab pos="241300" algn="l"/>
              </a:tabLst>
            </a:pPr>
            <a:r>
              <a:rPr lang="en-AU" sz="1200" b="0" spc="-190" dirty="0">
                <a:latin typeface="Segoe UI Light"/>
                <a:cs typeface="Segoe UI Light"/>
              </a:rPr>
              <a:t>To</a:t>
            </a:r>
            <a:r>
              <a:rPr lang="en-AU" sz="1200" b="0" dirty="0">
                <a:latin typeface="Segoe UI Light"/>
                <a:cs typeface="Segoe UI Light"/>
              </a:rPr>
              <a:t> </a:t>
            </a:r>
            <a:r>
              <a:rPr lang="en-AU" sz="1200" b="0" spc="-10" dirty="0">
                <a:latin typeface="Segoe UI Light"/>
                <a:cs typeface="Segoe UI Light"/>
              </a:rPr>
              <a:t>strengthen</a:t>
            </a:r>
            <a:r>
              <a:rPr lang="en-AU" sz="1200" b="0" spc="-105" dirty="0">
                <a:latin typeface="Segoe UI Light"/>
                <a:cs typeface="Segoe UI Light"/>
              </a:rPr>
              <a:t> </a:t>
            </a:r>
            <a:r>
              <a:rPr lang="en-AU" sz="1200" b="0" dirty="0">
                <a:latin typeface="Segoe UI Light"/>
                <a:cs typeface="Segoe UI Light"/>
              </a:rPr>
              <a:t>the</a:t>
            </a:r>
            <a:r>
              <a:rPr lang="en-AU" sz="1200" b="0" spc="-60" dirty="0">
                <a:latin typeface="Segoe UI Light"/>
                <a:cs typeface="Segoe UI Light"/>
              </a:rPr>
              <a:t> </a:t>
            </a:r>
            <a:r>
              <a:rPr lang="en-AU" sz="1200" b="0" spc="-10" dirty="0">
                <a:latin typeface="Segoe UI Light"/>
                <a:cs typeface="Segoe UI Light"/>
              </a:rPr>
              <a:t>professionalism</a:t>
            </a:r>
            <a:r>
              <a:rPr lang="en-AU" sz="1200" b="0" spc="-30" dirty="0">
                <a:latin typeface="Segoe UI Light"/>
                <a:cs typeface="Segoe UI Light"/>
              </a:rPr>
              <a:t> </a:t>
            </a:r>
            <a:r>
              <a:rPr lang="en-AU" sz="1200" b="0" dirty="0">
                <a:latin typeface="Segoe UI Light"/>
                <a:cs typeface="Segoe UI Light"/>
              </a:rPr>
              <a:t>and</a:t>
            </a:r>
            <a:r>
              <a:rPr lang="en-AU" sz="1200" b="0" spc="-65" dirty="0">
                <a:latin typeface="Segoe UI Light"/>
                <a:cs typeface="Segoe UI Light"/>
              </a:rPr>
              <a:t> </a:t>
            </a:r>
            <a:r>
              <a:rPr lang="en-AU" sz="1200" b="0" dirty="0">
                <a:latin typeface="Segoe UI Light"/>
                <a:cs typeface="Segoe UI Light"/>
              </a:rPr>
              <a:t>adaptability</a:t>
            </a:r>
            <a:r>
              <a:rPr lang="en-AU" sz="1200" b="0" spc="-25" dirty="0">
                <a:latin typeface="Segoe UI Light"/>
                <a:cs typeface="Segoe UI Light"/>
              </a:rPr>
              <a:t> </a:t>
            </a:r>
            <a:r>
              <a:rPr lang="en-AU" sz="1200" b="0" dirty="0">
                <a:latin typeface="Segoe UI Light"/>
                <a:cs typeface="Segoe UI Light"/>
              </a:rPr>
              <a:t>of</a:t>
            </a:r>
            <a:r>
              <a:rPr lang="en-AU" sz="1200" b="0" spc="-65" dirty="0">
                <a:latin typeface="Segoe UI Light"/>
                <a:cs typeface="Segoe UI Light"/>
              </a:rPr>
              <a:t> </a:t>
            </a:r>
            <a:r>
              <a:rPr lang="en-AU" sz="1200" b="0" dirty="0">
                <a:latin typeface="Segoe UI Light"/>
                <a:cs typeface="Segoe UI Light"/>
              </a:rPr>
              <a:t>the</a:t>
            </a:r>
            <a:r>
              <a:rPr lang="en-AU" sz="1200" b="0" spc="-60" dirty="0">
                <a:latin typeface="Segoe UI Light"/>
                <a:cs typeface="Segoe UI Light"/>
              </a:rPr>
              <a:t> </a:t>
            </a:r>
            <a:r>
              <a:rPr lang="en-AU" sz="1200" b="0" spc="-10" dirty="0">
                <a:latin typeface="Segoe UI Light"/>
                <a:cs typeface="Segoe UI Light"/>
              </a:rPr>
              <a:t>public sector</a:t>
            </a:r>
            <a:endParaRPr lang="en-AU" sz="1200" dirty="0">
              <a:latin typeface="Segoe UI Light"/>
              <a:cs typeface="Segoe UI Light"/>
            </a:endParaRPr>
          </a:p>
          <a:p>
            <a:endParaRPr lang="en-US" sz="1200" b="1" u="sng" dirty="0"/>
          </a:p>
          <a:p>
            <a:r>
              <a:rPr lang="en-US" sz="1200" dirty="0"/>
              <a:t>Particular parts</a:t>
            </a:r>
            <a:r>
              <a:rPr lang="en-US" sz="1200" baseline="0" dirty="0"/>
              <a:t> of the Act worth highlighting are Parts 2, 3, 4 and 5.</a:t>
            </a:r>
          </a:p>
          <a:p>
            <a:endParaRPr lang="en-US" sz="1200" baseline="0" dirty="0"/>
          </a:p>
          <a:p>
            <a:r>
              <a:rPr lang="en-US" sz="1200" b="0" u="none" dirty="0"/>
              <a:t>Part 2 </a:t>
            </a:r>
            <a:r>
              <a:rPr lang="en-US" sz="1200" b="0" u="none" baseline="0" dirty="0"/>
              <a:t>establishes the </a:t>
            </a:r>
            <a:r>
              <a:rPr lang="en-US" sz="1200" b="1" u="none" baseline="0" dirty="0"/>
              <a:t>Public Sector Values and Employment Principles</a:t>
            </a:r>
            <a:r>
              <a:rPr lang="en-US" sz="1200" b="0" u="none" baseline="0" dirty="0"/>
              <a:t>. </a:t>
            </a:r>
          </a:p>
          <a:p>
            <a:endParaRPr lang="en-US" sz="1200" b="0" u="none" baseline="0" dirty="0"/>
          </a:p>
          <a:p>
            <a:r>
              <a:rPr lang="en-US" sz="1200" b="0" u="none" baseline="0" dirty="0"/>
              <a:t>The P</a:t>
            </a:r>
            <a:r>
              <a:rPr lang="en-AU" sz="1200" dirty="0" err="1"/>
              <a:t>ublic</a:t>
            </a:r>
            <a:r>
              <a:rPr lang="en-AU" sz="1200" dirty="0"/>
              <a:t> Sector</a:t>
            </a:r>
            <a:r>
              <a:rPr lang="en-AU" sz="1200" baseline="0" dirty="0"/>
              <a:t> Values are particularly important because these values must be demonstrated by all of us in our employment in the public sector and this is reflected in the VPS Code of Conduct (which I will discuss shortly) which applies to all of our employment. The Public Sector values also inform our workplace policies and a failure to comply with the values can have significant implications for a person’s employment. </a:t>
            </a:r>
          </a:p>
          <a:p>
            <a:endParaRPr lang="en-AU" sz="1200" baseline="0" dirty="0"/>
          </a:p>
          <a:p>
            <a:r>
              <a:rPr lang="en-AU" sz="1200" baseline="0" dirty="0"/>
              <a:t>We have set out on the slide each of the value which are </a:t>
            </a:r>
            <a:r>
              <a:rPr lang="en-AU" sz="1200" dirty="0"/>
              <a:t>:</a:t>
            </a:r>
          </a:p>
          <a:p>
            <a:endParaRPr lang="en-AU" sz="1200" dirty="0"/>
          </a:p>
          <a:p>
            <a:pPr marL="228600" indent="-228600">
              <a:buFont typeface="Arial" panose="020B0604020202020204" pitchFamily="34" charset="0"/>
              <a:buChar char="•"/>
            </a:pPr>
            <a:r>
              <a:rPr lang="en-AU" sz="1200" dirty="0"/>
              <a:t>responsiveness—public officials should demonstrate responsiveness by— (</a:t>
            </a:r>
            <a:r>
              <a:rPr lang="en-AU" sz="1200" dirty="0" err="1"/>
              <a:t>i</a:t>
            </a:r>
            <a:r>
              <a:rPr lang="en-AU" sz="1200" dirty="0"/>
              <a:t>) providing frank, impartial and timely advice to the Government; and (ii) providing high quality services to the Victorian community; and (iii) identifying and promoting best practice; </a:t>
            </a:r>
          </a:p>
          <a:p>
            <a:pPr marL="171450" indent="-171450">
              <a:buFont typeface="Arial" panose="020B0604020202020204" pitchFamily="34" charset="0"/>
              <a:buChar char="•"/>
            </a:pPr>
            <a:endParaRPr lang="en-AU" sz="1200" dirty="0"/>
          </a:p>
          <a:p>
            <a:pPr marL="228600" indent="-228600">
              <a:buFont typeface="Arial" panose="020B0604020202020204" pitchFamily="34" charset="0"/>
              <a:buChar char="•"/>
            </a:pPr>
            <a:r>
              <a:rPr lang="en-AU" sz="1200" dirty="0"/>
              <a:t>integrity—public officials should demonstrate integrity by— (</a:t>
            </a:r>
            <a:r>
              <a:rPr lang="en-AU" sz="1200" dirty="0" err="1"/>
              <a:t>i</a:t>
            </a:r>
            <a:r>
              <a:rPr lang="en-AU" sz="1200" dirty="0"/>
              <a:t>) being honest, open and transparent in their dealings; and (ii) using powers responsibly; and (iii) reporting improper conduct; and (iv) avoiding any real or apparent conflicts of interest; and (v) striving to earn and sustain public trust of a high level; </a:t>
            </a:r>
          </a:p>
          <a:p>
            <a:pPr marL="171450" indent="-171450">
              <a:buFont typeface="Arial" panose="020B0604020202020204" pitchFamily="34" charset="0"/>
              <a:buChar char="•"/>
            </a:pPr>
            <a:endParaRPr lang="en-AU" sz="1200" dirty="0"/>
          </a:p>
          <a:p>
            <a:pPr marL="228600" indent="-228600">
              <a:buFont typeface="Arial" panose="020B0604020202020204" pitchFamily="34" charset="0"/>
              <a:buChar char="•"/>
            </a:pPr>
            <a:r>
              <a:rPr lang="en-AU" sz="1200" dirty="0"/>
              <a:t>impartiality—public officials should demonstrate impartiality by— (</a:t>
            </a:r>
            <a:r>
              <a:rPr lang="en-AU" sz="1200" dirty="0" err="1"/>
              <a:t>i</a:t>
            </a:r>
            <a:r>
              <a:rPr lang="en-AU" sz="1200" dirty="0"/>
              <a:t>) making decisions and providing advice on merit and without bias, caprice, favouritism or self-interest; and (ii) acting fairly by objectively considering all relevant facts and fair criteria; and (iii) implementing Government policies and programs equitably; </a:t>
            </a:r>
          </a:p>
          <a:p>
            <a:pPr marL="171450" indent="-171450">
              <a:buFont typeface="Arial" panose="020B0604020202020204" pitchFamily="34" charset="0"/>
              <a:buChar char="•"/>
            </a:pPr>
            <a:endParaRPr lang="en-AU" sz="1200" dirty="0"/>
          </a:p>
          <a:p>
            <a:pPr marL="228600" indent="-228600">
              <a:buFont typeface="Arial" panose="020B0604020202020204" pitchFamily="34" charset="0"/>
              <a:buChar char="•"/>
            </a:pPr>
            <a:r>
              <a:rPr lang="en-AU" sz="1200" dirty="0"/>
              <a:t>accountability—public officials should demonstrate accountability by— (</a:t>
            </a:r>
            <a:r>
              <a:rPr lang="en-AU" sz="1200" dirty="0" err="1"/>
              <a:t>i</a:t>
            </a:r>
            <a:r>
              <a:rPr lang="en-AU" sz="1200" dirty="0"/>
              <a:t>) working to clear objectives in a transparent manner; and (ii) accepting responsibility for their decisions and actions; and (iii) seeking to achieve best use of resources; and (iv) submitting themselves to appropriate scrutiny; </a:t>
            </a:r>
          </a:p>
          <a:p>
            <a:pPr marL="171450" indent="-171450">
              <a:buFont typeface="Arial" panose="020B0604020202020204" pitchFamily="34" charset="0"/>
              <a:buChar char="•"/>
            </a:pPr>
            <a:endParaRPr lang="en-AU" sz="1200" dirty="0"/>
          </a:p>
          <a:p>
            <a:pPr marL="228600" indent="-228600">
              <a:buFont typeface="Arial" panose="020B0604020202020204" pitchFamily="34" charset="0"/>
              <a:buChar char="•"/>
            </a:pPr>
            <a:r>
              <a:rPr lang="en-AU" sz="1200" dirty="0"/>
              <a:t>respect—public officials should demonstrate respect for colleagues, other public officials and members of the Victorian community by— (</a:t>
            </a:r>
            <a:r>
              <a:rPr lang="en-AU" sz="1200" dirty="0" err="1"/>
              <a:t>i</a:t>
            </a:r>
            <a:r>
              <a:rPr lang="en-AU" sz="1200" dirty="0"/>
              <a:t>) treating them fairly and objectively; and (ii) ensuring freedom from discrimination, harassment and bullying; and (iii) using their views to improve outcomes on an ongoing basis; </a:t>
            </a:r>
          </a:p>
          <a:p>
            <a:pPr marL="171450" indent="-171450">
              <a:buFont typeface="Arial" panose="020B0604020202020204" pitchFamily="34" charset="0"/>
              <a:buChar char="•"/>
            </a:pPr>
            <a:endParaRPr lang="en-AU" sz="1200" dirty="0"/>
          </a:p>
          <a:p>
            <a:pPr marL="228600" indent="-228600">
              <a:buFont typeface="Arial" panose="020B0604020202020204" pitchFamily="34" charset="0"/>
              <a:buChar char="•"/>
            </a:pPr>
            <a:r>
              <a:rPr lang="en-AU" sz="1200" dirty="0"/>
              <a:t>leadership—public officials should demonstrate leadership by actively implementing, promoting and supporting these values;</a:t>
            </a:r>
          </a:p>
          <a:p>
            <a:pPr marL="171450" indent="-171450">
              <a:buFont typeface="Arial" panose="020B0604020202020204" pitchFamily="34" charset="0"/>
              <a:buChar char="•"/>
            </a:pPr>
            <a:endParaRPr lang="en-AU" sz="1200" dirty="0"/>
          </a:p>
          <a:p>
            <a:pPr marL="228600" indent="-228600">
              <a:buFont typeface="Arial" panose="020B0604020202020204" pitchFamily="34" charset="0"/>
              <a:buChar char="•"/>
            </a:pPr>
            <a:r>
              <a:rPr lang="en-AU" sz="1200" dirty="0"/>
              <a:t>human rights—public officials should respect and promote the human rights set out in the Charter of Human Rights and Responsibilities by— (</a:t>
            </a:r>
            <a:r>
              <a:rPr lang="en-AU" sz="1200" dirty="0" err="1"/>
              <a:t>i</a:t>
            </a:r>
            <a:r>
              <a:rPr lang="en-AU" sz="1200" dirty="0"/>
              <a:t>) making decisions and providing advice consistent with human rights; and (ii) actively implementing, promoting and supporting human rights</a:t>
            </a:r>
          </a:p>
          <a:p>
            <a:endParaRPr lang="en-AU" sz="1200" dirty="0"/>
          </a:p>
          <a:p>
            <a:r>
              <a:rPr lang="en-AU" sz="1200" dirty="0"/>
              <a:t>The public sector employment principles require that public sector body heads establish employment processes that will ensure that:</a:t>
            </a:r>
          </a:p>
          <a:p>
            <a:pPr marL="181171" indent="-181171">
              <a:buFont typeface="Arial" panose="020B0604020202020204" pitchFamily="34" charset="0"/>
              <a:buChar char="•"/>
            </a:pPr>
            <a:r>
              <a:rPr lang="en-AU" sz="1200" b="1" dirty="0"/>
              <a:t>Employment decisions are based on merit;</a:t>
            </a:r>
          </a:p>
          <a:p>
            <a:pPr marL="181171" indent="-181171">
              <a:buFont typeface="Arial" panose="020B0604020202020204" pitchFamily="34" charset="0"/>
              <a:buChar char="•"/>
            </a:pPr>
            <a:r>
              <a:rPr lang="en-AU" sz="1200" dirty="0"/>
              <a:t>Public sector employees are treated fairly and reasonably;</a:t>
            </a:r>
          </a:p>
          <a:p>
            <a:pPr marL="181171" indent="-181171">
              <a:buFont typeface="Arial" panose="020B0604020202020204" pitchFamily="34" charset="0"/>
              <a:buChar char="•"/>
            </a:pPr>
            <a:r>
              <a:rPr lang="en-AU" sz="1200" b="1" dirty="0"/>
              <a:t>Equal opportunity in employment is provided;</a:t>
            </a:r>
          </a:p>
          <a:p>
            <a:pPr marL="181171" indent="-181171">
              <a:buFont typeface="Arial" panose="020B0604020202020204" pitchFamily="34" charset="0"/>
              <a:buChar char="•"/>
            </a:pPr>
            <a:r>
              <a:rPr lang="en-AU" sz="1200" dirty="0"/>
              <a:t>Human rights in the Charter are upheld;</a:t>
            </a:r>
          </a:p>
          <a:p>
            <a:pPr marL="181171" indent="-181171">
              <a:buFont typeface="Arial" panose="020B0604020202020204" pitchFamily="34" charset="0"/>
              <a:buChar char="•"/>
            </a:pPr>
            <a:r>
              <a:rPr lang="en-AU" sz="1200" dirty="0"/>
              <a:t>Public sector employees have a reasonable avenue of redress against unfair or unreasonable treatment; and</a:t>
            </a:r>
          </a:p>
          <a:p>
            <a:pPr marL="181171" indent="-181171">
              <a:buFont typeface="Arial" panose="020B0604020202020204" pitchFamily="34" charset="0"/>
              <a:buChar char="•"/>
            </a:pPr>
            <a:r>
              <a:rPr lang="en-AU" sz="1200" dirty="0"/>
              <a:t>In the case of public service bodies, the development of a career public service is fostered.</a:t>
            </a:r>
          </a:p>
          <a:p>
            <a:endParaRPr lang="en-US" sz="1200" baseline="0" dirty="0"/>
          </a:p>
          <a:p>
            <a:r>
              <a:rPr lang="en-US" sz="1200" baseline="0" dirty="0"/>
              <a:t>Moving on to Part 3, this Part establishes the </a:t>
            </a:r>
            <a:r>
              <a:rPr lang="en-AU" sz="1200" dirty="0"/>
              <a:t>employment arrangements for public service body employees</a:t>
            </a:r>
            <a:r>
              <a:rPr lang="en-AU" sz="1200" baseline="0" dirty="0"/>
              <a:t> and executives. </a:t>
            </a:r>
          </a:p>
          <a:p>
            <a:endParaRPr lang="en-AU" sz="1200" baseline="0" dirty="0"/>
          </a:p>
          <a:p>
            <a:r>
              <a:rPr lang="en-AU" sz="1200" baseline="0" dirty="0"/>
              <a:t>Part 3 </a:t>
            </a:r>
            <a:r>
              <a:rPr lang="en-AU" sz="1200" dirty="0"/>
              <a:t>covers things</a:t>
            </a:r>
            <a:r>
              <a:rPr lang="en-AU" sz="1200" baseline="0" dirty="0"/>
              <a:t> such as:</a:t>
            </a:r>
          </a:p>
          <a:p>
            <a:pPr marL="181171" marR="0" lvl="0" indent="-18117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baseline="0" dirty="0"/>
              <a:t>s 20 of the PA Act provides that a public service body head (which for Departments is the Secretary and for Administrative Offices such as the VGSO would the AO Office head, in our case the </a:t>
            </a:r>
            <a:r>
              <a:rPr lang="en-AU" sz="1200" b="0" baseline="0" dirty="0" err="1"/>
              <a:t>VGS</a:t>
            </a:r>
            <a:r>
              <a:rPr lang="en-AU" sz="1200" b="0" baseline="0" dirty="0"/>
              <a:t>) has all the rights, powers, authorities and duties of an employer in respect of the public service body and employees in it and must exercise those powers in conformity with the public sector values, public sector employment principles, binding codes of conduct and standards issued by the </a:t>
            </a:r>
            <a:r>
              <a:rPr lang="en-AU" sz="1200" b="0" baseline="0" dirty="0" err="1"/>
              <a:t>VPSC</a:t>
            </a:r>
            <a:r>
              <a:rPr lang="en-AU" sz="1200" b="0" baseline="0" dirty="0"/>
              <a:t>. </a:t>
            </a:r>
            <a:endParaRPr lang="en-AU" sz="1200" b="0" dirty="0"/>
          </a:p>
          <a:p>
            <a:pPr marL="181171" indent="-181171">
              <a:buFont typeface="Arial" panose="020B0604020202020204" pitchFamily="34" charset="0"/>
              <a:buChar char="•"/>
            </a:pPr>
            <a:r>
              <a:rPr lang="en-AU" sz="1200" b="1" dirty="0"/>
              <a:t>Executive Employment (Div 5)</a:t>
            </a:r>
          </a:p>
          <a:p>
            <a:pPr marL="181171" indent="-181171">
              <a:buFont typeface="Arial" panose="020B0604020202020204" pitchFamily="34" charset="0"/>
              <a:buChar char="•"/>
            </a:pPr>
            <a:r>
              <a:rPr lang="en-AU" sz="1200" b="1" dirty="0"/>
              <a:t>Termination of employment of non-executive</a:t>
            </a:r>
            <a:r>
              <a:rPr lang="en-AU" sz="1200" b="1" baseline="0" dirty="0"/>
              <a:t> and executives in the public service, respectively (ss 33 and 34). </a:t>
            </a:r>
          </a:p>
          <a:p>
            <a:pPr marL="181171" indent="-181171">
              <a:buFont typeface="Arial" panose="020B0604020202020204" pitchFamily="34" charset="0"/>
              <a:buChar char="•"/>
            </a:pPr>
            <a:r>
              <a:rPr lang="en-AU" sz="1200" b="1" baseline="0" dirty="0"/>
              <a:t>Mobility of employees across the Public Sector</a:t>
            </a:r>
            <a:r>
              <a:rPr lang="en-AU" sz="1200" b="0" baseline="0" dirty="0"/>
              <a:t>.  Although this is in Part 3 (which relates to public service employees), it also provides for the transfer of employees between public entities and public service bodies on terms and conditions that are no less favourable overall.  A transfer under these provisions does not constitute a termination of employment or affect continuity of employment.(Div 6)  </a:t>
            </a:r>
          </a:p>
          <a:p>
            <a:pPr marL="181171" indent="-181171">
              <a:buFont typeface="Arial" panose="020B0604020202020204" pitchFamily="34" charset="0"/>
              <a:buChar char="•"/>
            </a:pPr>
            <a:r>
              <a:rPr lang="en-AU" sz="1200" kern="1200" dirty="0">
                <a:solidFill>
                  <a:schemeClr val="tx1"/>
                </a:solidFill>
                <a:effectLst/>
                <a:latin typeface="+mn-lt"/>
                <a:ea typeface="+mn-ea"/>
                <a:cs typeface="+mn-cs"/>
              </a:rPr>
              <a:t>In some cases, Part 3 of the PA Act will only apply to a public entities and special bodies and this is usually expressed as a provision in the</a:t>
            </a:r>
            <a:r>
              <a:rPr lang="en-AU" sz="1200" kern="1200" baseline="0" dirty="0">
                <a:solidFill>
                  <a:schemeClr val="tx1"/>
                </a:solidFill>
                <a:effectLst/>
                <a:latin typeface="+mn-lt"/>
                <a:ea typeface="+mn-ea"/>
                <a:cs typeface="+mn-cs"/>
              </a:rPr>
              <a:t> entities enabling </a:t>
            </a:r>
            <a:r>
              <a:rPr lang="en-AU" sz="1200" kern="1200" dirty="0">
                <a:solidFill>
                  <a:schemeClr val="tx1"/>
                </a:solidFill>
                <a:effectLst/>
                <a:latin typeface="+mn-lt"/>
                <a:ea typeface="+mn-ea"/>
                <a:cs typeface="+mn-cs"/>
              </a:rPr>
              <a:t>legislation.</a:t>
            </a:r>
            <a:endParaRPr lang="en-AU" sz="1200" dirty="0"/>
          </a:p>
          <a:p>
            <a:r>
              <a:rPr lang="en-AU" sz="1200" dirty="0"/>
              <a:t> </a:t>
            </a:r>
            <a:endParaRPr lang="en-AU" sz="1200" b="0" baseline="0" dirty="0"/>
          </a:p>
          <a:p>
            <a:r>
              <a:rPr lang="en-AU" sz="1200" b="0" baseline="0" dirty="0"/>
              <a:t>Part 4 – establishes the Victorian Public Sector Commission, commonly referred to as the VPSC. The VPSC performs a range of functions including:</a:t>
            </a:r>
          </a:p>
          <a:p>
            <a:pPr marL="742950" lvl="1" indent="-285750">
              <a:buFont typeface="Arial" panose="020B0604020202020204" pitchFamily="34" charset="0"/>
              <a:buChar char="•"/>
            </a:pPr>
            <a:r>
              <a:rPr lang="en-AU" sz="1200" baseline="0" dirty="0">
                <a:solidFill>
                  <a:srgbClr val="C00000"/>
                </a:solidFill>
              </a:rPr>
              <a:t>issuing the </a:t>
            </a:r>
            <a:r>
              <a:rPr lang="en-AU" sz="1200" dirty="0">
                <a:solidFill>
                  <a:srgbClr val="C00000"/>
                </a:solidFill>
              </a:rPr>
              <a:t>Code of conduct </a:t>
            </a:r>
            <a:r>
              <a:rPr lang="en-AU" sz="1200" baseline="0" dirty="0">
                <a:solidFill>
                  <a:srgbClr val="C00000"/>
                </a:solidFill>
              </a:rPr>
              <a:t>s 61 (which will talk more about that shortly); and </a:t>
            </a:r>
          </a:p>
          <a:p>
            <a:pPr marL="742950" lvl="1" indent="-285750">
              <a:buFont typeface="Arial" panose="020B0604020202020204" pitchFamily="34" charset="0"/>
              <a:buChar char="•"/>
            </a:pPr>
            <a:r>
              <a:rPr lang="en-AU" sz="1200" baseline="0" dirty="0">
                <a:solidFill>
                  <a:srgbClr val="C00000"/>
                </a:solidFill>
              </a:rPr>
              <a:t>issuing binding standards concerning the application of the public sector employment principles with which employers are required to comply.  The VPSC has issued six standards that define essential elements of the employment principles as follows: </a:t>
            </a:r>
          </a:p>
          <a:p>
            <a:pPr marL="1657350" lvl="3" indent="-285750">
              <a:buFont typeface="Arial" panose="020B0604020202020204" pitchFamily="34" charset="0"/>
              <a:buChar char="•"/>
            </a:pPr>
            <a:r>
              <a:rPr lang="en-AU" sz="1200" baseline="0" dirty="0">
                <a:solidFill>
                  <a:srgbClr val="C00000"/>
                </a:solidFill>
              </a:rPr>
              <a:t>Fair and Reasonable Treatment;</a:t>
            </a:r>
          </a:p>
          <a:p>
            <a:pPr marL="1657350" lvl="3" indent="-285750">
              <a:buFont typeface="Arial" panose="020B0604020202020204" pitchFamily="34" charset="0"/>
              <a:buChar char="•"/>
            </a:pPr>
            <a:r>
              <a:rPr lang="en-AU" sz="1200" baseline="0" dirty="0">
                <a:solidFill>
                  <a:srgbClr val="C00000"/>
                </a:solidFill>
              </a:rPr>
              <a:t>Merit in employment;</a:t>
            </a:r>
          </a:p>
          <a:p>
            <a:pPr marL="1657350" lvl="3" indent="-285750">
              <a:buFont typeface="Arial" panose="020B0604020202020204" pitchFamily="34" charset="0"/>
              <a:buChar char="•"/>
            </a:pPr>
            <a:r>
              <a:rPr lang="en-AU" sz="1200" baseline="0" dirty="0">
                <a:solidFill>
                  <a:srgbClr val="C00000"/>
                </a:solidFill>
              </a:rPr>
              <a:t>Equal Employment Opportunity;</a:t>
            </a:r>
          </a:p>
          <a:p>
            <a:pPr marL="1657350" lvl="3" indent="-285750">
              <a:buFont typeface="Arial" panose="020B0604020202020204" pitchFamily="34" charset="0"/>
              <a:buChar char="•"/>
            </a:pPr>
            <a:r>
              <a:rPr lang="en-AU" sz="1200" baseline="0" dirty="0">
                <a:solidFill>
                  <a:srgbClr val="C00000"/>
                </a:solidFill>
              </a:rPr>
              <a:t>Human Rights;</a:t>
            </a:r>
          </a:p>
          <a:p>
            <a:pPr marL="1657350" lvl="3" indent="-285750">
              <a:buFont typeface="Arial" panose="020B0604020202020204" pitchFamily="34" charset="0"/>
              <a:buChar char="•"/>
            </a:pPr>
            <a:r>
              <a:rPr lang="en-AU" sz="1200" baseline="0" dirty="0">
                <a:solidFill>
                  <a:srgbClr val="C00000"/>
                </a:solidFill>
              </a:rPr>
              <a:t>Reasonable Avenue of redress; and</a:t>
            </a:r>
          </a:p>
          <a:p>
            <a:pPr marL="1657350" lvl="3" indent="-285750">
              <a:buFont typeface="Arial" panose="020B0604020202020204" pitchFamily="34" charset="0"/>
              <a:buChar char="•"/>
            </a:pPr>
            <a:r>
              <a:rPr lang="en-AU" sz="1200" baseline="0" dirty="0">
                <a:solidFill>
                  <a:srgbClr val="C00000"/>
                </a:solidFill>
              </a:rPr>
              <a:t>Career public service</a:t>
            </a:r>
          </a:p>
          <a:p>
            <a:pPr marL="742950" lvl="1" indent="-285750">
              <a:buFont typeface="Arial" panose="020B0604020202020204" pitchFamily="34" charset="0"/>
              <a:buChar char="•"/>
            </a:pPr>
            <a:r>
              <a:rPr lang="en-AU" sz="1200" b="0" strike="noStrike" baseline="0" dirty="0">
                <a:solidFill>
                  <a:srgbClr val="C00000"/>
                </a:solidFill>
              </a:rPr>
              <a:t>Developing common policies, for example policies on leave or other entitlements arising under the VPS enterprise agreement.</a:t>
            </a:r>
          </a:p>
          <a:p>
            <a:endParaRPr lang="en-AU" sz="1200" b="0" i="0" strike="noStrike" kern="1200" baseline="0" dirty="0">
              <a:solidFill>
                <a:srgbClr val="C00000"/>
              </a:solidFill>
              <a:effectLst/>
              <a:latin typeface="+mn-lt"/>
              <a:ea typeface="+mn-ea"/>
              <a:cs typeface="+mn-cs"/>
            </a:endParaRPr>
          </a:p>
          <a:p>
            <a:r>
              <a:rPr lang="en-AU" sz="1200" b="0" i="0" strike="noStrike" kern="1200" baseline="0" dirty="0">
                <a:solidFill>
                  <a:srgbClr val="C00000"/>
                </a:solidFill>
                <a:effectLst/>
                <a:latin typeface="+mn-lt"/>
                <a:ea typeface="+mn-ea"/>
                <a:cs typeface="+mn-cs"/>
              </a:rPr>
              <a:t>And finally, Part 5 concerns public entitles which are  defined under the Act. To </a:t>
            </a:r>
            <a:r>
              <a:rPr lang="en-AU" sz="1200" b="0" kern="1200" dirty="0">
                <a:solidFill>
                  <a:schemeClr val="tx1"/>
                </a:solidFill>
                <a:effectLst/>
                <a:latin typeface="+mn-lt"/>
                <a:ea typeface="+mn-ea"/>
                <a:cs typeface="+mn-cs"/>
              </a:rPr>
              <a:t>the extent an entities fall within that definition, the entity and its employees will be subject to relevant provisions of the PA Act.  Public entities include </a:t>
            </a:r>
            <a:r>
              <a:rPr lang="en-AU" sz="1200" b="1" kern="1200" dirty="0">
                <a:solidFill>
                  <a:schemeClr val="tx1"/>
                </a:solidFill>
                <a:effectLst/>
                <a:latin typeface="+mn-lt"/>
                <a:ea typeface="+mn-ea"/>
                <a:cs typeface="+mn-cs"/>
              </a:rPr>
              <a:t>public hospitals, TAFE institutes and water corporations</a:t>
            </a:r>
            <a:r>
              <a:rPr lang="en-AU" sz="1200" b="0" kern="1200" dirty="0">
                <a:solidFill>
                  <a:schemeClr val="tx1"/>
                </a:solidFill>
                <a:effectLst/>
                <a:latin typeface="+mn-lt"/>
                <a:ea typeface="+mn-ea"/>
                <a:cs typeface="+mn-cs"/>
              </a:rPr>
              <a:t> and are established under their own legislation or by the Governor in Council or a Minister.</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Part 5 of the PA Act sets out matters relating to the operation of public entities, including for example, duties of directors (s 79) and duties of the entity (s 81) and accountability to the Minister responsible for the exercise of its functions (s 85). </a:t>
            </a:r>
          </a:p>
          <a:p>
            <a:r>
              <a:rPr lang="en-AU"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A73BD39-F619-48EB-8955-B1C157CB8D29}" type="slidenum">
              <a:rPr lang="en-AU" smtClean="0"/>
              <a:t>11</a:t>
            </a:fld>
            <a:endParaRPr lang="en-AU" dirty="0"/>
          </a:p>
        </p:txBody>
      </p:sp>
    </p:spTree>
    <p:extLst>
      <p:ext uri="{BB962C8B-B14F-4D97-AF65-F5344CB8AC3E}">
        <p14:creationId xmlns:p14="http://schemas.microsoft.com/office/powerpoint/2010/main" val="1483925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Meg</a:t>
            </a:r>
          </a:p>
          <a:p>
            <a:endParaRPr lang="en-AU" sz="1200" dirty="0"/>
          </a:p>
          <a:p>
            <a:r>
              <a:rPr lang="en-AU" sz="1200" dirty="0"/>
              <a:t>Moving on now, its</a:t>
            </a:r>
            <a:r>
              <a:rPr lang="en-AU" sz="1200" baseline="0" dirty="0"/>
              <a:t> also important to remember that employment arrangements for </a:t>
            </a:r>
            <a:r>
              <a:rPr lang="en-AU" sz="1200" dirty="0"/>
              <a:t>some departments or other bodies may also be</a:t>
            </a:r>
            <a:r>
              <a:rPr lang="en-AU" sz="1200" baseline="0" dirty="0"/>
              <a:t> </a:t>
            </a:r>
            <a:r>
              <a:rPr lang="en-AU" sz="1200" dirty="0"/>
              <a:t>governed by entity specific legislation, for example, the Department of Education and Training in its employment of teaching service staff through the</a:t>
            </a:r>
            <a:r>
              <a:rPr lang="en-AU" sz="1200" i="1" dirty="0"/>
              <a:t> Education and Training Reform Act 2006</a:t>
            </a:r>
            <a:r>
              <a:rPr lang="en-AU" sz="1200" b="0" i="0" baseline="0" dirty="0"/>
              <a:t> and Vic Pol through the </a:t>
            </a:r>
            <a:r>
              <a:rPr lang="en-AU" sz="1200" b="0" i="1" baseline="0" dirty="0"/>
              <a:t>Victoria Police Act 2013</a:t>
            </a:r>
            <a:r>
              <a:rPr lang="en-AU" sz="1200" b="0" i="0" baseline="0" dirty="0"/>
              <a:t>.</a:t>
            </a:r>
            <a:endParaRPr lang="en-AU" sz="1200" dirty="0"/>
          </a:p>
          <a:p>
            <a:endParaRPr lang="en-AU" dirty="0"/>
          </a:p>
        </p:txBody>
      </p:sp>
      <p:sp>
        <p:nvSpPr>
          <p:cNvPr id="4" name="Slide Number Placeholder 3"/>
          <p:cNvSpPr>
            <a:spLocks noGrp="1"/>
          </p:cNvSpPr>
          <p:nvPr>
            <p:ph type="sldNum" sz="quarter" idx="10"/>
          </p:nvPr>
        </p:nvSpPr>
        <p:spPr/>
        <p:txBody>
          <a:bodyPr/>
          <a:lstStyle/>
          <a:p>
            <a:fld id="{9A73BD39-F619-48EB-8955-B1C157CB8D29}" type="slidenum">
              <a:rPr lang="en-AU" smtClean="0"/>
              <a:t>12</a:t>
            </a:fld>
            <a:endParaRPr lang="en-AU" dirty="0"/>
          </a:p>
        </p:txBody>
      </p:sp>
    </p:spTree>
    <p:extLst>
      <p:ext uri="{BB962C8B-B14F-4D97-AF65-F5344CB8AC3E}">
        <p14:creationId xmlns:p14="http://schemas.microsoft.com/office/powerpoint/2010/main" val="2062490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Meg</a:t>
            </a:r>
          </a:p>
          <a:p>
            <a:endParaRPr lang="en-AU" sz="1200" b="0" dirty="0"/>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VPSC issued 3 binding codes under s 61 PA Act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CoC for Victorian Public Sector Employees (this will cover public service employees and employees of public entities)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Code of Conduct for Victorian Public Sector Employees of Special Bodies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Code of Conduct for Directors of Victorian Public Entities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Purpose - to promote adherence to public sector values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PS orgs are broad and diverse - so code </a:t>
            </a:r>
            <a:r>
              <a:rPr lang="en-AU" sz="1200" b="1" kern="1200" dirty="0">
                <a:solidFill>
                  <a:schemeClr val="tx1"/>
                </a:solidFill>
                <a:effectLst/>
                <a:latin typeface="+mn-lt"/>
                <a:ea typeface="+mn-ea"/>
                <a:cs typeface="+mn-cs"/>
              </a:rPr>
              <a:t>prescribes standards of behaviour relating to performance and conduct rather than detailed policies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Supplemented by policies and procedures of public sector bodies, tailored to operating environment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Contravention by public official bound is capable of constituting misconduct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Failure to behave in the ways described in the Code may lead to action under relevant </a:t>
            </a:r>
            <a:r>
              <a:rPr lang="en-AU" sz="1200" b="1" kern="1200" dirty="0">
                <a:solidFill>
                  <a:schemeClr val="tx1"/>
                </a:solidFill>
                <a:effectLst/>
                <a:latin typeface="+mn-lt"/>
                <a:ea typeface="+mn-ea"/>
                <a:cs typeface="+mn-cs"/>
              </a:rPr>
              <a:t>performance management or misconduct processes. </a:t>
            </a:r>
          </a:p>
          <a:p>
            <a:endParaRPr lang="en-AU" sz="1200" dirty="0"/>
          </a:p>
        </p:txBody>
      </p:sp>
      <p:sp>
        <p:nvSpPr>
          <p:cNvPr id="4" name="Slide Number Placeholder 3"/>
          <p:cNvSpPr>
            <a:spLocks noGrp="1"/>
          </p:cNvSpPr>
          <p:nvPr>
            <p:ph type="sldNum" sz="quarter" idx="10"/>
          </p:nvPr>
        </p:nvSpPr>
        <p:spPr/>
        <p:txBody>
          <a:bodyPr/>
          <a:lstStyle/>
          <a:p>
            <a:fld id="{9A73BD39-F619-48EB-8955-B1C157CB8D29}" type="slidenum">
              <a:rPr lang="en-AU" smtClean="0"/>
              <a:t>13</a:t>
            </a:fld>
            <a:endParaRPr lang="en-AU" dirty="0"/>
          </a:p>
        </p:txBody>
      </p:sp>
    </p:spTree>
    <p:extLst>
      <p:ext uri="{BB962C8B-B14F-4D97-AF65-F5344CB8AC3E}">
        <p14:creationId xmlns:p14="http://schemas.microsoft.com/office/powerpoint/2010/main" val="3837491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Meg</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There are some final pieces of the puzzle to discuss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 like to think about the rules governing employment as a sort of hierarchy: legislation, modern awards (which apply to a particular industry), EAs (which apply to sub-sections of an industry), policies, contract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Most Vic public sector employees covered by an EA (such as VPS agreement)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EA</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EA made at enterprise level, contains </a:t>
            </a:r>
            <a:r>
              <a:rPr lang="en-AU" sz="1200" kern="1200" dirty="0" err="1">
                <a:solidFill>
                  <a:schemeClr val="tx1"/>
                </a:solidFill>
                <a:effectLst/>
                <a:latin typeface="+mn-lt"/>
                <a:ea typeface="+mn-ea"/>
                <a:cs typeface="+mn-cs"/>
              </a:rPr>
              <a:t>T&amp;Cs</a:t>
            </a:r>
            <a:r>
              <a:rPr lang="en-AU" sz="1200" kern="1200" dirty="0">
                <a:solidFill>
                  <a:schemeClr val="tx1"/>
                </a:solidFill>
                <a:effectLst/>
                <a:latin typeface="+mn-lt"/>
                <a:ea typeface="+mn-ea"/>
                <a:cs typeface="+mn-cs"/>
              </a:rPr>
              <a:t> of employment, enforced for a period of up to 4 years.</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Can contain</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terms such</a:t>
            </a:r>
            <a:r>
              <a:rPr lang="en-AU" sz="1200" kern="1200" baseline="0" dirty="0">
                <a:solidFill>
                  <a:schemeClr val="tx1"/>
                </a:solidFill>
                <a:effectLst/>
                <a:latin typeface="+mn-lt"/>
                <a:ea typeface="+mn-ea"/>
                <a:cs typeface="+mn-cs"/>
              </a:rPr>
              <a:t> as</a:t>
            </a:r>
            <a:r>
              <a:rPr lang="en-AU" sz="1200" kern="1200" dirty="0">
                <a:solidFill>
                  <a:schemeClr val="tx1"/>
                </a:solidFill>
                <a:effectLst/>
                <a:latin typeface="+mn-lt"/>
                <a:ea typeface="+mn-ea"/>
                <a:cs typeface="+mn-cs"/>
              </a:rPr>
              <a:t> leave entitlements,</a:t>
            </a:r>
            <a:r>
              <a:rPr lang="en-AU" sz="1200" kern="1200" baseline="0" dirty="0">
                <a:solidFill>
                  <a:schemeClr val="tx1"/>
                </a:solidFill>
                <a:effectLst/>
                <a:latin typeface="+mn-lt"/>
                <a:ea typeface="+mn-ea"/>
                <a:cs typeface="+mn-cs"/>
              </a:rPr>
              <a:t> dispute resolution and processes for dealing with misconduct</a:t>
            </a:r>
            <a:endParaRPr lang="en-AU"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VPS EA - collective agreement between Vic Gov and public service employees, &gt;57,000 employees.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 new EA for the VPS commenced in the middle of last year</a:t>
            </a:r>
          </a:p>
          <a:p>
            <a:pPr marL="1085850" lvl="2" indent="-171450">
              <a:buFont typeface="Arial" panose="020B0604020202020204" pitchFamily="34" charset="0"/>
              <a:buChar char="•"/>
            </a:pPr>
            <a:r>
              <a:rPr lang="en-AU" sz="1200" kern="1200" dirty="0">
                <a:solidFill>
                  <a:schemeClr val="tx1"/>
                </a:solidFill>
                <a:effectLst/>
                <a:latin typeface="+mn-lt"/>
                <a:ea typeface="+mn-ea"/>
                <a:cs typeface="+mn-cs"/>
              </a:rPr>
              <a:t>Mentioned earlier that </a:t>
            </a:r>
            <a:r>
              <a:rPr lang="en-AU" sz="1200" kern="1200" dirty="0" err="1">
                <a:solidFill>
                  <a:schemeClr val="tx1"/>
                </a:solidFill>
                <a:effectLst/>
                <a:latin typeface="+mn-lt"/>
                <a:ea typeface="+mn-ea"/>
                <a:cs typeface="+mn-cs"/>
              </a:rPr>
              <a:t>VPSC</a:t>
            </a:r>
            <a:r>
              <a:rPr lang="en-AU" sz="1200" kern="1200" dirty="0">
                <a:solidFill>
                  <a:schemeClr val="tx1"/>
                </a:solidFill>
                <a:effectLst/>
                <a:latin typeface="+mn-lt"/>
                <a:ea typeface="+mn-ea"/>
                <a:cs typeface="+mn-cs"/>
              </a:rPr>
              <a:t> publishes common policies on VPS EA which provide guidance on the application of</a:t>
            </a:r>
            <a:r>
              <a:rPr lang="en-AU" sz="1200" kern="1200" baseline="0" dirty="0">
                <a:solidFill>
                  <a:schemeClr val="tx1"/>
                </a:solidFill>
                <a:effectLst/>
                <a:latin typeface="+mn-lt"/>
                <a:ea typeface="+mn-ea"/>
                <a:cs typeface="+mn-cs"/>
              </a:rPr>
              <a:t> EA.  Covers multiple</a:t>
            </a:r>
            <a:r>
              <a:rPr lang="en-AU" sz="1200" kern="1200" dirty="0">
                <a:solidFill>
                  <a:schemeClr val="tx1"/>
                </a:solidFill>
                <a:effectLst/>
                <a:latin typeface="+mn-lt"/>
                <a:ea typeface="+mn-ea"/>
                <a:cs typeface="+mn-cs"/>
              </a:rPr>
              <a:t> topics such as annual leave, home based work and management of misconduct</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Entity specific EAs - </a:t>
            </a: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TAC or </a:t>
            </a:r>
            <a:r>
              <a:rPr lang="en-AU" sz="1200" kern="1200" dirty="0" err="1">
                <a:solidFill>
                  <a:schemeClr val="tx1"/>
                </a:solidFill>
                <a:effectLst/>
                <a:latin typeface="+mn-lt"/>
                <a:ea typeface="+mn-ea"/>
                <a:cs typeface="+mn-cs"/>
              </a:rPr>
              <a:t>Worksafe</a:t>
            </a:r>
            <a:endParaRPr lang="en-AU"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EAs for specific types of employment </a:t>
            </a: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Nurses and Midwives EA - nurses employed in public hospitals across Victoria</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If you are covered by an EA, I would</a:t>
            </a:r>
            <a:r>
              <a:rPr lang="en-AU" sz="1200" kern="1200" baseline="0" dirty="0">
                <a:solidFill>
                  <a:schemeClr val="tx1"/>
                </a:solidFill>
                <a:effectLst/>
                <a:latin typeface="+mn-lt"/>
                <a:ea typeface="+mn-ea"/>
                <a:cs typeface="+mn-cs"/>
              </a:rPr>
              <a:t> encourage you to review and familiarise yourself with it</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Award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However modern awards may also cover public entities and their employees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Modern awards are industry or occupation-based instruments that cover employers and employees who perform work covered by the award.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Where EA in place, usually the case that modern award no longer applies</a:t>
            </a:r>
          </a:p>
          <a:p>
            <a:pPr marL="171450" lvl="0" indent="-171450">
              <a:buFont typeface="Arial" panose="020B0604020202020204" pitchFamily="34" charset="0"/>
              <a:buChar char="•"/>
            </a:pPr>
            <a:r>
              <a:rPr lang="en-AU" sz="1200" b="1" kern="1200" dirty="0">
                <a:solidFill>
                  <a:schemeClr val="tx1"/>
                </a:solidFill>
                <a:effectLst/>
                <a:latin typeface="+mn-lt"/>
                <a:ea typeface="+mn-ea"/>
                <a:cs typeface="+mn-cs"/>
              </a:rPr>
              <a:t>If no EA in place, consider if modern award may apply e.g. the Victorian State Government Agencies Award 2015 or the State Government Agencies Award 2020</a:t>
            </a:r>
            <a:r>
              <a:rPr lang="en-AU" sz="1200" kern="1200" dirty="0">
                <a:solidFill>
                  <a:schemeClr val="tx1"/>
                </a:solidFill>
                <a:effectLst/>
                <a:latin typeface="+mn-lt"/>
                <a:ea typeface="+mn-ea"/>
                <a:cs typeface="+mn-cs"/>
              </a:rPr>
              <a:t>) which may apply in circumstances where there is no enterprise agreement in place.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Modern award coverage should be assessed on case by case basis</a:t>
            </a:r>
            <a:r>
              <a:rPr lang="en-AU" sz="1200" b="1" kern="1200" dirty="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9A73BD39-F619-48EB-8955-B1C157CB8D29}" type="slidenum">
              <a:rPr lang="en-AU" smtClean="0"/>
              <a:t>14</a:t>
            </a:fld>
            <a:endParaRPr lang="en-AU" dirty="0"/>
          </a:p>
        </p:txBody>
      </p:sp>
    </p:spTree>
    <p:extLst>
      <p:ext uri="{BB962C8B-B14F-4D97-AF65-F5344CB8AC3E}">
        <p14:creationId xmlns:p14="http://schemas.microsoft.com/office/powerpoint/2010/main" val="37650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Segoe UI" panose="020B0502040204020203" pitchFamily="34" charset="0"/>
                <a:cs typeface="Segoe UI" panose="020B0502040204020203" pitchFamily="34" charset="0"/>
              </a:rPr>
              <a:t>Meg</a:t>
            </a:r>
          </a:p>
          <a:p>
            <a:endParaRPr lang="en-AU" sz="1200" b="1" dirty="0">
              <a:latin typeface="Segoe UI" panose="020B0502040204020203" pitchFamily="34" charset="0"/>
              <a:cs typeface="Segoe UI" panose="020B0502040204020203" pitchFamily="34" charset="0"/>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Another set</a:t>
            </a:r>
            <a:r>
              <a:rPr lang="en-AU" sz="1200" kern="1200" baseline="0" dirty="0">
                <a:solidFill>
                  <a:schemeClr val="tx1"/>
                </a:solidFill>
                <a:effectLst/>
                <a:latin typeface="+mn-lt"/>
                <a:ea typeface="+mn-ea"/>
                <a:cs typeface="+mn-cs"/>
              </a:rPr>
              <a:t> of policies to be aware of - </a:t>
            </a:r>
            <a:r>
              <a:rPr lang="en-AU" sz="1200" b="1" kern="1200" dirty="0">
                <a:solidFill>
                  <a:schemeClr val="tx1"/>
                </a:solidFill>
                <a:effectLst/>
                <a:latin typeface="+mn-lt"/>
                <a:ea typeface="+mn-ea"/>
                <a:cs typeface="+mn-cs"/>
              </a:rPr>
              <a:t>Public Sector Industrial Relations Policies 2015</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Published by IR Vic, these policies apply to all depts. And public sector bodies, and non-exec employees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Deal with matters </a:t>
            </a:r>
            <a:r>
              <a:rPr lang="en-AU" sz="1200" kern="1200" dirty="0" err="1">
                <a:solidFill>
                  <a:schemeClr val="tx1"/>
                </a:solidFill>
                <a:effectLst/>
                <a:latin typeface="+mn-lt"/>
                <a:ea typeface="+mn-ea"/>
                <a:cs typeface="+mn-cs"/>
              </a:rPr>
              <a:t>inc</a:t>
            </a:r>
            <a:r>
              <a:rPr lang="en-AU"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Government policy regarding </a:t>
            </a:r>
            <a:r>
              <a:rPr lang="en-AU" sz="1200" b="1" kern="1200" dirty="0">
                <a:solidFill>
                  <a:schemeClr val="tx1"/>
                </a:solidFill>
                <a:effectLst/>
                <a:latin typeface="+mn-lt"/>
                <a:ea typeface="+mn-ea"/>
                <a:cs typeface="+mn-cs"/>
              </a:rPr>
              <a:t>redundancy, redeployment </a:t>
            </a:r>
            <a:r>
              <a:rPr lang="en-AU" sz="1200" kern="1200" dirty="0">
                <a:solidFill>
                  <a:schemeClr val="tx1"/>
                </a:solidFill>
                <a:effectLst/>
                <a:latin typeface="+mn-lt"/>
                <a:ea typeface="+mn-ea"/>
                <a:cs typeface="+mn-cs"/>
              </a:rPr>
              <a:t>and retrenchment;</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Government's industrial relations principles (for example, in relation to </a:t>
            </a:r>
            <a:r>
              <a:rPr lang="en-AU" sz="1200" b="1" kern="1200" dirty="0">
                <a:solidFill>
                  <a:schemeClr val="tx1"/>
                </a:solidFill>
                <a:effectLst/>
                <a:latin typeface="+mn-lt"/>
                <a:ea typeface="+mn-ea"/>
                <a:cs typeface="+mn-cs"/>
              </a:rPr>
              <a:t>secure employment</a:t>
            </a:r>
            <a:r>
              <a:rPr lang="en-AU" sz="1200" kern="1200" dirty="0">
                <a:solidFill>
                  <a:schemeClr val="tx1"/>
                </a:solidFill>
                <a:effectLst/>
                <a:latin typeface="+mn-lt"/>
                <a:ea typeface="+mn-ea"/>
                <a:cs typeface="+mn-cs"/>
              </a:rPr>
              <a:t>, family violence, bargaining principles and </a:t>
            </a:r>
            <a:r>
              <a:rPr lang="en-AU" sz="1200" b="1" kern="1200" dirty="0">
                <a:solidFill>
                  <a:schemeClr val="tx1"/>
                </a:solidFill>
                <a:effectLst/>
                <a:latin typeface="+mn-lt"/>
                <a:ea typeface="+mn-ea"/>
                <a:cs typeface="+mn-cs"/>
              </a:rPr>
              <a:t>paid parental leave</a:t>
            </a:r>
            <a:r>
              <a:rPr lang="en-AU" sz="1200" kern="1200" dirty="0">
                <a:solidFill>
                  <a:schemeClr val="tx1"/>
                </a:solidFill>
                <a:effectLst/>
                <a:latin typeface="+mn-lt"/>
                <a:ea typeface="+mn-ea"/>
                <a:cs typeface="+mn-cs"/>
              </a:rPr>
              <a:t>); and</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matters in relation to agreement making (for example, </a:t>
            </a:r>
            <a:r>
              <a:rPr lang="en-AU" sz="1200" b="1" kern="1200" dirty="0">
                <a:solidFill>
                  <a:schemeClr val="tx1"/>
                </a:solidFill>
                <a:effectLst/>
                <a:latin typeface="+mn-lt"/>
                <a:ea typeface="+mn-ea"/>
                <a:cs typeface="+mn-cs"/>
              </a:rPr>
              <a:t>wages policy,</a:t>
            </a:r>
            <a:r>
              <a:rPr lang="en-AU" sz="1200" kern="1200" dirty="0">
                <a:solidFill>
                  <a:schemeClr val="tx1"/>
                </a:solidFill>
                <a:effectLst/>
                <a:latin typeface="+mn-lt"/>
                <a:ea typeface="+mn-ea"/>
                <a:cs typeface="+mn-cs"/>
              </a:rPr>
              <a:t> the enterprise bargaining framework and types of enterprise agreement).</a:t>
            </a:r>
          </a:p>
          <a:p>
            <a:pPr marL="171450" lvl="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b="1" kern="1200" dirty="0">
                <a:solidFill>
                  <a:schemeClr val="tx1"/>
                </a:solidFill>
                <a:effectLst/>
                <a:latin typeface="+mn-lt"/>
                <a:ea typeface="+mn-ea"/>
                <a:cs typeface="+mn-cs"/>
              </a:rPr>
              <a:t>Victorian Secretaries Board </a:t>
            </a:r>
            <a:r>
              <a:rPr lang="en-AU" sz="1200" kern="1200" dirty="0">
                <a:solidFill>
                  <a:schemeClr val="tx1"/>
                </a:solidFill>
                <a:effectLst/>
                <a:latin typeface="+mn-lt"/>
                <a:ea typeface="+mn-ea"/>
                <a:cs typeface="+mn-cs"/>
              </a:rPr>
              <a:t>flexible work policy which identifies flex work as default position</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Default starting position of 3 days per week for full time office based employees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Secretaries board recognises that recognises that for some parts of government, staff will be required to be in the office more than three days a week and that flexibility will be possible through other means.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Starting from default position, employees and managers discuss and agree to individual working arrangements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Enshrines principle that flexibility available to all employees regardless of why they need it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Supports new ways of working so we can create best public value for Victorians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Execs and managers need to model the principles set out in this policies</a:t>
            </a:r>
          </a:p>
          <a:p>
            <a:pPr marL="171450" lvl="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b="1" kern="1200" dirty="0">
                <a:solidFill>
                  <a:schemeClr val="tx1"/>
                </a:solidFill>
                <a:effectLst/>
                <a:latin typeface="+mn-lt"/>
                <a:ea typeface="+mn-ea"/>
                <a:cs typeface="+mn-cs"/>
              </a:rPr>
              <a:t>Organisation policies </a:t>
            </a:r>
            <a:r>
              <a:rPr lang="en-AU" sz="1200" kern="1200" dirty="0">
                <a:solidFill>
                  <a:schemeClr val="tx1"/>
                </a:solidFill>
                <a:effectLst/>
                <a:latin typeface="+mn-lt"/>
                <a:ea typeface="+mn-ea"/>
                <a:cs typeface="+mn-cs"/>
              </a:rPr>
              <a:t>- your org will have own policies, may cover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Social media</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Acceptable use IT</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Misconduct</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Performance management</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Gifts and hospitality</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Conflicts of interest</a:t>
            </a:r>
          </a:p>
          <a:p>
            <a:endParaRPr lang="en-AU" sz="1200" b="0" dirty="0">
              <a:latin typeface="Segoe UI" panose="020B0502040204020203" pitchFamily="34" charset="0"/>
              <a:cs typeface="Segoe UI" panose="020B0502040204020203" pitchFamily="34" charset="0"/>
            </a:endParaRPr>
          </a:p>
          <a:p>
            <a:endParaRPr lang="en-AU" sz="12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60104-0EFD-424F-B904-54A79153088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384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Meg</a:t>
            </a:r>
          </a:p>
          <a:p>
            <a:endParaRPr lang="en-AU" sz="1200" b="1" dirty="0"/>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Another source of rights and obligations – contract of employment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Critical to employment relationship</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Contract may specify - pay, hours of work, position title, dress expectations</a:t>
            </a:r>
          </a:p>
          <a:p>
            <a:pPr marL="171450" lvl="0" indent="-171450">
              <a:buFont typeface="Arial" panose="020B0604020202020204" pitchFamily="34" charset="0"/>
              <a:buChar char="•"/>
            </a:pPr>
            <a:r>
              <a:rPr lang="en-AU" sz="1200" b="0" kern="1200" dirty="0">
                <a:solidFill>
                  <a:schemeClr val="tx1"/>
                </a:solidFill>
                <a:effectLst/>
                <a:latin typeface="+mn-lt"/>
                <a:ea typeface="+mn-ea"/>
                <a:cs typeface="+mn-cs"/>
              </a:rPr>
              <a:t>Particularly important for execs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Note standard exec template - different template for public sector execs and public service execs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Handbook for each - provides further info about terms and conditions of employment</a:t>
            </a:r>
          </a:p>
          <a:p>
            <a:pPr marL="171450" lvl="0" indent="-171450">
              <a:buFont typeface="Arial" panose="020B0604020202020204" pitchFamily="34" charset="0"/>
              <a:buChar char="•"/>
            </a:pPr>
            <a:r>
              <a:rPr lang="en-AU" sz="1200" kern="1200" dirty="0" err="1">
                <a:solidFill>
                  <a:schemeClr val="tx1"/>
                </a:solidFill>
                <a:effectLst/>
                <a:latin typeface="+mn-lt"/>
                <a:ea typeface="+mn-ea"/>
                <a:cs typeface="+mn-cs"/>
              </a:rPr>
              <a:t>VPSC</a:t>
            </a:r>
            <a:r>
              <a:rPr lang="en-AU" sz="1200" kern="1200" dirty="0">
                <a:solidFill>
                  <a:schemeClr val="tx1"/>
                </a:solidFill>
                <a:effectLst/>
                <a:latin typeface="+mn-lt"/>
                <a:ea typeface="+mn-ea"/>
                <a:cs typeface="+mn-cs"/>
              </a:rPr>
              <a:t> website</a:t>
            </a: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pPr marL="0" lvl="0" indent="0">
              <a:buFont typeface="Arial" panose="020B0604020202020204" pitchFamily="34" charset="0"/>
              <a:buNone/>
            </a:pPr>
            <a:r>
              <a:rPr lang="en-AU" sz="1200" kern="1200" dirty="0">
                <a:solidFill>
                  <a:schemeClr val="tx1"/>
                </a:solidFill>
                <a:effectLst/>
                <a:latin typeface="+mn-lt"/>
                <a:ea typeface="+mn-ea"/>
                <a:cs typeface="+mn-cs"/>
              </a:rPr>
              <a:t>Common law</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Note obligation to comply with lawful and reasonable directions of employer</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Will depend on a range of factors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Failure to comply with </a:t>
            </a:r>
            <a:r>
              <a:rPr lang="en-AU" sz="1200" kern="1200" dirty="0" err="1">
                <a:solidFill>
                  <a:schemeClr val="tx1"/>
                </a:solidFill>
                <a:effectLst/>
                <a:latin typeface="+mn-lt"/>
                <a:ea typeface="+mn-ea"/>
                <a:cs typeface="+mn-cs"/>
              </a:rPr>
              <a:t>L&amp;R</a:t>
            </a:r>
            <a:r>
              <a:rPr lang="en-AU" sz="1200" kern="1200" dirty="0">
                <a:solidFill>
                  <a:schemeClr val="tx1"/>
                </a:solidFill>
                <a:effectLst/>
                <a:latin typeface="+mn-lt"/>
                <a:ea typeface="+mn-ea"/>
                <a:cs typeface="+mn-cs"/>
              </a:rPr>
              <a:t> direction may constitute misconduct and = disciplinary action</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Topical example was mandatory vaccinations for employees, after pandemic orders ceased last year, the right to issue </a:t>
            </a:r>
            <a:r>
              <a:rPr lang="en-AU" sz="1200" kern="1200" dirty="0" err="1">
                <a:solidFill>
                  <a:schemeClr val="tx1"/>
                </a:solidFill>
                <a:effectLst/>
                <a:latin typeface="+mn-lt"/>
                <a:ea typeface="+mn-ea"/>
                <a:cs typeface="+mn-cs"/>
              </a:rPr>
              <a:t>L&amp;R</a:t>
            </a:r>
            <a:r>
              <a:rPr lang="en-AU" sz="1200" kern="1200" dirty="0">
                <a:solidFill>
                  <a:schemeClr val="tx1"/>
                </a:solidFill>
                <a:effectLst/>
                <a:latin typeface="+mn-lt"/>
                <a:ea typeface="+mn-ea"/>
                <a:cs typeface="+mn-cs"/>
              </a:rPr>
              <a:t> directions became critical</a:t>
            </a:r>
          </a:p>
          <a:p>
            <a:endParaRPr lang="en-AU" dirty="0"/>
          </a:p>
        </p:txBody>
      </p:sp>
      <p:sp>
        <p:nvSpPr>
          <p:cNvPr id="4" name="Slide Number Placeholder 3"/>
          <p:cNvSpPr>
            <a:spLocks noGrp="1"/>
          </p:cNvSpPr>
          <p:nvPr>
            <p:ph type="sldNum" sz="quarter" idx="10"/>
          </p:nvPr>
        </p:nvSpPr>
        <p:spPr/>
        <p:txBody>
          <a:bodyPr/>
          <a:lstStyle/>
          <a:p>
            <a:fld id="{9A73BD39-F619-48EB-8955-B1C157CB8D29}" type="slidenum">
              <a:rPr lang="en-AU" smtClean="0"/>
              <a:t>16</a:t>
            </a:fld>
            <a:endParaRPr lang="en-AU" dirty="0"/>
          </a:p>
        </p:txBody>
      </p:sp>
    </p:spTree>
    <p:extLst>
      <p:ext uri="{BB962C8B-B14F-4D97-AF65-F5344CB8AC3E}">
        <p14:creationId xmlns:p14="http://schemas.microsoft.com/office/powerpoint/2010/main" val="168652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Meg</a:t>
            </a:r>
            <a:endParaRPr lang="en-AU" dirty="0"/>
          </a:p>
          <a:p>
            <a:pPr marL="0" marR="0" lvl="0" indent="0" algn="l" defTabSz="914400" rtl="0" eaLnBrk="1" fontAlgn="auto" latinLnBrk="0" hangingPunct="1">
              <a:lnSpc>
                <a:spcPct val="100000"/>
              </a:lnSpc>
              <a:spcBef>
                <a:spcPts val="0"/>
              </a:spcBef>
              <a:spcAft>
                <a:spcPts val="1200"/>
              </a:spcAft>
              <a:buClrTx/>
              <a:buSzTx/>
              <a:buFont typeface="+mj-lt"/>
              <a:buNone/>
              <a:tabLst>
                <a:tab pos="540385" algn="l"/>
              </a:tabLst>
              <a:defRPr/>
            </a:pPr>
            <a:endParaRPr lang="en-AU" sz="1200" dirty="0">
              <a:effectLst/>
              <a:latin typeface="Segoe UI" panose="020B0502040204020203" pitchFamily="34" charset="0"/>
              <a:ea typeface="Calibri" panose="020F0502020204030204" pitchFamily="34" charset="0"/>
              <a:cs typeface="Segoe UI" panose="020B0502040204020203" pitchFamily="34" charset="0"/>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Another piece</a:t>
            </a:r>
            <a:r>
              <a:rPr lang="en-AU" sz="1200" kern="1200" baseline="0" dirty="0">
                <a:solidFill>
                  <a:schemeClr val="tx1"/>
                </a:solidFill>
                <a:effectLst/>
                <a:latin typeface="+mn-lt"/>
                <a:ea typeface="+mn-ea"/>
                <a:cs typeface="+mn-cs"/>
              </a:rPr>
              <a:t> of legislation you should be aware of</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Sets out employer and employee obligations with regard to a safe workplace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Health includes psych health, gendered violence such as sexual harassment is serious </a:t>
            </a:r>
            <a:r>
              <a:rPr lang="en-AU" sz="1200" kern="1200" dirty="0" err="1">
                <a:solidFill>
                  <a:schemeClr val="tx1"/>
                </a:solidFill>
                <a:effectLst/>
                <a:latin typeface="+mn-lt"/>
                <a:ea typeface="+mn-ea"/>
                <a:cs typeface="+mn-cs"/>
              </a:rPr>
              <a:t>WHS</a:t>
            </a:r>
            <a:r>
              <a:rPr lang="en-AU" sz="1200" kern="1200" dirty="0">
                <a:solidFill>
                  <a:schemeClr val="tx1"/>
                </a:solidFill>
                <a:effectLst/>
                <a:latin typeface="+mn-lt"/>
                <a:ea typeface="+mn-ea"/>
                <a:cs typeface="+mn-cs"/>
              </a:rPr>
              <a:t> issue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err="1">
                <a:solidFill>
                  <a:schemeClr val="tx1"/>
                </a:solidFill>
                <a:effectLst/>
                <a:latin typeface="+mn-lt"/>
                <a:ea typeface="+mn-ea"/>
                <a:cs typeface="+mn-cs"/>
              </a:rPr>
              <a:t>Worksafe</a:t>
            </a:r>
            <a:r>
              <a:rPr lang="en-AU" sz="1200" kern="1200" dirty="0">
                <a:solidFill>
                  <a:schemeClr val="tx1"/>
                </a:solidFill>
                <a:effectLst/>
                <a:latin typeface="+mn-lt"/>
                <a:ea typeface="+mn-ea"/>
                <a:cs typeface="+mn-cs"/>
              </a:rPr>
              <a:t> is regulator for OHS act and can commence prosecutions for breaches</a:t>
            </a:r>
          </a:p>
          <a:p>
            <a:pPr marL="171450" lvl="0" indent="-171450">
              <a:buFont typeface="Arial" panose="020B0604020202020204" pitchFamily="34" charset="0"/>
              <a:buChar char="•"/>
            </a:pPr>
            <a:r>
              <a:rPr lang="en-AU" sz="1200" kern="1200" dirty="0" err="1">
                <a:solidFill>
                  <a:schemeClr val="tx1"/>
                </a:solidFill>
                <a:effectLst/>
                <a:latin typeface="+mn-lt"/>
                <a:ea typeface="+mn-ea"/>
                <a:cs typeface="+mn-cs"/>
              </a:rPr>
              <a:t>Worksafe</a:t>
            </a:r>
            <a:r>
              <a:rPr lang="en-AU" sz="1200" kern="1200" dirty="0">
                <a:solidFill>
                  <a:schemeClr val="tx1"/>
                </a:solidFill>
                <a:effectLst/>
                <a:latin typeface="+mn-lt"/>
                <a:ea typeface="+mn-ea"/>
                <a:cs typeface="+mn-cs"/>
              </a:rPr>
              <a:t> has commenced prosecutions against employers regarding allegations of sexual harassment in the workplace.</a:t>
            </a:r>
          </a:p>
          <a:p>
            <a:pPr marL="171450" lvl="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Employers have non delegable duties under OHS act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Primary duty - is to provide and maintain for employees, so far as reasonably practicable, a working environment that is safe and without risks to health: s 21(1).</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Employees also have responsibility for their own safety and the safety of others.</a:t>
            </a:r>
          </a:p>
          <a:p>
            <a:pPr marL="171450" lvl="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Act specifies factors to consider in determining whether measure a reasonably practicable means of eliminating or, if that is not possible, reducing a relevant risk to health and safety.</a:t>
            </a:r>
          </a:p>
          <a:p>
            <a:pPr marL="685800" lvl="1" indent="-228600">
              <a:spcAft>
                <a:spcPts val="1200"/>
              </a:spcAft>
              <a:buFont typeface="+mj-lt"/>
              <a:buAutoNum type="arabicPeriod"/>
            </a:pPr>
            <a:r>
              <a:rPr lang="en-AU" sz="1200" dirty="0">
                <a:effectLst/>
                <a:latin typeface="Segoe UI" panose="020B0502040204020203" pitchFamily="34" charset="0"/>
                <a:ea typeface="Calibri" panose="020F0502020204030204" pitchFamily="34" charset="0"/>
                <a:cs typeface="Segoe UI" panose="020B0502040204020203" pitchFamily="34" charset="0"/>
              </a:rPr>
              <a:t>the likelihood of the hazard or risk concerned eventuating;</a:t>
            </a:r>
          </a:p>
          <a:p>
            <a:pPr marL="685800" lvl="1" indent="-228600">
              <a:spcAft>
                <a:spcPts val="1200"/>
              </a:spcAft>
              <a:buFont typeface="+mj-lt"/>
              <a:buAutoNum type="arabicPeriod"/>
            </a:pPr>
            <a:r>
              <a:rPr lang="en-AU" sz="1200" dirty="0">
                <a:effectLst/>
                <a:latin typeface="Segoe UI" panose="020B0502040204020203" pitchFamily="34" charset="0"/>
                <a:ea typeface="Calibri" panose="020F0502020204030204" pitchFamily="34" charset="0"/>
                <a:cs typeface="Segoe UI" panose="020B0502040204020203" pitchFamily="34" charset="0"/>
              </a:rPr>
              <a:t>the degree of harm that would result if the hazard or risk eventuated;</a:t>
            </a:r>
          </a:p>
          <a:p>
            <a:pPr marL="685800" lvl="1" indent="-228600">
              <a:spcAft>
                <a:spcPts val="1200"/>
              </a:spcAft>
              <a:buFont typeface="+mj-lt"/>
              <a:buAutoNum type="arabicPeriod"/>
            </a:pPr>
            <a:r>
              <a:rPr lang="en-AU" sz="1200" dirty="0">
                <a:effectLst/>
                <a:latin typeface="Segoe UI" panose="020B0502040204020203" pitchFamily="34" charset="0"/>
                <a:ea typeface="Calibri" panose="020F0502020204030204" pitchFamily="34" charset="0"/>
                <a:cs typeface="Segoe UI" panose="020B0502040204020203" pitchFamily="34" charset="0"/>
              </a:rPr>
              <a:t>what the person concerned knows, or ought reasonably to know, about the hazard or risk and any ways of eliminating or reducing the hazard or risk;</a:t>
            </a:r>
          </a:p>
          <a:p>
            <a:pPr marL="685800" lvl="1" indent="-228600">
              <a:spcAft>
                <a:spcPts val="1200"/>
              </a:spcAft>
              <a:buFont typeface="+mj-lt"/>
              <a:buAutoNum type="arabicPeriod"/>
            </a:pPr>
            <a:r>
              <a:rPr lang="en-AU" sz="1200" dirty="0">
                <a:effectLst/>
                <a:latin typeface="Segoe UI" panose="020B0502040204020203" pitchFamily="34" charset="0"/>
                <a:ea typeface="Calibri" panose="020F0502020204030204" pitchFamily="34" charset="0"/>
                <a:cs typeface="Segoe UI" panose="020B0502040204020203" pitchFamily="34" charset="0"/>
              </a:rPr>
              <a:t>the availability and suitability of ways to eliminate or reduce the hazard or risk; and </a:t>
            </a:r>
          </a:p>
          <a:p>
            <a:pPr marL="685800" lvl="1" indent="-228600">
              <a:spcAft>
                <a:spcPts val="1200"/>
              </a:spcAft>
              <a:buFont typeface="+mj-lt"/>
              <a:buAutoNum type="arabicPeriod"/>
            </a:pPr>
            <a:r>
              <a:rPr lang="en-AU" sz="1200" dirty="0">
                <a:effectLst/>
                <a:latin typeface="Segoe UI" panose="020B0502040204020203" pitchFamily="34" charset="0"/>
                <a:ea typeface="Calibri" panose="020F0502020204030204" pitchFamily="34" charset="0"/>
                <a:cs typeface="Segoe UI" panose="020B0502040204020203" pitchFamily="34" charset="0"/>
              </a:rPr>
              <a:t>the cost of eliminating or reducing the hazard or risk.</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To try and control the risk, employers and other</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Duty holders usually apply hierarchy of control to guide effective application of reasonable practicability:</a:t>
            </a:r>
          </a:p>
          <a:p>
            <a:pPr marL="169564" indent="-169564">
              <a:buFont typeface="Arial" panose="020B0604020202020204" pitchFamily="34" charset="0"/>
              <a:buChar char="•"/>
            </a:pPr>
            <a:r>
              <a:rPr lang="en-AU" b="0" baseline="0" dirty="0"/>
              <a:t>Step 1: Seek to eliminate the risk</a:t>
            </a:r>
          </a:p>
          <a:p>
            <a:pPr marL="169564" indent="-169564">
              <a:buFont typeface="Arial" panose="020B0604020202020204" pitchFamily="34" charset="0"/>
              <a:buChar char="•"/>
            </a:pPr>
            <a:endParaRPr lang="en-AU" b="0" baseline="0" dirty="0"/>
          </a:p>
          <a:p>
            <a:pPr marL="169564" indent="-169564">
              <a:buFont typeface="Arial" panose="020B0604020202020204" pitchFamily="34" charset="0"/>
              <a:buChar char="•"/>
            </a:pPr>
            <a:r>
              <a:rPr lang="en-AU" b="0" baseline="0" dirty="0"/>
              <a:t>Step 2: If you can’t eliminate the risk, then you seek to control the risk by altering:</a:t>
            </a:r>
          </a:p>
          <a:p>
            <a:pPr marL="734778" lvl="1" indent="-282607">
              <a:buFont typeface="Arial" panose="020B0604020202020204" pitchFamily="34" charset="0"/>
              <a:buChar char="•"/>
            </a:pPr>
            <a:r>
              <a:rPr lang="en-AU" dirty="0"/>
              <a:t>the management of work</a:t>
            </a:r>
          </a:p>
          <a:p>
            <a:pPr marL="734778" lvl="1" indent="-282607">
              <a:buFont typeface="Arial" panose="020B0604020202020204" pitchFamily="34" charset="0"/>
              <a:buChar char="•"/>
            </a:pPr>
            <a:r>
              <a:rPr lang="en-AU" dirty="0"/>
              <a:t>the system of work</a:t>
            </a:r>
          </a:p>
          <a:p>
            <a:pPr marL="734778" lvl="1" indent="-282607">
              <a:buFont typeface="Arial" panose="020B0604020202020204" pitchFamily="34" charset="0"/>
              <a:buChar char="•"/>
            </a:pPr>
            <a:r>
              <a:rPr lang="en-AU" dirty="0"/>
              <a:t>the work design</a:t>
            </a:r>
          </a:p>
          <a:p>
            <a:pPr marL="734778" lvl="1" indent="-282607">
              <a:buFont typeface="Arial" panose="020B0604020202020204" pitchFamily="34" charset="0"/>
              <a:buChar char="•"/>
            </a:pPr>
            <a:r>
              <a:rPr lang="en-AU" dirty="0"/>
              <a:t>the workplace environment</a:t>
            </a:r>
          </a:p>
          <a:p>
            <a:pPr marL="734778" lvl="1" indent="-282607">
              <a:buFont typeface="Arial" panose="020B0604020202020204" pitchFamily="34" charset="0"/>
              <a:buChar char="•"/>
            </a:pPr>
            <a:endParaRPr lang="en-AU" dirty="0"/>
          </a:p>
          <a:p>
            <a:pPr marL="169564" indent="-169564" defTabSz="904342">
              <a:buFont typeface="Arial" panose="020B0604020202020204" pitchFamily="34" charset="0"/>
              <a:buChar char="•"/>
              <a:defRPr/>
            </a:pPr>
            <a:r>
              <a:rPr lang="en-AU" b="0" baseline="0" dirty="0"/>
              <a:t>Step 3: If you cannot control the risk by altering these factors, then you seek to control by the use of instruction, information and training.  </a:t>
            </a:r>
          </a:p>
          <a:p>
            <a:pPr marL="169564" indent="-169564" defTabSz="904342">
              <a:buFont typeface="Arial" panose="020B0604020202020204" pitchFamily="34" charset="0"/>
              <a:buChar char="•"/>
              <a:defRPr/>
            </a:pPr>
            <a:endParaRPr lang="en-AU" b="0" baseline="0" dirty="0"/>
          </a:p>
          <a:p>
            <a:pPr marL="169564" marR="0" lvl="0" indent="-169564" algn="l" defTabSz="9043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a:t>The measures go from most effective (elimination) to least effective (administrative controls which rely on human compliance).  In reality, it will be a combination of steps 2 and 3 that will be most effective in managing a risk that can’t be eliminated.</a:t>
            </a:r>
          </a:p>
          <a:p>
            <a:pPr marL="169564" indent="-169564" defTabSz="904342">
              <a:buFont typeface="Arial" panose="020B0604020202020204" pitchFamily="34" charset="0"/>
              <a:buChar char="•"/>
              <a:defRPr/>
            </a:pPr>
            <a:endParaRPr lang="en-AU" b="0" baseline="0" dirty="0"/>
          </a:p>
          <a:p>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Some measures may include: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Isolating people from risk</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Reducing risks - </a:t>
            </a: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through engineering changes or changes to systems of work</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Policies or procedures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PPE</a:t>
            </a:r>
          </a:p>
          <a:p>
            <a:endParaRPr lang="en-AU" sz="12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3BD39-F619-48EB-8955-B1C157CB8D2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990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Meg</a:t>
            </a:r>
          </a:p>
          <a:p>
            <a:endParaRPr lang="en-AU" sz="1200" kern="1200" dirty="0">
              <a:solidFill>
                <a:schemeClr val="tx1"/>
              </a:solidFill>
              <a:effectLst/>
              <a:latin typeface="+mn-lt"/>
              <a:ea typeface="+mn-ea"/>
              <a:cs typeface="+mn-cs"/>
            </a:endParaRPr>
          </a:p>
          <a:p>
            <a:r>
              <a:rPr lang="en-AU" sz="1800" dirty="0">
                <a:effectLst/>
                <a:latin typeface="Segoe UI" panose="020B0502040204020203" pitchFamily="34" charset="0"/>
                <a:ea typeface="Calibri" panose="020F0502020204030204" pitchFamily="34" charset="0"/>
                <a:cs typeface="Times New Roman" panose="02020603050405020304" pitchFamily="18" charset="0"/>
              </a:rPr>
              <a:t>It feels like we've been talking about the draft Psychological Health Regulations for such a long time, and actually, we're now at the three year mark. </a:t>
            </a:r>
          </a:p>
          <a:p>
            <a:r>
              <a:rPr lang="en-AU" sz="1800" dirty="0">
                <a:effectLst/>
                <a:latin typeface="Segoe UI" panose="020B0502040204020203" pitchFamily="34" charset="0"/>
                <a:ea typeface="Calibri" panose="020F0502020204030204" pitchFamily="34" charset="0"/>
                <a:cs typeface="Times New Roman" panose="02020603050405020304" pitchFamily="18" charset="0"/>
              </a:rPr>
              <a:t> </a:t>
            </a:r>
          </a:p>
          <a:p>
            <a:r>
              <a:rPr lang="en-AU" sz="1800" dirty="0">
                <a:effectLst/>
                <a:latin typeface="Segoe UI" panose="020B0502040204020203" pitchFamily="34" charset="0"/>
                <a:ea typeface="Calibri" panose="020F0502020204030204" pitchFamily="34" charset="0"/>
                <a:cs typeface="Times New Roman" panose="02020603050405020304" pitchFamily="18" charset="0"/>
              </a:rPr>
              <a:t>This is what we know right now. </a:t>
            </a:r>
          </a:p>
          <a:p>
            <a:r>
              <a:rPr lang="en-AU" sz="1800" dirty="0">
                <a:effectLst/>
                <a:latin typeface="Segoe UI" panose="020B0502040204020203" pitchFamily="34" charset="0"/>
                <a:ea typeface="Calibri" panose="020F0502020204030204" pitchFamily="34" charset="0"/>
                <a:cs typeface="Times New Roman" panose="02020603050405020304" pitchFamily="18" charset="0"/>
              </a:rPr>
              <a:t> </a:t>
            </a:r>
          </a:p>
          <a:p>
            <a:r>
              <a:rPr lang="en-AU" sz="1800" dirty="0">
                <a:effectLst/>
                <a:latin typeface="Segoe UI" panose="020B0502040204020203" pitchFamily="34" charset="0"/>
                <a:ea typeface="Calibri" panose="020F0502020204030204" pitchFamily="34" charset="0"/>
                <a:cs typeface="Times New Roman" panose="02020603050405020304" pitchFamily="18" charset="0"/>
              </a:rPr>
              <a:t>On 21 February 2025, both the Premier, Jacinta Allen and the Deputy Premier, Ben Carroll, who is also the Minister for WorkSafe, issued press releases to confirm that new regulations would be introduced in order to strengthen how psychosocial hazards are managed in Victorian workplaces. </a:t>
            </a:r>
          </a:p>
          <a:p>
            <a:r>
              <a:rPr lang="en-AU" sz="1800" dirty="0">
                <a:effectLst/>
                <a:latin typeface="Segoe UI" panose="020B0502040204020203" pitchFamily="34" charset="0"/>
                <a:ea typeface="Calibri" panose="020F0502020204030204" pitchFamily="34" charset="0"/>
                <a:cs typeface="Times New Roman" panose="02020603050405020304" pitchFamily="18" charset="0"/>
              </a:rPr>
              <a:t> </a:t>
            </a:r>
          </a:p>
          <a:p>
            <a:r>
              <a:rPr lang="en-AU" sz="1800" dirty="0">
                <a:effectLst/>
                <a:latin typeface="Segoe UI" panose="020B0502040204020203" pitchFamily="34" charset="0"/>
                <a:ea typeface="Calibri" panose="020F0502020204030204" pitchFamily="34" charset="0"/>
                <a:cs typeface="Times New Roman" panose="02020603050405020304" pitchFamily="18" charset="0"/>
              </a:rPr>
              <a:t>The regulations are expected to be made in October, with a proposed commencement date of 1 December 2025.  </a:t>
            </a:r>
          </a:p>
          <a:p>
            <a:endParaRPr lang="en-AU" sz="1800" dirty="0">
              <a:effectLst/>
              <a:latin typeface="Segoe UI" panose="020B0502040204020203" pitchFamily="34" charset="0"/>
              <a:ea typeface="Calibri" panose="020F0502020204030204" pitchFamily="34" charset="0"/>
              <a:cs typeface="Times New Roman" panose="02020603050405020304" pitchFamily="18" charset="0"/>
            </a:endParaRPr>
          </a:p>
          <a:p>
            <a:r>
              <a:rPr lang="en-AU" sz="1800" dirty="0">
                <a:effectLst/>
                <a:latin typeface="Segoe UI" panose="020B0502040204020203" pitchFamily="34" charset="0"/>
                <a:ea typeface="Calibri" panose="020F0502020204030204" pitchFamily="34" charset="0"/>
                <a:cs typeface="Times New Roman" panose="02020603050405020304" pitchFamily="18" charset="0"/>
              </a:rPr>
              <a:t>There will also be a Compliance Code that is issued by WorkSafe, to assist duty holders with their compliance obligations. </a:t>
            </a:r>
          </a:p>
          <a:p>
            <a:r>
              <a:rPr lang="en-AU" sz="1800" dirty="0">
                <a:effectLst/>
                <a:latin typeface="Segoe UI" panose="020B0502040204020203" pitchFamily="34" charset="0"/>
                <a:ea typeface="Calibri" panose="020F0502020204030204" pitchFamily="34" charset="0"/>
                <a:cs typeface="Times New Roman" panose="02020603050405020304" pitchFamily="18" charset="0"/>
              </a:rPr>
              <a:t> </a:t>
            </a:r>
          </a:p>
          <a:p>
            <a:r>
              <a:rPr lang="en-AU" sz="1800" dirty="0">
                <a:effectLst/>
                <a:latin typeface="Segoe UI" panose="020B0502040204020203" pitchFamily="34" charset="0"/>
                <a:ea typeface="Calibri" panose="020F0502020204030204" pitchFamily="34" charset="0"/>
                <a:cs typeface="Times New Roman" panose="02020603050405020304" pitchFamily="18" charset="0"/>
              </a:rPr>
              <a:t>We don't yet know whether the regulations will be in the same form as the draft Regulations which were previously circulated for public comment. If they are, they would bolster existing obligations in relation to the identification, assessment and control of psychosocial hazards, as well as introduce two new duties - namely the requirement to prepare Prevention Plans and to report periodically to WorkSafe in respect of particular psychosocial hazards. </a:t>
            </a:r>
          </a:p>
          <a:p>
            <a:r>
              <a:rPr lang="en-AU" sz="1800" dirty="0">
                <a:effectLst/>
                <a:latin typeface="Segoe UI" panose="020B0502040204020203" pitchFamily="34" charset="0"/>
                <a:ea typeface="Calibri" panose="020F0502020204030204" pitchFamily="34" charset="0"/>
                <a:cs typeface="Times New Roman" panose="02020603050405020304" pitchFamily="18" charset="0"/>
              </a:rPr>
              <a:t> </a:t>
            </a:r>
          </a:p>
          <a:p>
            <a:endParaRPr lang="en-AU" sz="1800" dirty="0">
              <a:effectLst/>
              <a:latin typeface="Segoe UI" panose="020B0502040204020203"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10"/>
          </p:nvPr>
        </p:nvSpPr>
        <p:spPr/>
        <p:txBody>
          <a:bodyPr/>
          <a:lstStyle/>
          <a:p>
            <a:fld id="{9A73BD39-F619-48EB-8955-B1C157CB8D29}" type="slidenum">
              <a:rPr lang="en-AU" smtClean="0"/>
              <a:t>18</a:t>
            </a:fld>
            <a:endParaRPr lang="en-AU"/>
          </a:p>
        </p:txBody>
      </p:sp>
    </p:spTree>
    <p:extLst>
      <p:ext uri="{BB962C8B-B14F-4D97-AF65-F5344CB8AC3E}">
        <p14:creationId xmlns:p14="http://schemas.microsoft.com/office/powerpoint/2010/main" val="398697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Meg</a:t>
            </a:r>
          </a:p>
          <a:p>
            <a:r>
              <a:rPr lang="en-AU" sz="1200" b="0" dirty="0"/>
              <a:t>Happy to skim – </a:t>
            </a:r>
            <a:r>
              <a:rPr lang="en-AU" sz="1200" b="0" dirty="0" err="1"/>
              <a:t>WorkCover</a:t>
            </a:r>
            <a:r>
              <a:rPr lang="en-AU" sz="1200" b="0" dirty="0"/>
              <a:t>, </a:t>
            </a:r>
            <a:r>
              <a:rPr lang="en-AU" sz="1200" b="0" dirty="0" err="1"/>
              <a:t>discrim</a:t>
            </a:r>
            <a:r>
              <a:rPr lang="en-AU" sz="1200" b="0" dirty="0"/>
              <a:t> state and </a:t>
            </a:r>
            <a:r>
              <a:rPr lang="en-AU" sz="1200" b="0" dirty="0" err="1"/>
              <a:t>cth</a:t>
            </a:r>
            <a:r>
              <a:rPr lang="en-AU" sz="1200" b="0" dirty="0"/>
              <a:t>, sex </a:t>
            </a:r>
            <a:r>
              <a:rPr lang="en-AU" sz="1200" b="0" dirty="0" err="1"/>
              <a:t>discrim</a:t>
            </a:r>
            <a:r>
              <a:rPr lang="en-AU" sz="1200" b="0" dirty="0"/>
              <a:t>, privacy act applies</a:t>
            </a:r>
          </a:p>
          <a:p>
            <a:endParaRPr lang="en-AU" sz="1200" b="1" dirty="0"/>
          </a:p>
          <a:p>
            <a:r>
              <a:rPr lang="en-AU" sz="1200" b="1" dirty="0"/>
              <a:t>Finally…</a:t>
            </a:r>
          </a:p>
          <a:p>
            <a:endParaRPr lang="en-AU" sz="1200" b="1" dirty="0"/>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Anti-</a:t>
            </a:r>
            <a:r>
              <a:rPr lang="en-AU" sz="1200" kern="1200" dirty="0" err="1">
                <a:solidFill>
                  <a:schemeClr val="tx1"/>
                </a:solidFill>
                <a:effectLst/>
                <a:latin typeface="+mn-lt"/>
                <a:ea typeface="+mn-ea"/>
                <a:cs typeface="+mn-cs"/>
              </a:rPr>
              <a:t>discrim</a:t>
            </a:r>
            <a:r>
              <a:rPr lang="en-AU" sz="1200" kern="1200" dirty="0">
                <a:solidFill>
                  <a:schemeClr val="tx1"/>
                </a:solidFill>
                <a:effectLst/>
                <a:latin typeface="+mn-lt"/>
                <a:ea typeface="+mn-ea"/>
                <a:cs typeface="+mn-cs"/>
              </a:rPr>
              <a:t> legislation - state </a:t>
            </a:r>
            <a:r>
              <a:rPr lang="en-AU" sz="1200" kern="1200" dirty="0" err="1">
                <a:solidFill>
                  <a:schemeClr val="tx1"/>
                </a:solidFill>
                <a:effectLst/>
                <a:latin typeface="+mn-lt"/>
                <a:ea typeface="+mn-ea"/>
                <a:cs typeface="+mn-cs"/>
              </a:rPr>
              <a:t>EO</a:t>
            </a:r>
            <a:r>
              <a:rPr lang="en-AU" sz="1200" kern="1200" dirty="0">
                <a:solidFill>
                  <a:schemeClr val="tx1"/>
                </a:solidFill>
                <a:effectLst/>
                <a:latin typeface="+mn-lt"/>
                <a:ea typeface="+mn-ea"/>
                <a:cs typeface="+mn-cs"/>
              </a:rPr>
              <a:t> Act, contains multiple protected attributes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Federal - has different legislation for different attributes, </a:t>
            </a: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Disability discrimination act for disability, sex discrimination act for </a:t>
            </a:r>
            <a:r>
              <a:rPr lang="en-AU" sz="1200" kern="1200" dirty="0" err="1">
                <a:solidFill>
                  <a:schemeClr val="tx1"/>
                </a:solidFill>
                <a:effectLst/>
                <a:latin typeface="+mn-lt"/>
                <a:ea typeface="+mn-ea"/>
                <a:cs typeface="+mn-cs"/>
              </a:rPr>
              <a:t>discrim</a:t>
            </a:r>
            <a:r>
              <a:rPr lang="en-AU" sz="1200" kern="1200" dirty="0">
                <a:solidFill>
                  <a:schemeClr val="tx1"/>
                </a:solidFill>
                <a:effectLst/>
                <a:latin typeface="+mn-lt"/>
                <a:ea typeface="+mn-ea"/>
                <a:cs typeface="+mn-cs"/>
              </a:rPr>
              <a:t>, others such as Age Discrimination Act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Employee can make complaint to </a:t>
            </a:r>
            <a:r>
              <a:rPr lang="en-AU" sz="1200" kern="1200" dirty="0" err="1">
                <a:solidFill>
                  <a:schemeClr val="tx1"/>
                </a:solidFill>
                <a:effectLst/>
                <a:latin typeface="+mn-lt"/>
                <a:ea typeface="+mn-ea"/>
                <a:cs typeface="+mn-cs"/>
              </a:rPr>
              <a:t>VEOHRC</a:t>
            </a:r>
            <a:r>
              <a:rPr lang="en-AU" sz="1200" kern="1200" dirty="0">
                <a:solidFill>
                  <a:schemeClr val="tx1"/>
                </a:solidFill>
                <a:effectLst/>
                <a:latin typeface="+mn-lt"/>
                <a:ea typeface="+mn-ea"/>
                <a:cs typeface="+mn-cs"/>
              </a:rPr>
              <a:t> for </a:t>
            </a:r>
            <a:r>
              <a:rPr lang="en-AU" sz="1200" kern="1200" dirty="0" err="1">
                <a:solidFill>
                  <a:schemeClr val="tx1"/>
                </a:solidFill>
                <a:effectLst/>
                <a:latin typeface="+mn-lt"/>
                <a:ea typeface="+mn-ea"/>
                <a:cs typeface="+mn-cs"/>
              </a:rPr>
              <a:t>EO</a:t>
            </a:r>
            <a:r>
              <a:rPr lang="en-AU" sz="1200" kern="1200" dirty="0">
                <a:solidFill>
                  <a:schemeClr val="tx1"/>
                </a:solidFill>
                <a:effectLst/>
                <a:latin typeface="+mn-lt"/>
                <a:ea typeface="+mn-ea"/>
                <a:cs typeface="+mn-cs"/>
              </a:rPr>
              <a:t> Act, or to AHRC for Federal legislation.</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Recent changes to SD Act - include new enforceable positive duty on employers to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 eliminate hostile work environments on the grounds of sex and victimisation;</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(b) Protect their employees or workers from sexual harassment, sex-based harassment, hostile work environments and victimisation by third parties, such as customers and suppliers prevent unlawful sex discrimination.</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Australian Human Rights Commission has been granted new powers to take enforcement action where employers do not comply with the Positive Duty.</a:t>
            </a:r>
          </a:p>
          <a:p>
            <a:pPr marL="171450" lvl="0" indent="-171450">
              <a:buFont typeface="Arial" panose="020B0604020202020204" pitchFamily="34" charset="0"/>
              <a:buChar char="•"/>
            </a:pPr>
            <a:r>
              <a:rPr lang="en-AU" sz="1200" kern="1200" dirty="0" err="1">
                <a:solidFill>
                  <a:schemeClr val="tx1"/>
                </a:solidFill>
                <a:effectLst/>
                <a:latin typeface="+mn-lt"/>
                <a:ea typeface="+mn-ea"/>
                <a:cs typeface="+mn-cs"/>
              </a:rPr>
              <a:t>H&amp;S</a:t>
            </a:r>
            <a:r>
              <a:rPr lang="en-AU" sz="1200" kern="1200" dirty="0">
                <a:solidFill>
                  <a:schemeClr val="tx1"/>
                </a:solidFill>
                <a:effectLst/>
                <a:latin typeface="+mn-lt"/>
                <a:ea typeface="+mn-ea"/>
                <a:cs typeface="+mn-cs"/>
              </a:rPr>
              <a:t> legislation - already touched on OHS Act</a:t>
            </a:r>
          </a:p>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WIRC</a:t>
            </a:r>
            <a:r>
              <a:rPr lang="en-US" sz="1200" b="1" kern="1200" dirty="0">
                <a:solidFill>
                  <a:schemeClr val="tx1"/>
                </a:solidFill>
                <a:effectLst/>
                <a:latin typeface="+mn-lt"/>
                <a:ea typeface="+mn-ea"/>
                <a:cs typeface="+mn-cs"/>
              </a:rPr>
              <a:t> Act establishes the workers' compensation scheme.  Also sets out obligations for employers regarding employee's return to work following injury.</a:t>
            </a:r>
            <a:endParaRPr lang="en-AU"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b="1" kern="1200" dirty="0">
                <a:solidFill>
                  <a:schemeClr val="tx1"/>
                </a:solidFill>
                <a:effectLst/>
                <a:latin typeface="+mn-lt"/>
                <a:ea typeface="+mn-ea"/>
                <a:cs typeface="+mn-cs"/>
              </a:rPr>
              <a:t>PDP - scheme for lawful collection, use and disclosure of personal information </a:t>
            </a:r>
            <a:r>
              <a:rPr lang="en-AU" sz="1200" kern="1200" dirty="0">
                <a:solidFill>
                  <a:schemeClr val="tx1"/>
                </a:solidFill>
                <a:effectLst/>
                <a:latin typeface="+mn-lt"/>
                <a:ea typeface="+mn-ea"/>
                <a:cs typeface="+mn-cs"/>
              </a:rPr>
              <a:t>(under the PDP Act that is information or an opinion about you where your identity is clear or where someone could reasonably work out that it related to you).</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Gender equality act - obligations for over 200 </a:t>
            </a:r>
            <a:r>
              <a:rPr lang="en-AU" sz="1200" kern="1200" dirty="0" err="1">
                <a:solidFill>
                  <a:schemeClr val="tx1"/>
                </a:solidFill>
                <a:effectLst/>
                <a:latin typeface="+mn-lt"/>
                <a:ea typeface="+mn-ea"/>
                <a:cs typeface="+mn-cs"/>
              </a:rPr>
              <a:t>vic</a:t>
            </a:r>
            <a:r>
              <a:rPr lang="en-AU" sz="1200" kern="1200" dirty="0">
                <a:solidFill>
                  <a:schemeClr val="tx1"/>
                </a:solidFill>
                <a:effectLst/>
                <a:latin typeface="+mn-lt"/>
                <a:ea typeface="+mn-ea"/>
                <a:cs typeface="+mn-cs"/>
              </a:rPr>
              <a:t> Public sector employers, </a:t>
            </a:r>
            <a:r>
              <a:rPr lang="en-AU" sz="1200" kern="1200" dirty="0" err="1">
                <a:solidFill>
                  <a:schemeClr val="tx1"/>
                </a:solidFill>
                <a:effectLst/>
                <a:latin typeface="+mn-lt"/>
                <a:ea typeface="+mn-ea"/>
                <a:cs typeface="+mn-cs"/>
              </a:rPr>
              <a:t>incs</a:t>
            </a:r>
            <a:r>
              <a:rPr lang="en-AU" sz="1200" kern="1200" dirty="0">
                <a:solidFill>
                  <a:schemeClr val="tx1"/>
                </a:solidFill>
                <a:effectLst/>
                <a:latin typeface="+mn-lt"/>
                <a:ea typeface="+mn-ea"/>
                <a:cs typeface="+mn-cs"/>
              </a:rPr>
              <a:t> universities and local councils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plan, implement strategies and report on gender equality in the workplace and consider and promote gender equality in their policies, programs and services.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Wage theft act - crime for any Vic employer to deliberately underpay or withhold entitlements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Fine or imprisonment</a:t>
            </a:r>
          </a:p>
          <a:p>
            <a:endParaRPr lang="en-AU"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Workplace Injury Rehabilitation and Compensation Act 2013</a:t>
            </a:r>
            <a:r>
              <a:rPr lang="en-US" sz="1200" dirty="0"/>
              <a:t> (Vic)</a:t>
            </a:r>
          </a:p>
          <a:p>
            <a:r>
              <a:rPr lang="en-US" sz="1200" dirty="0" err="1"/>
              <a:t>WIRC</a:t>
            </a:r>
            <a:r>
              <a:rPr lang="en-US" sz="1200" dirty="0"/>
              <a:t> Act establishes the workers' compensation scheme.  Also sets out obligations for employers regarding employee's return to work following injury.</a:t>
            </a:r>
            <a:endParaRPr lang="en-AU" sz="1200" dirty="0"/>
          </a:p>
          <a:p>
            <a:r>
              <a:rPr lang="en-US" sz="1200" dirty="0"/>
              <a:t> </a:t>
            </a:r>
            <a:endParaRPr lang="en-AU" sz="1200" dirty="0"/>
          </a:p>
          <a:p>
            <a:r>
              <a:rPr lang="en-US" sz="1200" u="sng" dirty="0"/>
              <a:t>Privacy and data protection</a:t>
            </a:r>
            <a:endParaRPr lang="en-AU" sz="1200" dirty="0"/>
          </a:p>
          <a:p>
            <a:r>
              <a:rPr lang="en-US" sz="1200" i="1" dirty="0"/>
              <a:t>Privacy and Data Protection Act 2014 </a:t>
            </a:r>
            <a:r>
              <a:rPr lang="en-US" sz="1200" dirty="0"/>
              <a:t>(Vic)</a:t>
            </a:r>
            <a:endParaRPr lang="en-AU" sz="1200" dirty="0"/>
          </a:p>
          <a:p>
            <a:r>
              <a:rPr lang="en-AU" sz="1200" dirty="0"/>
              <a:t>Establishes a scheme for lawful collection, use and disclosure of personal information</a:t>
            </a:r>
            <a:r>
              <a:rPr lang="en-AU" sz="1200" baseline="0" dirty="0"/>
              <a:t> (under the PDP Act that is information or an opinion about you where your identity is clear or where someone could reasonably work out that it related to you). </a:t>
            </a:r>
            <a:endParaRPr lang="en-AU" sz="1200" dirty="0"/>
          </a:p>
          <a:p>
            <a:endParaRPr lang="en-AU" sz="1200" dirty="0"/>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a:t>
            </a:r>
            <a:r>
              <a:rPr lang="en-AU" sz="1200" i="1" kern="1200" dirty="0">
                <a:solidFill>
                  <a:schemeClr val="tx1"/>
                </a:solidFill>
                <a:effectLst/>
                <a:latin typeface="+mn-lt"/>
                <a:ea typeface="+mn-ea"/>
                <a:cs typeface="+mn-cs"/>
              </a:rPr>
              <a:t>Gender Equality Act 2020</a:t>
            </a:r>
            <a:r>
              <a:rPr lang="en-AU" sz="1200" kern="1200" dirty="0">
                <a:solidFill>
                  <a:schemeClr val="tx1"/>
                </a:solidFill>
                <a:effectLst/>
                <a:latin typeface="+mn-lt"/>
                <a:ea typeface="+mn-ea"/>
                <a:cs typeface="+mn-cs"/>
              </a:rPr>
              <a:t> (Vic) came into operation on 31 March 2021 and sets new obligations for 300 Victorian public sector employers, including universities and local councils, to plan, implement strategies and report on gender equality in the workplace</a:t>
            </a:r>
            <a:r>
              <a:rPr lang="en-AU" sz="1200" kern="1200" baseline="0" dirty="0">
                <a:solidFill>
                  <a:schemeClr val="tx1"/>
                </a:solidFill>
                <a:effectLst/>
                <a:latin typeface="+mn-lt"/>
                <a:ea typeface="+mn-ea"/>
                <a:cs typeface="+mn-cs"/>
              </a:rPr>
              <a:t> and consider and promote gender equality in their policies, programs and services.</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a:t>
            </a:r>
            <a:r>
              <a:rPr lang="en-AU" sz="1200" i="1" kern="1200" dirty="0">
                <a:solidFill>
                  <a:schemeClr val="tx1"/>
                </a:solidFill>
                <a:effectLst/>
                <a:latin typeface="+mn-lt"/>
                <a:ea typeface="+mn-ea"/>
                <a:cs typeface="+mn-cs"/>
              </a:rPr>
              <a:t>Wage Theft Act 2020</a:t>
            </a:r>
            <a:r>
              <a:rPr lang="en-AU" sz="1200" kern="1200" dirty="0">
                <a:solidFill>
                  <a:schemeClr val="tx1"/>
                </a:solidFill>
                <a:effectLst/>
                <a:latin typeface="+mn-lt"/>
                <a:ea typeface="+mn-ea"/>
                <a:cs typeface="+mn-cs"/>
              </a:rPr>
              <a:t> (Vic) came into operation on 1 July 2021 after which it will be a crime for any Victorian employer to deliberately underpay employees or dishonestly withhold employee entitlements – this conduct is punishable by a hefty fine or a term of imprisonment. </a:t>
            </a:r>
            <a:endParaRPr lang="en-AU" sz="1200" b="1" baseline="0" dirty="0"/>
          </a:p>
          <a:p>
            <a:endParaRPr lang="en-AU" sz="1200" b="1" dirty="0"/>
          </a:p>
          <a:p>
            <a:r>
              <a:rPr lang="en-AU" sz="1200" b="1" dirty="0"/>
              <a:t>Hand to Nicola</a:t>
            </a:r>
          </a:p>
          <a:p>
            <a:endParaRPr lang="en-AU" dirty="0"/>
          </a:p>
        </p:txBody>
      </p:sp>
      <p:sp>
        <p:nvSpPr>
          <p:cNvPr id="4" name="Slide Number Placeholder 3"/>
          <p:cNvSpPr>
            <a:spLocks noGrp="1"/>
          </p:cNvSpPr>
          <p:nvPr>
            <p:ph type="sldNum" sz="quarter" idx="10"/>
          </p:nvPr>
        </p:nvSpPr>
        <p:spPr/>
        <p:txBody>
          <a:bodyPr/>
          <a:lstStyle/>
          <a:p>
            <a:fld id="{9A73BD39-F619-48EB-8955-B1C157CB8D29}" type="slidenum">
              <a:rPr lang="en-AU" smtClean="0"/>
              <a:t>19</a:t>
            </a:fld>
            <a:endParaRPr lang="en-AU" dirty="0"/>
          </a:p>
        </p:txBody>
      </p:sp>
    </p:spTree>
    <p:extLst>
      <p:ext uri="{BB962C8B-B14F-4D97-AF65-F5344CB8AC3E}">
        <p14:creationId xmlns:p14="http://schemas.microsoft.com/office/powerpoint/2010/main" val="1302641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r>
              <a:rPr lang="en-AU" b="1" i="0" dirty="0"/>
              <a:t> </a:t>
            </a:r>
          </a:p>
          <a:p>
            <a:endParaRPr lang="en-AU" b="1" i="0" dirty="0"/>
          </a:p>
          <a:p>
            <a:r>
              <a:rPr lang="en-AU" i="0" dirty="0"/>
              <a:t>Before we start today’s event:</a:t>
            </a:r>
          </a:p>
          <a:p>
            <a:endParaRPr lang="en-AU"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1"/>
                </a:solidFill>
                <a:effectLst/>
                <a:latin typeface="Segoe UI" panose="020B0502040204020203" pitchFamily="34" charset="0"/>
                <a:ea typeface="Aptos"/>
                <a:cs typeface="Segoe UI" panose="020B0502040204020203" pitchFamily="34" charset="0"/>
              </a:rPr>
              <a:t>The Victorian Government Solicitor's Office acknowledges that we work on the lands of the Wurundjeri People of the Kulin Nation. We also work remotely on the lands of other Traditional Owners of Country. We pay our respect to First Peoples throughout Victoria, their cultures, and their Elders past and present.</a:t>
            </a:r>
          </a:p>
          <a:p>
            <a:endParaRPr lang="en-AU"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3BD39-F619-48EB-8955-B1C157CB8D2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88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endParaRPr lang="en-AU" sz="1200" b="1" dirty="0"/>
          </a:p>
          <a:p>
            <a:endParaRPr lang="en-AU" sz="1200" dirty="0"/>
          </a:p>
          <a:p>
            <a:r>
              <a:rPr lang="en-AU" sz="1200" dirty="0"/>
              <a:t>I finally turn to avenues of redress for non-executive employees.</a:t>
            </a:r>
          </a:p>
          <a:p>
            <a:r>
              <a:rPr lang="en-AU" sz="1200" dirty="0"/>
              <a:t> </a:t>
            </a:r>
          </a:p>
          <a:p>
            <a:r>
              <a:rPr lang="en-AU" sz="1200" dirty="0"/>
              <a:t>With respect to public service employees, section 64 of the PA Act provides that </a:t>
            </a:r>
            <a:r>
              <a:rPr lang="en-AU" sz="1200" b="1" dirty="0"/>
              <a:t>an employee is entitled to have an action taken within a public service body that relates to his/her employment reviewed</a:t>
            </a:r>
            <a:r>
              <a:rPr lang="en-AU" sz="1200" dirty="0"/>
              <a:t> in accordance with the </a:t>
            </a:r>
            <a:r>
              <a:rPr lang="en-AU" sz="1200" i="1" dirty="0"/>
              <a:t>Public Administration (Review of Actions) Regulations 2015</a:t>
            </a:r>
            <a:r>
              <a:rPr lang="en-AU" sz="1200" dirty="0"/>
              <a:t> and any other standards issued under the PA Act, </a:t>
            </a:r>
            <a:r>
              <a:rPr lang="en-AU" sz="1200" b="1" dirty="0"/>
              <a:t>if they believe that action to be unfair or inconsistent with the </a:t>
            </a:r>
            <a:r>
              <a:rPr lang="en-US" sz="1200" b="1" dirty="0"/>
              <a:t>PA Act, public sector employment principles, VPS Values or Departmental policies</a:t>
            </a:r>
            <a:r>
              <a:rPr lang="en-AU" sz="1200" b="1" dirty="0"/>
              <a:t>.  </a:t>
            </a:r>
          </a:p>
          <a:p>
            <a:r>
              <a:rPr lang="en-AU" sz="1200" dirty="0"/>
              <a:t> </a:t>
            </a:r>
          </a:p>
          <a:p>
            <a:r>
              <a:rPr lang="en-AU" sz="1200" dirty="0"/>
              <a:t>Actions or decisions which may be subject to review include an action in relation to: </a:t>
            </a:r>
          </a:p>
          <a:p>
            <a:pPr marL="181171" indent="-181171">
              <a:buFont typeface="Arial" panose="020B0604020202020204" pitchFamily="34" charset="0"/>
              <a:buChar char="•"/>
            </a:pPr>
            <a:r>
              <a:rPr lang="en-AU" sz="1200" dirty="0"/>
              <a:t>recruitment and selection;</a:t>
            </a:r>
          </a:p>
          <a:p>
            <a:pPr marL="181171" indent="-181171">
              <a:buFont typeface="Arial" panose="020B0604020202020204" pitchFamily="34" charset="0"/>
              <a:buChar char="•"/>
            </a:pPr>
            <a:r>
              <a:rPr lang="en-AU" sz="1200" dirty="0"/>
              <a:t>transfer or promotion;</a:t>
            </a:r>
          </a:p>
          <a:p>
            <a:pPr marL="181171" indent="-181171">
              <a:buFont typeface="Arial" panose="020B0604020202020204" pitchFamily="34" charset="0"/>
              <a:buChar char="•"/>
            </a:pPr>
            <a:r>
              <a:rPr lang="en-AU" sz="1200" dirty="0"/>
              <a:t>assessment of work performance;</a:t>
            </a:r>
          </a:p>
          <a:p>
            <a:pPr marL="181171" indent="-181171">
              <a:buFont typeface="Arial" panose="020B0604020202020204" pitchFamily="34" charset="0"/>
              <a:buChar char="•"/>
            </a:pPr>
            <a:r>
              <a:rPr lang="en-AU" sz="1200" dirty="0"/>
              <a:t>disciplinary action; or</a:t>
            </a:r>
          </a:p>
          <a:p>
            <a:pPr marL="181171" indent="-181171">
              <a:buFont typeface="Arial" panose="020B0604020202020204" pitchFamily="34" charset="0"/>
              <a:buChar char="•"/>
            </a:pPr>
            <a:r>
              <a:rPr lang="en-AU" sz="1200" dirty="0"/>
              <a:t>an individual's access to flexible working arrangements.</a:t>
            </a:r>
          </a:p>
          <a:p>
            <a:r>
              <a:rPr lang="en-AU" sz="1200" dirty="0"/>
              <a:t> </a:t>
            </a:r>
          </a:p>
          <a:p>
            <a:r>
              <a:rPr lang="en-AU" sz="1200" b="1" dirty="0"/>
              <a:t>Regulation 6 sets out the application process and procedure for an initial 'review of an action</a:t>
            </a:r>
            <a:r>
              <a:rPr lang="en-AU" sz="1200" dirty="0"/>
              <a:t>' - which is an internal review by the public service body.  An employee must lodge a review of action relating to any matter other than a proposed appointment or promotion within 28 calendar days of which the employee was notified or became aware of the action.  For proposed appointment or promotion, this must take place within 7 calendar days of notification.  </a:t>
            </a:r>
          </a:p>
          <a:p>
            <a:r>
              <a:rPr lang="en-AU" sz="1200" dirty="0"/>
              <a:t> </a:t>
            </a:r>
          </a:p>
          <a:p>
            <a:r>
              <a:rPr lang="en-AU" sz="1200" dirty="0"/>
              <a:t>The review of action application will then go through a process within a department - which involves the department making reasonable inquiries or investigation prior to making a determination.  In some circumstances, this may involve a review hearing to be heard by an independent person (a review officer) which will result in the review officer making recommendations (for example, a recommendation that a decision about someone's employment be reconsidered).  The Review Officer does not have power to make any binding decisions as a result of the review.  </a:t>
            </a:r>
          </a:p>
          <a:p>
            <a:r>
              <a:rPr lang="en-AU" sz="1200" dirty="0"/>
              <a:t> </a:t>
            </a:r>
          </a:p>
          <a:p>
            <a:r>
              <a:rPr lang="en-AU" sz="1200" dirty="0"/>
              <a:t>If the public service body Head has not adopted a recommendation with 14 days after receiving the report of recommendations, they must provide a written statement of the reasons for not adopting the recommendation to the VPSC, to the applicant for review and any other person affected by the recommendation.</a:t>
            </a:r>
          </a:p>
          <a:p>
            <a:r>
              <a:rPr lang="en-AU" sz="1200" dirty="0"/>
              <a:t> </a:t>
            </a:r>
          </a:p>
          <a:p>
            <a:r>
              <a:rPr lang="en-AU" sz="1200" dirty="0"/>
              <a:t>Under the Regulation 6, a Department may refuse a request for review for reasons including:</a:t>
            </a:r>
          </a:p>
          <a:p>
            <a:pPr marL="181171" indent="-181171">
              <a:buFont typeface="Arial" panose="020B0604020202020204" pitchFamily="34" charset="0"/>
              <a:buChar char="•"/>
            </a:pPr>
            <a:r>
              <a:rPr lang="en-AU" sz="1200" dirty="0"/>
              <a:t>the matter is frivolous, vexatious or lacking in substance;</a:t>
            </a:r>
          </a:p>
          <a:p>
            <a:pPr marL="181171" indent="-181171">
              <a:buFont typeface="Arial" panose="020B0604020202020204" pitchFamily="34" charset="0"/>
              <a:buChar char="•"/>
            </a:pPr>
            <a:r>
              <a:rPr lang="en-AU" sz="1200" dirty="0"/>
              <a:t>the matter is the subject of a complaint under the </a:t>
            </a:r>
            <a:r>
              <a:rPr lang="en-AU" sz="1200" dirty="0" err="1"/>
              <a:t>EO</a:t>
            </a:r>
            <a:r>
              <a:rPr lang="en-AU" sz="1200" dirty="0"/>
              <a:t> Act or a proceeding in any court or tribunal initiated by the employee (i.e. at the </a:t>
            </a:r>
            <a:r>
              <a:rPr lang="en-AU" sz="1200" dirty="0" err="1"/>
              <a:t>FWC</a:t>
            </a:r>
            <a:r>
              <a:rPr lang="en-AU" sz="1200" dirty="0"/>
              <a:t>); or</a:t>
            </a:r>
          </a:p>
          <a:p>
            <a:pPr marL="181171" indent="-181171">
              <a:buFont typeface="Arial" panose="020B0604020202020204" pitchFamily="34" charset="0"/>
              <a:buChar char="•"/>
            </a:pPr>
            <a:r>
              <a:rPr lang="en-AU" sz="1200" dirty="0"/>
              <a:t>the applicant does not have sufficient personal interest</a:t>
            </a:r>
          </a:p>
          <a:p>
            <a:r>
              <a:rPr lang="en-AU" sz="1200" dirty="0"/>
              <a:t> </a:t>
            </a:r>
          </a:p>
          <a:p>
            <a:r>
              <a:rPr lang="en-AU" sz="1200" dirty="0"/>
              <a:t>Under reg 7 of the Regulations, </a:t>
            </a:r>
            <a:r>
              <a:rPr lang="en-AU" sz="1200" b="1" dirty="0"/>
              <a:t>an Applicant may apply to the VPSC for a review of the review of action process conducted by the Department </a:t>
            </a:r>
            <a:r>
              <a:rPr lang="en-AU" sz="1200" dirty="0"/>
              <a:t>if they consider it was unfair or failed to comply with the PA Act, the Regulations or the Standards issued under the PA Act.   </a:t>
            </a:r>
          </a:p>
          <a:p>
            <a:r>
              <a:rPr lang="en-AU" sz="1200" dirty="0"/>
              <a:t> </a:t>
            </a:r>
          </a:p>
          <a:p>
            <a:r>
              <a:rPr lang="en-AU" sz="1200" dirty="0"/>
              <a:t>Under reg 9 (despite reg 6) an applicant may also apply to the VPSC for a review of action taken within the department that relates to their employment without first seeking a ROA process if:</a:t>
            </a:r>
          </a:p>
          <a:p>
            <a:pPr marL="171450" lvl="0" indent="-171450">
              <a:buFont typeface="Arial" panose="020B0604020202020204" pitchFamily="34" charset="0"/>
              <a:buChar char="•"/>
            </a:pPr>
            <a:r>
              <a:rPr lang="en-AU" sz="1200" dirty="0"/>
              <a:t>the employee alleges the action constitutes victimisation or harassment for having made a previous application to the VPSC for review; or</a:t>
            </a:r>
          </a:p>
          <a:p>
            <a:pPr marL="171450" lvl="0" indent="-171450">
              <a:buFont typeface="Arial" panose="020B0604020202020204" pitchFamily="34" charset="0"/>
              <a:buChar char="•"/>
            </a:pPr>
            <a:r>
              <a:rPr lang="en-AU" sz="1200" dirty="0"/>
              <a:t>the Secretary of the Department is alleged to have personally taken the action or is the primary decision maker (section 9 of the Regulations). </a:t>
            </a:r>
          </a:p>
          <a:p>
            <a:r>
              <a:rPr lang="en-AU" sz="1200" b="1" dirty="0"/>
              <a:t> </a:t>
            </a:r>
            <a:endParaRPr lang="en-AU" sz="1200" dirty="0"/>
          </a:p>
          <a:p>
            <a:r>
              <a:rPr lang="en-AU" sz="1200" b="1" u="sng" dirty="0"/>
              <a:t>With respect to all non-executive public sector employees, avenues of redress include:</a:t>
            </a:r>
            <a:endParaRPr lang="en-AU" sz="1200" dirty="0"/>
          </a:p>
          <a:p>
            <a:r>
              <a:rPr lang="en-AU" sz="1200" b="1" dirty="0"/>
              <a:t> </a:t>
            </a:r>
            <a:endParaRPr lang="en-AU" sz="1200" dirty="0"/>
          </a:p>
          <a:p>
            <a:r>
              <a:rPr lang="en-AU" sz="1200" dirty="0"/>
              <a:t>An internal grievance procedure contained in an internal policy </a:t>
            </a:r>
          </a:p>
          <a:p>
            <a:r>
              <a:rPr lang="en-AU" sz="1200" dirty="0"/>
              <a:t> </a:t>
            </a:r>
          </a:p>
          <a:p>
            <a:r>
              <a:rPr lang="en-AU" sz="1200" dirty="0"/>
              <a:t>A dispute resolution clause contained in an enterprise agreement</a:t>
            </a:r>
            <a:r>
              <a:rPr lang="en-AU" sz="1200" b="1" dirty="0"/>
              <a:t> </a:t>
            </a:r>
            <a:endParaRPr lang="en-AU" sz="1200" dirty="0"/>
          </a:p>
          <a:p>
            <a:r>
              <a:rPr lang="en-AU" sz="1200" dirty="0"/>
              <a:t> </a:t>
            </a:r>
          </a:p>
          <a:p>
            <a:r>
              <a:rPr lang="en-AU" sz="1200" dirty="0"/>
              <a:t>Applications available under the FW Act, including:</a:t>
            </a:r>
          </a:p>
          <a:p>
            <a:pPr marL="181171" indent="-181171">
              <a:buFont typeface="Arial" panose="020B0604020202020204" pitchFamily="34" charset="0"/>
              <a:buChar char="•"/>
            </a:pPr>
            <a:r>
              <a:rPr lang="en-AU" sz="1200" dirty="0"/>
              <a:t>unfair dismissal</a:t>
            </a:r>
          </a:p>
          <a:p>
            <a:pPr marL="181171" indent="-181171">
              <a:buFont typeface="Arial" panose="020B0604020202020204" pitchFamily="34" charset="0"/>
              <a:buChar char="•"/>
            </a:pPr>
            <a:r>
              <a:rPr lang="en-AU" sz="1200" dirty="0"/>
              <a:t>general protections</a:t>
            </a:r>
          </a:p>
          <a:p>
            <a:pPr marL="181171" indent="-181171">
              <a:buFont typeface="Arial" panose="020B0604020202020204" pitchFamily="34" charset="0"/>
              <a:buChar char="•"/>
            </a:pPr>
            <a:r>
              <a:rPr lang="en-AU" sz="1200" dirty="0"/>
              <a:t>breach of an enterprise agreement (</a:t>
            </a:r>
            <a:r>
              <a:rPr lang="en-AU" sz="1200" b="1" dirty="0"/>
              <a:t>see AMA handout</a:t>
            </a:r>
            <a:r>
              <a:rPr lang="en-AU" sz="1200" dirty="0"/>
              <a:t>)</a:t>
            </a:r>
          </a:p>
          <a:p>
            <a:pPr marL="181171" indent="-181171">
              <a:buFont typeface="Arial" panose="020B0604020202020204" pitchFamily="34" charset="0"/>
              <a:buChar char="•"/>
            </a:pPr>
            <a:r>
              <a:rPr lang="en-AU" sz="1200" dirty="0"/>
              <a:t>sham contracting </a:t>
            </a:r>
          </a:p>
          <a:p>
            <a:pPr marL="181171" indent="-181171">
              <a:buFont typeface="Arial" panose="020B0604020202020204" pitchFamily="34" charset="0"/>
              <a:buChar char="•"/>
            </a:pPr>
            <a:r>
              <a:rPr lang="en-AU" sz="1200" dirty="0"/>
              <a:t>anti-bullying (for constitutional corporations)</a:t>
            </a:r>
          </a:p>
          <a:p>
            <a:r>
              <a:rPr lang="en-US" sz="1200" dirty="0"/>
              <a:t> </a:t>
            </a:r>
            <a:endParaRPr lang="en-AU" sz="1200" dirty="0"/>
          </a:p>
          <a:p>
            <a:br>
              <a:rPr lang="en-AU" sz="1200" b="1" dirty="0"/>
            </a:br>
            <a:r>
              <a:rPr lang="en-AU" sz="1200" b="1" dirty="0"/>
              <a:t> </a:t>
            </a:r>
            <a:endParaRPr lang="en-AU" sz="1200" dirty="0"/>
          </a:p>
          <a:p>
            <a:endParaRPr lang="en-AU" sz="1200" dirty="0"/>
          </a:p>
          <a:p>
            <a:endParaRPr lang="en-AU" sz="1200" dirty="0"/>
          </a:p>
        </p:txBody>
      </p:sp>
      <p:sp>
        <p:nvSpPr>
          <p:cNvPr id="4" name="Slide Number Placeholder 3"/>
          <p:cNvSpPr>
            <a:spLocks noGrp="1"/>
          </p:cNvSpPr>
          <p:nvPr>
            <p:ph type="sldNum" sz="quarter" idx="10"/>
          </p:nvPr>
        </p:nvSpPr>
        <p:spPr/>
        <p:txBody>
          <a:bodyPr/>
          <a:lstStyle/>
          <a:p>
            <a:fld id="{9A73BD39-F619-48EB-8955-B1C157CB8D29}" type="slidenum">
              <a:rPr lang="en-AU" smtClean="0"/>
              <a:t>20</a:t>
            </a:fld>
            <a:endParaRPr lang="en-AU" dirty="0"/>
          </a:p>
        </p:txBody>
      </p:sp>
    </p:spTree>
    <p:extLst>
      <p:ext uri="{BB962C8B-B14F-4D97-AF65-F5344CB8AC3E}">
        <p14:creationId xmlns:p14="http://schemas.microsoft.com/office/powerpoint/2010/main" val="2109976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endParaRPr lang="en-AU" sz="1200" b="1" dirty="0"/>
          </a:p>
          <a:p>
            <a:endParaRPr lang="en-AU" sz="1200" dirty="0"/>
          </a:p>
          <a:p>
            <a:r>
              <a:rPr lang="en-AU" sz="1200" dirty="0"/>
              <a:t>As we've discussed, rights arise in a number of contexts, including:</a:t>
            </a:r>
          </a:p>
          <a:p>
            <a:pPr marL="12700" marR="306070">
              <a:lnSpc>
                <a:spcPts val="1939"/>
              </a:lnSpc>
              <a:spcBef>
                <a:spcPts val="345"/>
              </a:spcBef>
            </a:pPr>
            <a:endParaRPr lang="en-AU" sz="1200" b="0" spc="-50" dirty="0">
              <a:latin typeface="Segoe UI Light"/>
              <a:cs typeface="Segoe UI Light"/>
            </a:endParaRPr>
          </a:p>
          <a:p>
            <a:pPr marL="12700" marR="306070">
              <a:lnSpc>
                <a:spcPts val="1939"/>
              </a:lnSpc>
              <a:spcBef>
                <a:spcPts val="345"/>
              </a:spcBef>
            </a:pPr>
            <a:r>
              <a:rPr lang="en-AU" sz="1200" b="0" spc="-50" dirty="0">
                <a:latin typeface="Segoe UI Light"/>
                <a:cs typeface="Segoe UI Light"/>
              </a:rPr>
              <a:t>Your</a:t>
            </a:r>
            <a:r>
              <a:rPr lang="en-AU" sz="1200" b="0" spc="-20" dirty="0">
                <a:latin typeface="Segoe UI Light"/>
                <a:cs typeface="Segoe UI Light"/>
              </a:rPr>
              <a:t> </a:t>
            </a:r>
            <a:r>
              <a:rPr lang="en-AU" sz="1200" b="0" dirty="0">
                <a:latin typeface="Segoe UI Light"/>
                <a:cs typeface="Segoe UI Light"/>
              </a:rPr>
              <a:t>rights</a:t>
            </a:r>
            <a:r>
              <a:rPr lang="en-AU" sz="1200" b="0" spc="-5" dirty="0">
                <a:latin typeface="Segoe UI Light"/>
                <a:cs typeface="Segoe UI Light"/>
              </a:rPr>
              <a:t> </a:t>
            </a:r>
            <a:r>
              <a:rPr lang="en-AU" sz="1200" b="0" dirty="0">
                <a:latin typeface="Segoe UI Light"/>
                <a:cs typeface="Segoe UI Light"/>
              </a:rPr>
              <a:t>(or</a:t>
            </a:r>
            <a:r>
              <a:rPr lang="en-AU" sz="1200" b="0" spc="5" dirty="0">
                <a:latin typeface="Segoe UI Light"/>
                <a:cs typeface="Segoe UI Light"/>
              </a:rPr>
              <a:t> </a:t>
            </a:r>
            <a:r>
              <a:rPr lang="en-AU" sz="1200" b="0" dirty="0">
                <a:latin typeface="Segoe UI Light"/>
                <a:cs typeface="Segoe UI Light"/>
              </a:rPr>
              <a:t>entitlements)</a:t>
            </a:r>
            <a:r>
              <a:rPr lang="en-AU" sz="1200" b="0" spc="-5" dirty="0">
                <a:latin typeface="Segoe UI Light"/>
                <a:cs typeface="Segoe UI Light"/>
              </a:rPr>
              <a:t> </a:t>
            </a:r>
            <a:r>
              <a:rPr lang="en-AU" sz="1200" b="0" dirty="0">
                <a:latin typeface="Segoe UI Light"/>
                <a:cs typeface="Segoe UI Light"/>
              </a:rPr>
              <a:t>as</a:t>
            </a:r>
            <a:r>
              <a:rPr lang="en-AU" sz="1200" b="0" spc="-15" dirty="0">
                <a:latin typeface="Segoe UI Light"/>
                <a:cs typeface="Segoe UI Light"/>
              </a:rPr>
              <a:t> </a:t>
            </a:r>
            <a:r>
              <a:rPr lang="en-AU" sz="1200" b="0" dirty="0">
                <a:latin typeface="Segoe UI Light"/>
                <a:cs typeface="Segoe UI Light"/>
              </a:rPr>
              <a:t>a</a:t>
            </a:r>
            <a:r>
              <a:rPr lang="en-AU" sz="1200" b="0" spc="-25" dirty="0">
                <a:latin typeface="Segoe UI Light"/>
                <a:cs typeface="Segoe UI Light"/>
              </a:rPr>
              <a:t> </a:t>
            </a:r>
            <a:r>
              <a:rPr lang="en-AU" sz="1200" b="0" dirty="0">
                <a:latin typeface="Segoe UI Light"/>
                <a:cs typeface="Segoe UI Light"/>
              </a:rPr>
              <a:t>Public</a:t>
            </a:r>
            <a:r>
              <a:rPr lang="en-AU" sz="1200" b="0" spc="-5" dirty="0">
                <a:latin typeface="Segoe UI Light"/>
                <a:cs typeface="Segoe UI Light"/>
              </a:rPr>
              <a:t> </a:t>
            </a:r>
            <a:r>
              <a:rPr lang="en-AU" sz="1200" b="0" dirty="0">
                <a:latin typeface="Segoe UI Light"/>
                <a:cs typeface="Segoe UI Light"/>
              </a:rPr>
              <a:t>Sector</a:t>
            </a:r>
            <a:r>
              <a:rPr lang="en-AU" sz="1200" b="0" spc="-20" dirty="0">
                <a:latin typeface="Segoe UI Light"/>
                <a:cs typeface="Segoe UI Light"/>
              </a:rPr>
              <a:t> </a:t>
            </a:r>
            <a:r>
              <a:rPr lang="en-AU" sz="1200" b="0" dirty="0">
                <a:latin typeface="Segoe UI Light"/>
                <a:cs typeface="Segoe UI Light"/>
              </a:rPr>
              <a:t>employee</a:t>
            </a:r>
            <a:r>
              <a:rPr lang="en-AU" sz="1200" b="0" spc="5" dirty="0">
                <a:latin typeface="Segoe UI Light"/>
                <a:cs typeface="Segoe UI Light"/>
              </a:rPr>
              <a:t> </a:t>
            </a:r>
            <a:r>
              <a:rPr lang="en-AU" sz="1200" b="0" dirty="0">
                <a:latin typeface="Segoe UI Light"/>
                <a:cs typeface="Segoe UI Light"/>
              </a:rPr>
              <a:t>may</a:t>
            </a:r>
            <a:r>
              <a:rPr lang="en-AU" sz="1200" b="0" spc="-25" dirty="0">
                <a:latin typeface="Segoe UI Light"/>
                <a:cs typeface="Segoe UI Light"/>
              </a:rPr>
              <a:t> </a:t>
            </a:r>
            <a:r>
              <a:rPr lang="en-AU" sz="1200" b="0" dirty="0">
                <a:latin typeface="Segoe UI Light"/>
                <a:cs typeface="Segoe UI Light"/>
              </a:rPr>
              <a:t>arise</a:t>
            </a:r>
            <a:r>
              <a:rPr lang="en-AU" sz="1200" b="0" spc="-10" dirty="0">
                <a:latin typeface="Segoe UI Light"/>
                <a:cs typeface="Segoe UI Light"/>
              </a:rPr>
              <a:t> </a:t>
            </a:r>
            <a:r>
              <a:rPr lang="en-AU" sz="1200" b="0" dirty="0">
                <a:latin typeface="Segoe UI Light"/>
                <a:cs typeface="Segoe UI Light"/>
              </a:rPr>
              <a:t>under</a:t>
            </a:r>
            <a:r>
              <a:rPr lang="en-AU" sz="1200" b="0" spc="5" dirty="0">
                <a:latin typeface="Segoe UI Light"/>
                <a:cs typeface="Segoe UI Light"/>
              </a:rPr>
              <a:t> </a:t>
            </a:r>
            <a:r>
              <a:rPr lang="en-AU" sz="1200" b="0" dirty="0">
                <a:latin typeface="Segoe UI Light"/>
                <a:cs typeface="Segoe UI Light"/>
              </a:rPr>
              <a:t>one</a:t>
            </a:r>
            <a:r>
              <a:rPr lang="en-AU" sz="1200" b="0" spc="-5" dirty="0">
                <a:latin typeface="Segoe UI Light"/>
                <a:cs typeface="Segoe UI Light"/>
              </a:rPr>
              <a:t> </a:t>
            </a:r>
            <a:r>
              <a:rPr lang="en-AU" sz="1200" b="0" spc="-25" dirty="0">
                <a:latin typeface="Segoe UI Light"/>
                <a:cs typeface="Segoe UI Light"/>
              </a:rPr>
              <a:t>or </a:t>
            </a:r>
            <a:r>
              <a:rPr lang="en-AU" sz="1200" b="0" dirty="0">
                <a:latin typeface="Segoe UI Light"/>
                <a:cs typeface="Segoe UI Light"/>
              </a:rPr>
              <a:t>several</a:t>
            </a:r>
            <a:r>
              <a:rPr lang="en-AU" sz="1200" b="0" spc="-25" dirty="0">
                <a:latin typeface="Segoe UI Light"/>
                <a:cs typeface="Segoe UI Light"/>
              </a:rPr>
              <a:t> </a:t>
            </a:r>
            <a:r>
              <a:rPr lang="en-AU" sz="1200" b="0" dirty="0">
                <a:latin typeface="Segoe UI Light"/>
                <a:cs typeface="Segoe UI Light"/>
              </a:rPr>
              <a:t>sources,</a:t>
            </a:r>
            <a:r>
              <a:rPr lang="en-AU" sz="1200" b="0" spc="-15" dirty="0">
                <a:latin typeface="Segoe UI Light"/>
                <a:cs typeface="Segoe UI Light"/>
              </a:rPr>
              <a:t> </a:t>
            </a:r>
            <a:r>
              <a:rPr lang="en-AU" sz="1200" b="0" dirty="0">
                <a:latin typeface="Segoe UI Light"/>
                <a:cs typeface="Segoe UI Light"/>
              </a:rPr>
              <a:t>for</a:t>
            </a:r>
            <a:r>
              <a:rPr lang="en-AU" sz="1200" b="0" spc="-5" dirty="0">
                <a:latin typeface="Segoe UI Light"/>
                <a:cs typeface="Segoe UI Light"/>
              </a:rPr>
              <a:t> </a:t>
            </a:r>
            <a:r>
              <a:rPr lang="en-AU" sz="1200" b="0" spc="-10" dirty="0">
                <a:latin typeface="Segoe UI Light"/>
                <a:cs typeface="Segoe UI Light"/>
              </a:rPr>
              <a:t>example:</a:t>
            </a:r>
            <a:endParaRPr lang="en-AU" sz="1200" dirty="0">
              <a:latin typeface="Segoe UI Light"/>
              <a:cs typeface="Segoe UI Light"/>
            </a:endParaRPr>
          </a:p>
          <a:p>
            <a:pPr marL="240665" marR="401955" indent="-228600">
              <a:lnSpc>
                <a:spcPct val="100000"/>
              </a:lnSpc>
              <a:spcBef>
                <a:spcPts val="575"/>
              </a:spcBef>
              <a:buFont typeface="Arial"/>
              <a:buChar char="•"/>
              <a:tabLst>
                <a:tab pos="240665" algn="l"/>
                <a:tab pos="241300" algn="l"/>
              </a:tabLst>
            </a:pPr>
            <a:r>
              <a:rPr lang="en-AU" sz="1200" b="0" dirty="0">
                <a:latin typeface="Segoe UI Light"/>
                <a:cs typeface="Segoe UI Light"/>
              </a:rPr>
              <a:t>Maximum</a:t>
            </a:r>
            <a:r>
              <a:rPr lang="en-AU" sz="1200" b="0" spc="-35" dirty="0">
                <a:latin typeface="Segoe UI Light"/>
                <a:cs typeface="Segoe UI Light"/>
              </a:rPr>
              <a:t> </a:t>
            </a:r>
            <a:r>
              <a:rPr lang="en-AU" sz="1200" b="0" dirty="0">
                <a:latin typeface="Segoe UI Light"/>
                <a:cs typeface="Segoe UI Light"/>
              </a:rPr>
              <a:t>hours</a:t>
            </a:r>
            <a:r>
              <a:rPr lang="en-AU" sz="1200" b="0" spc="5" dirty="0">
                <a:latin typeface="Segoe UI Light"/>
                <a:cs typeface="Segoe UI Light"/>
              </a:rPr>
              <a:t> </a:t>
            </a:r>
            <a:r>
              <a:rPr lang="en-AU" sz="1200" b="0" dirty="0">
                <a:latin typeface="Segoe UI Light"/>
                <a:cs typeface="Segoe UI Light"/>
              </a:rPr>
              <a:t>of</a:t>
            </a:r>
            <a:r>
              <a:rPr lang="en-AU" sz="1200" b="0" spc="-25" dirty="0">
                <a:latin typeface="Segoe UI Light"/>
                <a:cs typeface="Segoe UI Light"/>
              </a:rPr>
              <a:t> </a:t>
            </a:r>
            <a:r>
              <a:rPr lang="en-AU" sz="1200" b="0" dirty="0">
                <a:latin typeface="Segoe UI Light"/>
                <a:cs typeface="Segoe UI Light"/>
              </a:rPr>
              <a:t>work</a:t>
            </a:r>
            <a:r>
              <a:rPr lang="en-AU" sz="1200" b="0" spc="-30" dirty="0">
                <a:latin typeface="Segoe UI Light"/>
                <a:cs typeface="Segoe UI Light"/>
              </a:rPr>
              <a:t> </a:t>
            </a:r>
            <a:r>
              <a:rPr lang="en-AU" sz="1200" b="0" dirty="0">
                <a:latin typeface="Segoe UI Light"/>
                <a:cs typeface="Segoe UI Light"/>
              </a:rPr>
              <a:t>as</a:t>
            </a:r>
            <a:r>
              <a:rPr lang="en-AU" sz="1200" b="0" spc="-20" dirty="0">
                <a:latin typeface="Segoe UI Light"/>
                <a:cs typeface="Segoe UI Light"/>
              </a:rPr>
              <a:t> </a:t>
            </a:r>
            <a:r>
              <a:rPr lang="en-AU" sz="1200" b="0" dirty="0">
                <a:latin typeface="Segoe UI Light"/>
                <a:cs typeface="Segoe UI Light"/>
              </a:rPr>
              <a:t>per</a:t>
            </a:r>
            <a:r>
              <a:rPr lang="en-AU" sz="1200" b="0" spc="-15" dirty="0">
                <a:latin typeface="Segoe UI Light"/>
                <a:cs typeface="Segoe UI Light"/>
              </a:rPr>
              <a:t> </a:t>
            </a:r>
            <a:r>
              <a:rPr lang="en-AU" sz="1200" b="0" dirty="0">
                <a:latin typeface="Segoe UI Light"/>
                <a:cs typeface="Segoe UI Light"/>
              </a:rPr>
              <a:t>the</a:t>
            </a:r>
            <a:r>
              <a:rPr lang="en-AU" sz="1200" b="0" spc="-15" dirty="0">
                <a:latin typeface="Segoe UI Light"/>
                <a:cs typeface="Segoe UI Light"/>
              </a:rPr>
              <a:t> </a:t>
            </a:r>
            <a:r>
              <a:rPr lang="en-AU" sz="1200" b="0" dirty="0">
                <a:latin typeface="Segoe UI Light"/>
                <a:cs typeface="Segoe UI Light"/>
              </a:rPr>
              <a:t>National</a:t>
            </a:r>
            <a:r>
              <a:rPr lang="en-AU" sz="1200" b="0" spc="-20" dirty="0">
                <a:latin typeface="Segoe UI Light"/>
                <a:cs typeface="Segoe UI Light"/>
              </a:rPr>
              <a:t> </a:t>
            </a:r>
            <a:r>
              <a:rPr lang="en-AU" sz="1200" b="0" dirty="0">
                <a:latin typeface="Segoe UI Light"/>
                <a:cs typeface="Segoe UI Light"/>
              </a:rPr>
              <a:t>Employment</a:t>
            </a:r>
            <a:r>
              <a:rPr lang="en-AU" sz="1200" b="0" spc="-15" dirty="0">
                <a:latin typeface="Segoe UI Light"/>
                <a:cs typeface="Segoe UI Light"/>
              </a:rPr>
              <a:t> </a:t>
            </a:r>
            <a:r>
              <a:rPr lang="en-AU" sz="1200" b="0" dirty="0">
                <a:latin typeface="Segoe UI Light"/>
                <a:cs typeface="Segoe UI Light"/>
              </a:rPr>
              <a:t>Standards</a:t>
            </a:r>
            <a:r>
              <a:rPr lang="en-AU" sz="1200" b="0" spc="-10" dirty="0">
                <a:latin typeface="Segoe UI Light"/>
                <a:cs typeface="Segoe UI Light"/>
              </a:rPr>
              <a:t> </a:t>
            </a:r>
            <a:r>
              <a:rPr lang="en-AU" sz="1200" b="0" dirty="0">
                <a:latin typeface="Segoe UI Light"/>
                <a:cs typeface="Segoe UI Light"/>
              </a:rPr>
              <a:t>(e.g.</a:t>
            </a:r>
            <a:r>
              <a:rPr lang="en-AU" sz="1200" b="0" spc="5" dirty="0">
                <a:latin typeface="Segoe UI Light"/>
                <a:cs typeface="Segoe UI Light"/>
              </a:rPr>
              <a:t> </a:t>
            </a:r>
            <a:r>
              <a:rPr lang="en-AU" sz="1200" b="0" i="1" spc="-20" dirty="0">
                <a:latin typeface="Segoe UI Light"/>
                <a:cs typeface="Segoe UI Light"/>
              </a:rPr>
              <a:t>Fair </a:t>
            </a:r>
            <a:r>
              <a:rPr lang="en-AU" sz="1200" b="0" i="1" dirty="0">
                <a:latin typeface="Segoe UI Light"/>
                <a:cs typeface="Segoe UI Light"/>
              </a:rPr>
              <a:t>Work</a:t>
            </a:r>
            <a:r>
              <a:rPr lang="en-AU" sz="1200" b="0" i="1" spc="-15" dirty="0">
                <a:latin typeface="Segoe UI Light"/>
                <a:cs typeface="Segoe UI Light"/>
              </a:rPr>
              <a:t> </a:t>
            </a:r>
            <a:r>
              <a:rPr lang="en-AU" sz="1200" b="0" i="1" dirty="0">
                <a:latin typeface="Segoe UI Light"/>
                <a:cs typeface="Segoe UI Light"/>
              </a:rPr>
              <a:t>Act 2009</a:t>
            </a:r>
            <a:r>
              <a:rPr lang="en-AU" sz="1200" b="0" i="1" spc="-25" dirty="0">
                <a:latin typeface="Segoe UI Light"/>
                <a:cs typeface="Segoe UI Light"/>
              </a:rPr>
              <a:t> </a:t>
            </a:r>
            <a:r>
              <a:rPr lang="en-AU" sz="1200" b="0" spc="-10" dirty="0">
                <a:latin typeface="Segoe UI Light"/>
                <a:cs typeface="Segoe UI Light"/>
              </a:rPr>
              <a:t>(</a:t>
            </a:r>
            <a:r>
              <a:rPr lang="en-AU" sz="1200" b="0" spc="-10" dirty="0" err="1">
                <a:latin typeface="Segoe UI Light"/>
                <a:cs typeface="Segoe UI Light"/>
              </a:rPr>
              <a:t>Cth</a:t>
            </a:r>
            <a:r>
              <a:rPr lang="en-AU" sz="1200" b="0" spc="-10" dirty="0">
                <a:latin typeface="Segoe UI Light"/>
                <a:cs typeface="Segoe UI Light"/>
              </a:rPr>
              <a:t>))</a:t>
            </a:r>
            <a:endParaRPr lang="en-AU" sz="1200" dirty="0">
              <a:latin typeface="Segoe UI Light"/>
              <a:cs typeface="Segoe UI Light"/>
            </a:endParaRPr>
          </a:p>
          <a:p>
            <a:pPr marL="241300" marR="240029" indent="-228600" algn="just">
              <a:lnSpc>
                <a:spcPct val="100000"/>
              </a:lnSpc>
              <a:spcBef>
                <a:spcPts val="1200"/>
              </a:spcBef>
              <a:buFont typeface="Arial"/>
              <a:buChar char="•"/>
              <a:tabLst>
                <a:tab pos="241300" algn="l"/>
              </a:tabLst>
            </a:pPr>
            <a:r>
              <a:rPr lang="en-AU" sz="1200" b="0" dirty="0">
                <a:latin typeface="Segoe UI Light"/>
                <a:cs typeface="Segoe UI Light"/>
              </a:rPr>
              <a:t>Pay</a:t>
            </a:r>
            <a:r>
              <a:rPr lang="en-AU" sz="1200" b="0" spc="-55" dirty="0">
                <a:latin typeface="Segoe UI Light"/>
                <a:cs typeface="Segoe UI Light"/>
              </a:rPr>
              <a:t> </a:t>
            </a:r>
            <a:r>
              <a:rPr lang="en-AU" sz="1200" b="0" dirty="0">
                <a:latin typeface="Segoe UI Light"/>
                <a:cs typeface="Segoe UI Light"/>
              </a:rPr>
              <a:t>increases,</a:t>
            </a:r>
            <a:r>
              <a:rPr lang="en-AU" sz="1200" b="0" spc="-15" dirty="0">
                <a:latin typeface="Segoe UI Light"/>
                <a:cs typeface="Segoe UI Light"/>
              </a:rPr>
              <a:t> </a:t>
            </a:r>
            <a:r>
              <a:rPr lang="en-AU" sz="1200" b="0" dirty="0">
                <a:latin typeface="Segoe UI Light"/>
                <a:cs typeface="Segoe UI Light"/>
              </a:rPr>
              <a:t>entitlements</a:t>
            </a:r>
            <a:r>
              <a:rPr lang="en-AU" sz="1200" b="0" spc="-30" dirty="0">
                <a:latin typeface="Segoe UI Light"/>
                <a:cs typeface="Segoe UI Light"/>
              </a:rPr>
              <a:t> </a:t>
            </a:r>
            <a:r>
              <a:rPr lang="en-AU" sz="1200" b="0" dirty="0">
                <a:latin typeface="Segoe UI Light"/>
                <a:cs typeface="Segoe UI Light"/>
              </a:rPr>
              <a:t>such</a:t>
            </a:r>
            <a:r>
              <a:rPr lang="en-AU" sz="1200" b="0" spc="-25" dirty="0">
                <a:latin typeface="Segoe UI Light"/>
                <a:cs typeface="Segoe UI Light"/>
              </a:rPr>
              <a:t> </a:t>
            </a:r>
            <a:r>
              <a:rPr lang="en-AU" sz="1200" b="0" dirty="0">
                <a:latin typeface="Segoe UI Light"/>
                <a:cs typeface="Segoe UI Light"/>
              </a:rPr>
              <a:t>as</a:t>
            </a:r>
            <a:r>
              <a:rPr lang="en-AU" sz="1200" b="0" spc="-25" dirty="0">
                <a:latin typeface="Segoe UI Light"/>
                <a:cs typeface="Segoe UI Light"/>
              </a:rPr>
              <a:t> </a:t>
            </a:r>
            <a:r>
              <a:rPr lang="en-AU" sz="1200" b="0" dirty="0">
                <a:latin typeface="Segoe UI Light"/>
                <a:cs typeface="Segoe UI Light"/>
              </a:rPr>
              <a:t>parental</a:t>
            </a:r>
            <a:r>
              <a:rPr lang="en-AU" sz="1200" b="0" spc="-20" dirty="0">
                <a:latin typeface="Segoe UI Light"/>
                <a:cs typeface="Segoe UI Light"/>
              </a:rPr>
              <a:t> </a:t>
            </a:r>
            <a:r>
              <a:rPr lang="en-AU" sz="1200" b="0" dirty="0">
                <a:latin typeface="Segoe UI Light"/>
                <a:cs typeface="Segoe UI Light"/>
              </a:rPr>
              <a:t>leave,</a:t>
            </a:r>
            <a:r>
              <a:rPr lang="en-AU" sz="1200" b="0" spc="-30" dirty="0">
                <a:latin typeface="Segoe UI Light"/>
                <a:cs typeface="Segoe UI Light"/>
              </a:rPr>
              <a:t> </a:t>
            </a:r>
            <a:r>
              <a:rPr lang="en-AU" sz="1200" b="0" dirty="0">
                <a:latin typeface="Segoe UI Light"/>
                <a:cs typeface="Segoe UI Light"/>
              </a:rPr>
              <a:t>rights</a:t>
            </a:r>
            <a:r>
              <a:rPr lang="en-AU" sz="1200" b="0" spc="-15" dirty="0">
                <a:latin typeface="Segoe UI Light"/>
                <a:cs typeface="Segoe UI Light"/>
              </a:rPr>
              <a:t> </a:t>
            </a:r>
            <a:r>
              <a:rPr lang="en-AU" sz="1200" b="0" dirty="0">
                <a:latin typeface="Segoe UI Light"/>
                <a:cs typeface="Segoe UI Light"/>
              </a:rPr>
              <a:t>to</a:t>
            </a:r>
            <a:r>
              <a:rPr lang="en-AU" sz="1200" b="0" spc="-25" dirty="0">
                <a:latin typeface="Segoe UI Light"/>
                <a:cs typeface="Segoe UI Light"/>
              </a:rPr>
              <a:t> </a:t>
            </a:r>
            <a:r>
              <a:rPr lang="en-AU" sz="1200" b="0" dirty="0">
                <a:latin typeface="Segoe UI Light"/>
                <a:cs typeface="Segoe UI Light"/>
              </a:rPr>
              <a:t>be</a:t>
            </a:r>
            <a:r>
              <a:rPr lang="en-AU" sz="1200" b="0" spc="-15" dirty="0">
                <a:latin typeface="Segoe UI Light"/>
                <a:cs typeface="Segoe UI Light"/>
              </a:rPr>
              <a:t> </a:t>
            </a:r>
            <a:r>
              <a:rPr lang="en-AU" sz="1200" b="0" dirty="0">
                <a:latin typeface="Segoe UI Light"/>
                <a:cs typeface="Segoe UI Light"/>
              </a:rPr>
              <a:t>consulted</a:t>
            </a:r>
            <a:r>
              <a:rPr lang="en-AU" sz="1200" b="0" spc="-10" dirty="0">
                <a:latin typeface="Segoe UI Light"/>
                <a:cs typeface="Segoe UI Light"/>
              </a:rPr>
              <a:t> about </a:t>
            </a:r>
            <a:r>
              <a:rPr lang="en-AU" sz="1200" b="0" dirty="0">
                <a:latin typeface="Segoe UI Light"/>
                <a:cs typeface="Segoe UI Light"/>
              </a:rPr>
              <a:t>some</a:t>
            </a:r>
            <a:r>
              <a:rPr lang="en-AU" sz="1200" b="0" spc="-25" dirty="0">
                <a:latin typeface="Segoe UI Light"/>
                <a:cs typeface="Segoe UI Light"/>
              </a:rPr>
              <a:t> </a:t>
            </a:r>
            <a:r>
              <a:rPr lang="en-AU" sz="1200" b="0" dirty="0">
                <a:latin typeface="Segoe UI Light"/>
                <a:cs typeface="Segoe UI Light"/>
              </a:rPr>
              <a:t>organisational</a:t>
            </a:r>
            <a:r>
              <a:rPr lang="en-AU" sz="1200" b="0" spc="10" dirty="0">
                <a:latin typeface="Segoe UI Light"/>
                <a:cs typeface="Segoe UI Light"/>
              </a:rPr>
              <a:t> </a:t>
            </a:r>
            <a:r>
              <a:rPr lang="en-AU" sz="1200" b="0" dirty="0">
                <a:latin typeface="Segoe UI Light"/>
                <a:cs typeface="Segoe UI Light"/>
              </a:rPr>
              <a:t>change,</a:t>
            </a:r>
            <a:r>
              <a:rPr lang="en-AU" sz="1200" b="0" spc="-10" dirty="0">
                <a:latin typeface="Segoe UI Light"/>
                <a:cs typeface="Segoe UI Light"/>
              </a:rPr>
              <a:t> </a:t>
            </a:r>
            <a:r>
              <a:rPr lang="en-AU" sz="1200" b="0" dirty="0">
                <a:latin typeface="Segoe UI Light"/>
                <a:cs typeface="Segoe UI Light"/>
              </a:rPr>
              <a:t>study</a:t>
            </a:r>
            <a:r>
              <a:rPr lang="en-AU" sz="1200" b="0" spc="-20" dirty="0">
                <a:latin typeface="Segoe UI Light"/>
                <a:cs typeface="Segoe UI Light"/>
              </a:rPr>
              <a:t> </a:t>
            </a:r>
            <a:r>
              <a:rPr lang="en-AU" sz="1200" b="0" dirty="0">
                <a:latin typeface="Segoe UI Light"/>
                <a:cs typeface="Segoe UI Light"/>
              </a:rPr>
              <a:t>leave</a:t>
            </a:r>
            <a:r>
              <a:rPr lang="en-AU" sz="1200" b="0" spc="-20" dirty="0">
                <a:latin typeface="Segoe UI Light"/>
                <a:cs typeface="Segoe UI Light"/>
              </a:rPr>
              <a:t> </a:t>
            </a:r>
            <a:r>
              <a:rPr lang="en-AU" sz="1200" b="0" dirty="0">
                <a:latin typeface="Segoe UI Light"/>
                <a:cs typeface="Segoe UI Light"/>
              </a:rPr>
              <a:t>(</a:t>
            </a:r>
            <a:r>
              <a:rPr lang="en-AU" sz="1200" b="0" dirty="0" err="1">
                <a:latin typeface="Segoe UI Light"/>
                <a:cs typeface="Segoe UI Light"/>
              </a:rPr>
              <a:t>eg</a:t>
            </a:r>
            <a:r>
              <a:rPr lang="en-AU" sz="1200" b="0" spc="-5" dirty="0">
                <a:latin typeface="Segoe UI Light"/>
                <a:cs typeface="Segoe UI Light"/>
              </a:rPr>
              <a:t> </a:t>
            </a:r>
            <a:r>
              <a:rPr lang="en-AU" sz="1200" b="0" i="1" dirty="0">
                <a:latin typeface="Segoe UI Light"/>
                <a:cs typeface="Segoe UI Light"/>
              </a:rPr>
              <a:t>Victorian</a:t>
            </a:r>
            <a:r>
              <a:rPr lang="en-AU" sz="1200" b="0" i="1" spc="5" dirty="0">
                <a:latin typeface="Segoe UI Light"/>
                <a:cs typeface="Segoe UI Light"/>
              </a:rPr>
              <a:t> </a:t>
            </a:r>
            <a:r>
              <a:rPr lang="en-AU" sz="1200" b="0" i="1" dirty="0">
                <a:latin typeface="Segoe UI Light"/>
                <a:cs typeface="Segoe UI Light"/>
              </a:rPr>
              <a:t>Public</a:t>
            </a:r>
            <a:r>
              <a:rPr lang="en-AU" sz="1200" b="0" i="1" spc="-10" dirty="0">
                <a:latin typeface="Segoe UI Light"/>
                <a:cs typeface="Segoe UI Light"/>
              </a:rPr>
              <a:t> </a:t>
            </a:r>
            <a:r>
              <a:rPr lang="en-AU" sz="1200" b="0" i="1" dirty="0">
                <a:latin typeface="Segoe UI Light"/>
                <a:cs typeface="Segoe UI Light"/>
              </a:rPr>
              <a:t>Service</a:t>
            </a:r>
            <a:r>
              <a:rPr lang="en-AU" sz="1200" b="0" i="1" spc="-15" dirty="0">
                <a:latin typeface="Segoe UI Light"/>
                <a:cs typeface="Segoe UI Light"/>
              </a:rPr>
              <a:t> </a:t>
            </a:r>
            <a:r>
              <a:rPr lang="en-AU" sz="1200" b="0" i="1" spc="-10" dirty="0">
                <a:latin typeface="Segoe UI Light"/>
                <a:cs typeface="Segoe UI Light"/>
              </a:rPr>
              <a:t>Enterprise </a:t>
            </a:r>
            <a:r>
              <a:rPr lang="en-AU" sz="1200" b="0" i="1" dirty="0">
                <a:latin typeface="Segoe UI Light"/>
                <a:cs typeface="Segoe UI Light"/>
              </a:rPr>
              <a:t>Agreement</a:t>
            </a:r>
            <a:r>
              <a:rPr lang="en-AU" sz="1200" b="0" i="1" spc="-10" dirty="0">
                <a:latin typeface="Segoe UI Light"/>
                <a:cs typeface="Segoe UI Light"/>
              </a:rPr>
              <a:t> </a:t>
            </a:r>
            <a:r>
              <a:rPr lang="en-AU" sz="1200" b="0" i="1" dirty="0">
                <a:latin typeface="Segoe UI Light"/>
                <a:cs typeface="Segoe UI Light"/>
              </a:rPr>
              <a:t>2024</a:t>
            </a:r>
            <a:r>
              <a:rPr lang="en-AU" sz="1200" b="0" i="1" spc="-20" dirty="0">
                <a:latin typeface="Segoe UI Light"/>
                <a:cs typeface="Segoe UI Light"/>
              </a:rPr>
              <a:t> </a:t>
            </a:r>
            <a:r>
              <a:rPr lang="en-AU" sz="1200" b="0" dirty="0">
                <a:latin typeface="Segoe UI Light"/>
                <a:cs typeface="Segoe UI Light"/>
              </a:rPr>
              <a:t>or</a:t>
            </a:r>
            <a:r>
              <a:rPr lang="en-AU" sz="1200" b="0" spc="-10" dirty="0">
                <a:latin typeface="Segoe UI Light"/>
                <a:cs typeface="Segoe UI Light"/>
              </a:rPr>
              <a:t> </a:t>
            </a:r>
            <a:r>
              <a:rPr lang="en-AU" sz="1200" b="0" dirty="0">
                <a:latin typeface="Segoe UI Light"/>
                <a:cs typeface="Segoe UI Light"/>
              </a:rPr>
              <a:t>an</a:t>
            </a:r>
            <a:r>
              <a:rPr lang="en-AU" sz="1200" b="0" spc="-10" dirty="0">
                <a:latin typeface="Segoe UI Light"/>
                <a:cs typeface="Segoe UI Light"/>
              </a:rPr>
              <a:t> </a:t>
            </a:r>
            <a:r>
              <a:rPr lang="en-AU" sz="1200" b="0" dirty="0">
                <a:latin typeface="Segoe UI Light"/>
                <a:cs typeface="Segoe UI Light"/>
              </a:rPr>
              <a:t>entity</a:t>
            </a:r>
            <a:r>
              <a:rPr lang="en-AU" sz="1200" b="0" spc="-25" dirty="0">
                <a:latin typeface="Segoe UI Light"/>
                <a:cs typeface="Segoe UI Light"/>
              </a:rPr>
              <a:t> </a:t>
            </a:r>
            <a:r>
              <a:rPr lang="en-AU" sz="1200" b="0" dirty="0">
                <a:latin typeface="Segoe UI Light"/>
                <a:cs typeface="Segoe UI Light"/>
              </a:rPr>
              <a:t>specific</a:t>
            </a:r>
            <a:r>
              <a:rPr lang="en-AU" sz="1200" b="0" spc="5" dirty="0">
                <a:latin typeface="Segoe UI Light"/>
                <a:cs typeface="Segoe UI Light"/>
              </a:rPr>
              <a:t> </a:t>
            </a:r>
            <a:r>
              <a:rPr lang="en-AU" sz="1200" b="0" dirty="0">
                <a:latin typeface="Segoe UI Light"/>
                <a:cs typeface="Segoe UI Light"/>
              </a:rPr>
              <a:t>enterprise</a:t>
            </a:r>
            <a:r>
              <a:rPr lang="en-AU" sz="1200" b="0" spc="10" dirty="0">
                <a:latin typeface="Segoe UI Light"/>
                <a:cs typeface="Segoe UI Light"/>
              </a:rPr>
              <a:t> </a:t>
            </a:r>
            <a:r>
              <a:rPr lang="en-AU" sz="1200" b="0" spc="-10" dirty="0">
                <a:latin typeface="Segoe UI Light"/>
                <a:cs typeface="Segoe UI Light"/>
              </a:rPr>
              <a:t>agreement)</a:t>
            </a:r>
            <a:endParaRPr lang="en-AU" sz="1200" dirty="0">
              <a:latin typeface="Segoe UI Light"/>
              <a:cs typeface="Segoe UI Light"/>
            </a:endParaRPr>
          </a:p>
          <a:p>
            <a:pPr marL="241300" marR="560705" indent="-228600">
              <a:lnSpc>
                <a:spcPct val="100000"/>
              </a:lnSpc>
              <a:spcBef>
                <a:spcPts val="1200"/>
              </a:spcBef>
              <a:buFont typeface="Arial"/>
              <a:buChar char="•"/>
              <a:tabLst>
                <a:tab pos="240665" algn="l"/>
                <a:tab pos="241300" algn="l"/>
              </a:tabLst>
            </a:pPr>
            <a:r>
              <a:rPr lang="en-AU" sz="1200" b="0" dirty="0">
                <a:latin typeface="Segoe UI Light"/>
                <a:cs typeface="Segoe UI Light"/>
              </a:rPr>
              <a:t>Flexible</a:t>
            </a:r>
            <a:r>
              <a:rPr lang="en-AU" sz="1200" b="0" spc="-20" dirty="0">
                <a:latin typeface="Segoe UI Light"/>
                <a:cs typeface="Segoe UI Light"/>
              </a:rPr>
              <a:t> </a:t>
            </a:r>
            <a:r>
              <a:rPr lang="en-AU" sz="1200" b="0" dirty="0">
                <a:latin typeface="Segoe UI Light"/>
                <a:cs typeface="Segoe UI Light"/>
              </a:rPr>
              <a:t>working</a:t>
            </a:r>
            <a:r>
              <a:rPr lang="en-AU" sz="1200" b="0" spc="-15" dirty="0">
                <a:latin typeface="Segoe UI Light"/>
                <a:cs typeface="Segoe UI Light"/>
              </a:rPr>
              <a:t> </a:t>
            </a:r>
            <a:r>
              <a:rPr lang="en-AU" sz="1200" b="0" dirty="0">
                <a:latin typeface="Segoe UI Light"/>
                <a:cs typeface="Segoe UI Light"/>
              </a:rPr>
              <a:t>arrangements,</a:t>
            </a:r>
            <a:r>
              <a:rPr lang="en-AU" sz="1200" b="0" spc="-15" dirty="0">
                <a:latin typeface="Segoe UI Light"/>
                <a:cs typeface="Segoe UI Light"/>
              </a:rPr>
              <a:t> </a:t>
            </a:r>
            <a:r>
              <a:rPr lang="en-AU" sz="1200" b="0" dirty="0">
                <a:latin typeface="Segoe UI Light"/>
                <a:cs typeface="Segoe UI Light"/>
              </a:rPr>
              <a:t>study</a:t>
            </a:r>
            <a:r>
              <a:rPr lang="en-AU" sz="1200" b="0" spc="-15" dirty="0">
                <a:latin typeface="Segoe UI Light"/>
                <a:cs typeface="Segoe UI Light"/>
              </a:rPr>
              <a:t> </a:t>
            </a:r>
            <a:r>
              <a:rPr lang="en-AU" sz="1200" b="0" dirty="0">
                <a:latin typeface="Segoe UI Light"/>
                <a:cs typeface="Segoe UI Light"/>
              </a:rPr>
              <a:t>leave/support,</a:t>
            </a:r>
            <a:r>
              <a:rPr lang="en-AU" sz="1200" b="0" spc="-10" dirty="0">
                <a:latin typeface="Segoe UI Light"/>
                <a:cs typeface="Segoe UI Light"/>
              </a:rPr>
              <a:t> </a:t>
            </a:r>
            <a:r>
              <a:rPr lang="en-AU" sz="1200" b="0" dirty="0">
                <a:latin typeface="Segoe UI Light"/>
                <a:cs typeface="Segoe UI Light"/>
              </a:rPr>
              <a:t>career</a:t>
            </a:r>
            <a:r>
              <a:rPr lang="en-AU" sz="1200" b="0" spc="-25" dirty="0">
                <a:latin typeface="Segoe UI Light"/>
                <a:cs typeface="Segoe UI Light"/>
              </a:rPr>
              <a:t> </a:t>
            </a:r>
            <a:r>
              <a:rPr lang="en-AU" sz="1200" b="0" dirty="0">
                <a:latin typeface="Segoe UI Light"/>
                <a:cs typeface="Segoe UI Light"/>
              </a:rPr>
              <a:t>progression </a:t>
            </a:r>
            <a:r>
              <a:rPr lang="en-AU" sz="1200" b="0" spc="-25" dirty="0">
                <a:latin typeface="Segoe UI Light"/>
                <a:cs typeface="Segoe UI Light"/>
              </a:rPr>
              <a:t>(</a:t>
            </a:r>
            <a:r>
              <a:rPr lang="en-AU" sz="1200" b="0" spc="-25" dirty="0" err="1">
                <a:latin typeface="Segoe UI Light"/>
                <a:cs typeface="Segoe UI Light"/>
              </a:rPr>
              <a:t>eg</a:t>
            </a:r>
            <a:r>
              <a:rPr lang="en-AU" sz="1200" b="0" spc="-25" dirty="0">
                <a:latin typeface="Segoe UI Light"/>
                <a:cs typeface="Segoe UI Light"/>
              </a:rPr>
              <a:t> </a:t>
            </a:r>
            <a:r>
              <a:rPr lang="en-AU" sz="1200" b="0" dirty="0">
                <a:latin typeface="Segoe UI Light"/>
                <a:cs typeface="Segoe UI Light"/>
              </a:rPr>
              <a:t>internal</a:t>
            </a:r>
            <a:r>
              <a:rPr lang="en-AU" sz="1200" b="0" spc="-15" dirty="0">
                <a:latin typeface="Segoe UI Light"/>
                <a:cs typeface="Segoe UI Light"/>
              </a:rPr>
              <a:t> </a:t>
            </a:r>
            <a:r>
              <a:rPr lang="en-AU" sz="1200" b="0" dirty="0">
                <a:latin typeface="Segoe UI Light"/>
                <a:cs typeface="Segoe UI Light"/>
              </a:rPr>
              <a:t>policies</a:t>
            </a:r>
            <a:r>
              <a:rPr lang="en-AU" sz="1200" b="0" spc="-10" dirty="0">
                <a:latin typeface="Segoe UI Light"/>
                <a:cs typeface="Segoe UI Light"/>
              </a:rPr>
              <a:t> </a:t>
            </a:r>
            <a:r>
              <a:rPr lang="en-AU" sz="1200" b="0" dirty="0">
                <a:latin typeface="Segoe UI Light"/>
                <a:cs typeface="Segoe UI Light"/>
              </a:rPr>
              <a:t>and</a:t>
            </a:r>
            <a:r>
              <a:rPr lang="en-AU" sz="1200" b="0" spc="-20" dirty="0">
                <a:latin typeface="Segoe UI Light"/>
                <a:cs typeface="Segoe UI Light"/>
              </a:rPr>
              <a:t> </a:t>
            </a:r>
            <a:r>
              <a:rPr lang="en-AU" sz="1200" b="0" i="1" dirty="0">
                <a:latin typeface="Segoe UI Light"/>
                <a:cs typeface="Segoe UI Light"/>
              </a:rPr>
              <a:t>Victorian</a:t>
            </a:r>
            <a:r>
              <a:rPr lang="en-AU" sz="1200" b="0" i="1" spc="5" dirty="0">
                <a:latin typeface="Segoe UI Light"/>
                <a:cs typeface="Segoe UI Light"/>
              </a:rPr>
              <a:t> </a:t>
            </a:r>
            <a:r>
              <a:rPr lang="en-AU" sz="1200" b="0" i="1" dirty="0">
                <a:latin typeface="Segoe UI Light"/>
                <a:cs typeface="Segoe UI Light"/>
              </a:rPr>
              <a:t>Public</a:t>
            </a:r>
            <a:r>
              <a:rPr lang="en-AU" sz="1200" b="0" i="1" spc="-10" dirty="0">
                <a:latin typeface="Segoe UI Light"/>
                <a:cs typeface="Segoe UI Light"/>
              </a:rPr>
              <a:t> </a:t>
            </a:r>
            <a:r>
              <a:rPr lang="en-AU" sz="1200" b="0" i="1" dirty="0">
                <a:latin typeface="Segoe UI Light"/>
                <a:cs typeface="Segoe UI Light"/>
              </a:rPr>
              <a:t>Service</a:t>
            </a:r>
            <a:r>
              <a:rPr lang="en-AU" sz="1200" b="0" i="1" spc="-10" dirty="0">
                <a:latin typeface="Segoe UI Light"/>
                <a:cs typeface="Segoe UI Light"/>
              </a:rPr>
              <a:t> </a:t>
            </a:r>
            <a:r>
              <a:rPr lang="en-AU" sz="1200" b="0" i="1" dirty="0">
                <a:latin typeface="Segoe UI Light"/>
                <a:cs typeface="Segoe UI Light"/>
              </a:rPr>
              <a:t>Enterprise</a:t>
            </a:r>
            <a:r>
              <a:rPr lang="en-AU" sz="1200" b="0" i="1" spc="-10" dirty="0">
                <a:latin typeface="Segoe UI Light"/>
                <a:cs typeface="Segoe UI Light"/>
              </a:rPr>
              <a:t> </a:t>
            </a:r>
            <a:r>
              <a:rPr lang="en-AU" sz="1200" b="0" i="1" dirty="0">
                <a:latin typeface="Segoe UI Light"/>
                <a:cs typeface="Segoe UI Light"/>
              </a:rPr>
              <a:t>Agreement</a:t>
            </a:r>
            <a:r>
              <a:rPr lang="en-AU" sz="1200" b="0" i="1" spc="-5" dirty="0">
                <a:latin typeface="Segoe UI Light"/>
                <a:cs typeface="Segoe UI Light"/>
              </a:rPr>
              <a:t> </a:t>
            </a:r>
            <a:r>
              <a:rPr lang="en-AU" sz="1200" b="0" i="1" spc="-10" dirty="0">
                <a:latin typeface="Segoe UI Light"/>
                <a:cs typeface="Segoe UI Light"/>
              </a:rPr>
              <a:t>2024</a:t>
            </a:r>
            <a:r>
              <a:rPr lang="en-AU" sz="1200" b="0" spc="-10" dirty="0">
                <a:latin typeface="Segoe UI Light"/>
                <a:cs typeface="Segoe UI Light"/>
              </a:rPr>
              <a:t>)</a:t>
            </a:r>
            <a:endParaRPr lang="en-AU" sz="1200" dirty="0">
              <a:latin typeface="Segoe UI Light"/>
              <a:cs typeface="Segoe UI Light"/>
            </a:endParaRPr>
          </a:p>
          <a:p>
            <a:pPr marL="241300" indent="-228600">
              <a:lnSpc>
                <a:spcPct val="100000"/>
              </a:lnSpc>
              <a:spcBef>
                <a:spcPts val="1200"/>
              </a:spcBef>
              <a:buFont typeface="Arial"/>
              <a:buChar char="•"/>
              <a:tabLst>
                <a:tab pos="240665" algn="l"/>
                <a:tab pos="241300" algn="l"/>
              </a:tabLst>
            </a:pPr>
            <a:r>
              <a:rPr lang="en-AU" sz="1200" b="0" dirty="0">
                <a:latin typeface="Segoe UI Light"/>
                <a:cs typeface="Segoe UI Light"/>
              </a:rPr>
              <a:t>Protection</a:t>
            </a:r>
            <a:r>
              <a:rPr lang="en-AU" sz="1200" b="0" spc="-35" dirty="0">
                <a:latin typeface="Segoe UI Light"/>
                <a:cs typeface="Segoe UI Light"/>
              </a:rPr>
              <a:t> </a:t>
            </a:r>
            <a:r>
              <a:rPr lang="en-AU" sz="1200" b="0" dirty="0">
                <a:latin typeface="Segoe UI Light"/>
                <a:cs typeface="Segoe UI Light"/>
              </a:rPr>
              <a:t>from discriminatory</a:t>
            </a:r>
            <a:r>
              <a:rPr lang="en-AU" sz="1200" b="0" spc="5" dirty="0">
                <a:latin typeface="Segoe UI Light"/>
                <a:cs typeface="Segoe UI Light"/>
              </a:rPr>
              <a:t> </a:t>
            </a:r>
            <a:r>
              <a:rPr lang="en-AU" sz="1200" b="0" dirty="0">
                <a:latin typeface="Segoe UI Light"/>
                <a:cs typeface="Segoe UI Light"/>
              </a:rPr>
              <a:t>behaviour</a:t>
            </a:r>
            <a:r>
              <a:rPr lang="en-AU" sz="1200" b="0" spc="10" dirty="0">
                <a:latin typeface="Segoe UI Light"/>
                <a:cs typeface="Segoe UI Light"/>
              </a:rPr>
              <a:t> </a:t>
            </a:r>
            <a:r>
              <a:rPr lang="en-AU" sz="1200" b="0" dirty="0">
                <a:latin typeface="Segoe UI Light"/>
                <a:cs typeface="Segoe UI Light"/>
              </a:rPr>
              <a:t>(various anti-discrimination</a:t>
            </a:r>
            <a:r>
              <a:rPr lang="en-AU" sz="1200" b="0" spc="5" dirty="0">
                <a:latin typeface="Segoe UI Light"/>
                <a:cs typeface="Segoe UI Light"/>
              </a:rPr>
              <a:t> </a:t>
            </a:r>
            <a:r>
              <a:rPr lang="en-AU" sz="1200" b="0" spc="-10" dirty="0">
                <a:latin typeface="Segoe UI Light"/>
                <a:cs typeface="Segoe UI Light"/>
              </a:rPr>
              <a:t>Acts)</a:t>
            </a:r>
            <a:endParaRPr lang="en-AU" sz="1200" dirty="0">
              <a:latin typeface="Segoe UI Light"/>
              <a:cs typeface="Segoe UI Light"/>
            </a:endParaRPr>
          </a:p>
          <a:p>
            <a:pPr marL="241300" indent="-228600">
              <a:lnSpc>
                <a:spcPct val="100000"/>
              </a:lnSpc>
              <a:spcBef>
                <a:spcPts val="1200"/>
              </a:spcBef>
              <a:buFont typeface="Arial"/>
              <a:buChar char="•"/>
              <a:tabLst>
                <a:tab pos="240665" algn="l"/>
                <a:tab pos="241300" algn="l"/>
              </a:tabLst>
            </a:pPr>
            <a:r>
              <a:rPr lang="en-AU" sz="1200" b="0" dirty="0">
                <a:latin typeface="Segoe UI Light"/>
                <a:cs typeface="Segoe UI Light"/>
              </a:rPr>
              <a:t>Redundancy</a:t>
            </a:r>
            <a:r>
              <a:rPr lang="en-AU" sz="1200" b="0" spc="-20" dirty="0">
                <a:latin typeface="Segoe UI Light"/>
                <a:cs typeface="Segoe UI Light"/>
              </a:rPr>
              <a:t> </a:t>
            </a:r>
            <a:r>
              <a:rPr lang="en-AU" sz="1200" b="0" dirty="0">
                <a:latin typeface="Segoe UI Light"/>
                <a:cs typeface="Segoe UI Light"/>
              </a:rPr>
              <a:t>entitlements</a:t>
            </a:r>
            <a:r>
              <a:rPr lang="en-AU" sz="1200" b="0" spc="-25" dirty="0">
                <a:latin typeface="Segoe UI Light"/>
                <a:cs typeface="Segoe UI Light"/>
              </a:rPr>
              <a:t> </a:t>
            </a:r>
            <a:r>
              <a:rPr lang="en-AU" sz="1200" b="0" dirty="0">
                <a:latin typeface="Segoe UI Light"/>
                <a:cs typeface="Segoe UI Light"/>
              </a:rPr>
              <a:t>as</a:t>
            </a:r>
            <a:r>
              <a:rPr lang="en-AU" sz="1200" b="0" spc="-20" dirty="0">
                <a:latin typeface="Segoe UI Light"/>
                <a:cs typeface="Segoe UI Light"/>
              </a:rPr>
              <a:t> </a:t>
            </a:r>
            <a:r>
              <a:rPr lang="en-AU" sz="1200" b="0" dirty="0">
                <a:latin typeface="Segoe UI Light"/>
                <a:cs typeface="Segoe UI Light"/>
              </a:rPr>
              <a:t>per</a:t>
            </a:r>
            <a:r>
              <a:rPr lang="en-AU" sz="1200" b="0" spc="-20" dirty="0">
                <a:latin typeface="Segoe UI Light"/>
                <a:cs typeface="Segoe UI Light"/>
              </a:rPr>
              <a:t> </a:t>
            </a:r>
            <a:r>
              <a:rPr lang="en-AU" sz="1200" b="0" dirty="0">
                <a:latin typeface="Segoe UI Light"/>
                <a:cs typeface="Segoe UI Light"/>
              </a:rPr>
              <a:t>the</a:t>
            </a:r>
            <a:r>
              <a:rPr lang="en-AU" sz="1200" b="0" spc="-20" dirty="0">
                <a:latin typeface="Segoe UI Light"/>
                <a:cs typeface="Segoe UI Light"/>
              </a:rPr>
              <a:t> </a:t>
            </a:r>
            <a:r>
              <a:rPr lang="en-AU" sz="1200" b="0" i="1" dirty="0">
                <a:latin typeface="Segoe UI Light"/>
                <a:cs typeface="Segoe UI Light"/>
              </a:rPr>
              <a:t>Public</a:t>
            </a:r>
            <a:r>
              <a:rPr lang="en-AU" sz="1200" b="0" i="1" spc="-15" dirty="0">
                <a:latin typeface="Segoe UI Light"/>
                <a:cs typeface="Segoe UI Light"/>
              </a:rPr>
              <a:t> </a:t>
            </a:r>
            <a:r>
              <a:rPr lang="en-AU" sz="1200" b="0" i="1" dirty="0">
                <a:latin typeface="Segoe UI Light"/>
                <a:cs typeface="Segoe UI Light"/>
              </a:rPr>
              <a:t>Sector</a:t>
            </a:r>
            <a:r>
              <a:rPr lang="en-AU" sz="1200" b="0" i="1" spc="-10" dirty="0">
                <a:latin typeface="Segoe UI Light"/>
                <a:cs typeface="Segoe UI Light"/>
              </a:rPr>
              <a:t> </a:t>
            </a:r>
            <a:r>
              <a:rPr lang="en-AU" sz="1200" b="0" i="1" dirty="0">
                <a:latin typeface="Segoe UI Light"/>
                <a:cs typeface="Segoe UI Light"/>
              </a:rPr>
              <a:t>Industrial</a:t>
            </a:r>
            <a:r>
              <a:rPr lang="en-AU" sz="1200" b="0" i="1" spc="-5" dirty="0">
                <a:latin typeface="Segoe UI Light"/>
                <a:cs typeface="Segoe UI Light"/>
              </a:rPr>
              <a:t> </a:t>
            </a:r>
            <a:r>
              <a:rPr lang="en-AU" sz="1200" b="0" i="1" dirty="0">
                <a:latin typeface="Segoe UI Light"/>
                <a:cs typeface="Segoe UI Light"/>
              </a:rPr>
              <a:t>Relations</a:t>
            </a:r>
            <a:r>
              <a:rPr lang="en-AU" sz="1200" b="0" i="1" spc="-5" dirty="0">
                <a:latin typeface="Segoe UI Light"/>
                <a:cs typeface="Segoe UI Light"/>
              </a:rPr>
              <a:t> </a:t>
            </a:r>
            <a:r>
              <a:rPr lang="en-AU" sz="1200" b="0" i="1" dirty="0">
                <a:latin typeface="Segoe UI Light"/>
                <a:cs typeface="Segoe UI Light"/>
              </a:rPr>
              <a:t>Policies</a:t>
            </a:r>
            <a:r>
              <a:rPr lang="en-AU" sz="1200" b="0" i="1" spc="-10" dirty="0">
                <a:latin typeface="Segoe UI Light"/>
                <a:cs typeface="Segoe UI Light"/>
              </a:rPr>
              <a:t> </a:t>
            </a:r>
            <a:r>
              <a:rPr lang="en-AU" sz="1200" b="0" i="1" spc="-20" dirty="0">
                <a:latin typeface="Segoe UI Light"/>
                <a:cs typeface="Segoe UI Light"/>
              </a:rPr>
              <a:t>2015</a:t>
            </a:r>
            <a:endParaRPr lang="en-AU" sz="1200" dirty="0">
              <a:latin typeface="Segoe UI Light"/>
              <a:cs typeface="Segoe UI Light"/>
            </a:endParaRPr>
          </a:p>
          <a:p>
            <a:r>
              <a:rPr lang="en-AU" sz="1200" dirty="0"/>
              <a:t> </a:t>
            </a:r>
          </a:p>
          <a:p>
            <a:pPr marL="181171" indent="-181171">
              <a:buFont typeface="Arial" panose="020B0604020202020204" pitchFamily="34" charset="0"/>
              <a:buChar char="•"/>
            </a:pPr>
            <a:r>
              <a:rPr lang="en-AU" sz="1200" dirty="0"/>
              <a:t>Statutory rights</a:t>
            </a:r>
          </a:p>
          <a:p>
            <a:pPr marL="181171" indent="-181171">
              <a:buFont typeface="Arial" panose="020B0604020202020204" pitchFamily="34" charset="0"/>
              <a:buChar char="•"/>
            </a:pPr>
            <a:r>
              <a:rPr lang="en-AU" sz="1200" dirty="0"/>
              <a:t>Rights under instruments e.g. EA</a:t>
            </a:r>
          </a:p>
          <a:p>
            <a:pPr marL="181171" indent="-181171">
              <a:buFont typeface="Arial" panose="020B0604020202020204" pitchFamily="34" charset="0"/>
              <a:buChar char="•"/>
            </a:pPr>
            <a:r>
              <a:rPr lang="en-AU" sz="1200" dirty="0"/>
              <a:t>Rights under policies.</a:t>
            </a:r>
          </a:p>
          <a:p>
            <a:pPr marL="181171" indent="-181171">
              <a:buFont typeface="Arial" panose="020B0604020202020204" pitchFamily="34" charset="0"/>
              <a:buChar char="•"/>
            </a:pPr>
            <a:endParaRPr lang="en-AU" sz="1200" dirty="0"/>
          </a:p>
          <a:p>
            <a:r>
              <a:rPr lang="en-AU" sz="1200" dirty="0"/>
              <a:t>In this first section, we will look at some case law scenarios where these rights have not been properly afforded to employees.  Our</a:t>
            </a:r>
            <a:r>
              <a:rPr lang="en-AU" sz="1200" baseline="0" dirty="0"/>
              <a:t> first cases we look at some examples where employee rights have not been properly recognised by the relevant employer, and they've contested that matter at the </a:t>
            </a:r>
            <a:r>
              <a:rPr lang="en-AU" sz="1200" baseline="0" dirty="0" err="1"/>
              <a:t>FWC</a:t>
            </a:r>
            <a:r>
              <a:rPr lang="en-AU" sz="1200" baseline="0" dirty="0"/>
              <a:t>.</a:t>
            </a:r>
          </a:p>
          <a:p>
            <a:endParaRPr lang="en-AU" sz="1200" baseline="0" dirty="0"/>
          </a:p>
          <a:p>
            <a:r>
              <a:rPr lang="en-AU" sz="1200" baseline="0" dirty="0"/>
              <a:t>Additionally, employees have obligations to their employers.  We have discussed some of the sources of these obligations, like policies, codes of conduct and contracts.   Where employees haven’t met their obligations to their employer, it can result in the termination of their employment.  We will </a:t>
            </a:r>
          </a:p>
          <a:p>
            <a:endParaRPr lang="en-AU" sz="1200" dirty="0"/>
          </a:p>
          <a:p>
            <a:endParaRPr lang="en-AU" b="1" dirty="0"/>
          </a:p>
          <a:p>
            <a:endParaRPr lang="en-AU" dirty="0"/>
          </a:p>
        </p:txBody>
      </p:sp>
      <p:sp>
        <p:nvSpPr>
          <p:cNvPr id="4" name="Slide Number Placeholder 3"/>
          <p:cNvSpPr>
            <a:spLocks noGrp="1"/>
          </p:cNvSpPr>
          <p:nvPr>
            <p:ph type="sldNum" sz="quarter" idx="10"/>
          </p:nvPr>
        </p:nvSpPr>
        <p:spPr/>
        <p:txBody>
          <a:bodyPr/>
          <a:lstStyle/>
          <a:p>
            <a:fld id="{9A73BD39-F619-48EB-8955-B1C157CB8D29}" type="slidenum">
              <a:rPr lang="en-AU" smtClean="0"/>
              <a:t>21</a:t>
            </a:fld>
            <a:endParaRPr lang="en-AU" dirty="0"/>
          </a:p>
        </p:txBody>
      </p:sp>
    </p:spTree>
    <p:extLst>
      <p:ext uri="{BB962C8B-B14F-4D97-AF65-F5344CB8AC3E}">
        <p14:creationId xmlns:p14="http://schemas.microsoft.com/office/powerpoint/2010/main" val="4187025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AU" b="1" dirty="0"/>
              <a:t>Mick</a:t>
            </a:r>
            <a:endParaRPr lang="en-AU" sz="1200" b="1" i="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1200"/>
              </a:spcAft>
            </a:pPr>
            <a:endParaRPr lang="en-AU" sz="1400" i="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1200"/>
              </a:spcAft>
            </a:pPr>
            <a:r>
              <a:rPr lang="en-AU" sz="1400" i="0" dirty="0">
                <a:effectLst/>
                <a:latin typeface="Segoe UI" panose="020B0502040204020203" pitchFamily="34" charset="0"/>
                <a:ea typeface="Times New Roman" panose="02020603050405020304" pitchFamily="18" charset="0"/>
                <a:cs typeface="Times New Roman" panose="02020603050405020304" pitchFamily="18" charset="0"/>
              </a:rPr>
              <a:t> Elisha is one of those watershed cases that questions many of the things we employment practitioners take for granted.</a:t>
            </a:r>
          </a:p>
          <a:p>
            <a:pPr>
              <a:spcAft>
                <a:spcPts val="1200"/>
              </a:spcAft>
            </a:pPr>
            <a:r>
              <a:rPr lang="en-AU" sz="1400" i="1" dirty="0">
                <a:effectLst/>
                <a:latin typeface="Segoe UI" panose="020B0502040204020203" pitchFamily="34" charset="0"/>
                <a:ea typeface="Times New Roman" panose="02020603050405020304" pitchFamily="18" charset="0"/>
                <a:cs typeface="Times New Roman" panose="02020603050405020304" pitchFamily="18" charset="0"/>
              </a:rPr>
              <a:t>   </a:t>
            </a:r>
          </a:p>
          <a:p>
            <a:pPr>
              <a:spcAft>
                <a:spcPts val="1200"/>
              </a:spcAft>
            </a:pPr>
            <a:endParaRPr lang="en-AU" sz="1400" i="1"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1200"/>
              </a:spcAft>
            </a:pPr>
            <a:r>
              <a:rPr lang="en-AU" sz="1400" i="1" dirty="0">
                <a:effectLst/>
                <a:latin typeface="Segoe UI" panose="020B0502040204020203" pitchFamily="34" charset="0"/>
                <a:ea typeface="Times New Roman" panose="02020603050405020304" pitchFamily="18" charset="0"/>
                <a:cs typeface="Times New Roman" panose="02020603050405020304" pitchFamily="18" charset="0"/>
              </a:rPr>
              <a:t>1 It </a:t>
            </a:r>
            <a:r>
              <a:rPr lang="en-AU" sz="1400" i="0" dirty="0">
                <a:effectLst/>
                <a:latin typeface="Segoe UI" panose="020B0502040204020203" pitchFamily="34" charset="0"/>
                <a:ea typeface="Times New Roman" panose="02020603050405020304" pitchFamily="18" charset="0"/>
                <a:cs typeface="Times New Roman" panose="02020603050405020304" pitchFamily="18" charset="0"/>
              </a:rPr>
              <a:t>exposes employers to significant additional risk in finding that employees can sue for psychiatric injury where  their employer hasn’t followed the applicable disciplinary and termination   processes.</a:t>
            </a:r>
          </a:p>
          <a:p>
            <a:pPr>
              <a:spcAft>
                <a:spcPts val="1200"/>
              </a:spcAft>
            </a:pPr>
            <a:endParaRPr lang="en-AU" sz="1400" i="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1200"/>
              </a:spcAft>
            </a:pPr>
            <a:r>
              <a:rPr lang="en-AU" sz="1400" i="0" dirty="0">
                <a:effectLst/>
                <a:latin typeface="Segoe UI" panose="020B0502040204020203" pitchFamily="34" charset="0"/>
                <a:ea typeface="Times New Roman" panose="02020603050405020304" pitchFamily="18" charset="0"/>
                <a:cs typeface="Times New Roman" panose="02020603050405020304" pitchFamily="18" charset="0"/>
              </a:rPr>
              <a:t>2. ……. it lets employees revisit the circumstances surrounding their termination sometimes years after the event. </a:t>
            </a:r>
          </a:p>
          <a:p>
            <a:pPr>
              <a:spcAft>
                <a:spcPts val="1200"/>
              </a:spcAft>
            </a:pPr>
            <a:endParaRPr lang="en-AU" sz="1400" i="0" dirty="0">
              <a:effectLst/>
              <a:latin typeface="Segoe UI" panose="020B0502040204020203" pitchFamily="34" charset="0"/>
              <a:ea typeface="Times New Roman" panose="02020603050405020304" pitchFamily="18" charset="0"/>
              <a:cs typeface="Times New Roman" panose="02020603050405020304" pitchFamily="18" charset="0"/>
            </a:endParaRPr>
          </a:p>
          <a:p>
            <a:pPr marL="342900" indent="-342900">
              <a:spcAft>
                <a:spcPts val="1200"/>
              </a:spcAft>
              <a:buAutoNum type="arabicPlain" startAt="3"/>
            </a:pPr>
            <a:r>
              <a:rPr lang="en-AU" sz="1400" i="0" dirty="0">
                <a:effectLst/>
                <a:latin typeface="Segoe UI" panose="020B0502040204020203" pitchFamily="34" charset="0"/>
                <a:ea typeface="Times New Roman" panose="02020603050405020304" pitchFamily="18" charset="0"/>
                <a:cs typeface="Times New Roman" panose="02020603050405020304" pitchFamily="18" charset="0"/>
              </a:rPr>
              <a:t>I won’t be focusing on this aspect today but it also challenges the effectiveness of many of the risk mitigating techniques all of us use, including </a:t>
            </a:r>
            <a:r>
              <a:rPr lang="en-AU" sz="1400" b="1" i="0" dirty="0">
                <a:effectLst/>
                <a:latin typeface="Segoe UI" panose="020B0502040204020203" pitchFamily="34" charset="0"/>
                <a:ea typeface="Times New Roman" panose="02020603050405020304" pitchFamily="18" charset="0"/>
                <a:cs typeface="Times New Roman" panose="02020603050405020304" pitchFamily="18" charset="0"/>
              </a:rPr>
              <a:t>broad releases in settlement deeds </a:t>
            </a:r>
            <a:r>
              <a:rPr lang="en-AU" sz="1400" i="0" dirty="0">
                <a:effectLst/>
                <a:latin typeface="Segoe UI" panose="020B0502040204020203" pitchFamily="34" charset="0"/>
                <a:ea typeface="Times New Roman" panose="02020603050405020304" pitchFamily="18" charset="0"/>
                <a:cs typeface="Times New Roman" panose="02020603050405020304" pitchFamily="18" charset="0"/>
              </a:rPr>
              <a:t>and </a:t>
            </a:r>
            <a:r>
              <a:rPr lang="en-AU" sz="1400" b="1" i="0" dirty="0">
                <a:effectLst/>
                <a:latin typeface="Segoe UI" panose="020B0502040204020203" pitchFamily="34" charset="0"/>
                <a:ea typeface="Times New Roman" panose="02020603050405020304" pitchFamily="18" charset="0"/>
                <a:cs typeface="Times New Roman" panose="02020603050405020304" pitchFamily="18" charset="0"/>
              </a:rPr>
              <a:t>separating out policies and processes from the employment contract itself </a:t>
            </a:r>
            <a:r>
              <a:rPr lang="en-AU" sz="1400" i="0" dirty="0">
                <a:effectLst/>
                <a:latin typeface="Segoe UI" panose="020B0502040204020203" pitchFamily="34" charset="0"/>
                <a:ea typeface="Times New Roman" panose="02020603050405020304" pitchFamily="18" charset="0"/>
                <a:cs typeface="Times New Roman" panose="02020603050405020304" pitchFamily="18" charset="0"/>
              </a:rPr>
              <a:t>.</a:t>
            </a:r>
          </a:p>
          <a:p>
            <a:pPr>
              <a:spcAft>
                <a:spcPts val="1200"/>
              </a:spcAft>
            </a:pPr>
            <a:endParaRPr lang="en-AU" sz="1400" i="0" dirty="0">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1200"/>
              </a:spcAft>
            </a:pPr>
            <a:r>
              <a:rPr lang="en-AU" sz="1400" dirty="0">
                <a:effectLst/>
                <a:latin typeface="Segoe UI" panose="020B0502040204020203" pitchFamily="34" charset="0"/>
                <a:ea typeface="Times New Roman" panose="02020603050405020304" pitchFamily="18" charset="0"/>
                <a:cs typeface="Times New Roman" panose="02020603050405020304" pitchFamily="18" charset="0"/>
              </a:rPr>
              <a:t>4 </a:t>
            </a:r>
            <a:r>
              <a:rPr lang="en-AU" sz="1400" b="1" i="0" u="sng" kern="1200" dirty="0">
                <a:solidFill>
                  <a:srgbClr val="0000FF"/>
                </a:solidFill>
                <a:effectLst/>
                <a:latin typeface="Segoe UI" panose="020B0502040204020203" pitchFamily="34" charset="0"/>
                <a:ea typeface="Times New Roman" panose="02020603050405020304" pitchFamily="18" charset="0"/>
                <a:cs typeface="Times New Roman" panose="02020603050405020304" pitchFamily="18" charset="0"/>
              </a:rPr>
              <a:t>So </a:t>
            </a:r>
            <a:r>
              <a:rPr lang="en-AU" sz="1400" b="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What happened?</a:t>
            </a:r>
            <a:endParaRPr lang="en-AU" sz="1400" dirty="0">
              <a:effectLst/>
              <a:latin typeface="Times New Roman" panose="02020603050405020304" pitchFamily="18" charset="0"/>
              <a:ea typeface="Times New Roman" panose="02020603050405020304" pitchFamily="18" charset="0"/>
            </a:endParaRPr>
          </a:p>
          <a:p>
            <a:endParaRPr lang="en-AU" sz="14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i="0" dirty="0">
                <a:effectLst/>
                <a:latin typeface="Segoe UI" panose="020B0502040204020203" pitchFamily="34" charset="0"/>
                <a:ea typeface="Times New Roman" panose="02020603050405020304" pitchFamily="18" charset="0"/>
                <a:cs typeface="Times New Roman" panose="02020603050405020304" pitchFamily="18" charset="0"/>
              </a:rPr>
              <a:t>Mr Elisha was employed by Vision Australia as a technology consultant. While staying at the Bairnsdale International Hotel in March 2015 on business, an employee of the hotel alleged that he repeatedly verbally abused and intimidated her when he called her to his room after midnight to address a clicking sound in the corner of the room. She could not hear it but offered him another.  Threw keys at her when checking out.  She flagged this behaviour to colleagues who later stayed at the same hotel.  VA investigated the matter.  </a:t>
            </a:r>
          </a:p>
          <a:p>
            <a:endParaRPr lang="en-AU" sz="14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endParaRPr lang="en-AU" sz="14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r>
              <a:rPr lang="en-AU" sz="1400" b="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During its subsequent  investigation Vision Australia, put to him his intimidation of the hotel manager but he wasn’t given the opportunity to respond to his history of aggressive behaviour towards colleagues and that his </a:t>
            </a:r>
            <a:r>
              <a:rPr lang="en-AU" sz="1400" b="1" kern="12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behavior</a:t>
            </a:r>
            <a:r>
              <a:rPr lang="en-AU" sz="1400" b="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was getting worse</a:t>
            </a:r>
          </a:p>
          <a:p>
            <a:r>
              <a:rPr lang="en-AU" sz="1400" b="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Vis considered all these things and dismissed him</a:t>
            </a:r>
            <a:r>
              <a:rPr lang="en-AU" sz="14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endPar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What did Mr Elisha do?</a:t>
            </a:r>
          </a:p>
          <a:p>
            <a:endPar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endPar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 Mr Elisha commenced an unfair dismissal claim which settled for 6 months salary on the basis of a deed of release.</a:t>
            </a:r>
            <a:endParaRPr lang="en-AU" sz="1400" i="1" dirty="0">
              <a:effectLst/>
              <a:latin typeface="Times New Roman" panose="02020603050405020304" pitchFamily="18" charset="0"/>
              <a:ea typeface="Times New Roman" panose="02020603050405020304" pitchFamily="18" charset="0"/>
            </a:endParaRPr>
          </a:p>
          <a:p>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AU" sz="1400" i="1" dirty="0">
              <a:effectLst/>
              <a:latin typeface="Times New Roman" panose="02020603050405020304" pitchFamily="18" charset="0"/>
              <a:ea typeface="Times New Roman" panose="02020603050405020304" pitchFamily="18" charset="0"/>
            </a:endParaRPr>
          </a:p>
          <a:p>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2 He also claimed workers compensation and </a:t>
            </a:r>
          </a:p>
          <a:p>
            <a:endPar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3. Quite some years later  He sued Vision Australia in the Victorian Supreme Court for damages for psychiatric injury arising from a  breach of contract of employment and for negligence.</a:t>
            </a:r>
          </a:p>
          <a:p>
            <a:endPar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He claimed vision had breached its disciplinary procedure by failing to put to him his earlier aggressive behaviours and as a result of denying him the opportunity to respond to those other incidents,  he suffered a psychiatric injury. </a:t>
            </a:r>
          </a:p>
          <a:p>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p>
          <a:p>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 primary judge agreed and found:</a:t>
            </a:r>
            <a:endParaRPr lang="en-AU" sz="1400" i="1" dirty="0">
              <a:effectLst/>
              <a:latin typeface="Times New Roman" panose="02020603050405020304" pitchFamily="18" charset="0"/>
              <a:ea typeface="Times New Roman" panose="02020603050405020304" pitchFamily="18" charset="0"/>
            </a:endParaRPr>
          </a:p>
          <a:p>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AU" sz="1400" i="1" dirty="0">
              <a:effectLst/>
              <a:latin typeface="Times New Roman" panose="02020603050405020304" pitchFamily="18" charset="0"/>
              <a:ea typeface="Times New Roman" panose="02020603050405020304" pitchFamily="18" charset="0"/>
            </a:endParaRPr>
          </a:p>
          <a:p>
            <a:pPr marL="342900" indent="-342900">
              <a:buAutoNum type="arabicPeriod"/>
            </a:pPr>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 disciplinary procedure required Vision to give its employees an opportunity to respond to all the allegations against them;</a:t>
            </a:r>
          </a:p>
          <a:p>
            <a:pPr marL="342900" indent="-342900">
              <a:buAutoNum type="arabicPeriod"/>
            </a:pPr>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 disciplinary procedure formed part of the contractual terms </a:t>
            </a:r>
            <a:r>
              <a:rPr lang="en-AU" sz="1400" b="1"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binding on vision and its employees</a:t>
            </a:r>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p>
          <a:p>
            <a:pPr marL="342900" indent="-342900">
              <a:buAutoNum type="arabicPeriod"/>
            </a:pPr>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Visions’ failure to comply, constituted a breach of contract which caused Mr Elisha's psychiatric injury, and he was awarded 1.4 million in damages</a:t>
            </a:r>
          </a:p>
          <a:p>
            <a:pPr marL="342900" indent="-342900">
              <a:buAutoNum type="arabicPeriod"/>
            </a:pPr>
            <a:r>
              <a:rPr lang="en-AU" sz="1400" i="1" dirty="0">
                <a:effectLst/>
                <a:latin typeface="Times New Roman" panose="02020603050405020304" pitchFamily="18" charset="0"/>
                <a:ea typeface="Times New Roman" panose="02020603050405020304" pitchFamily="18" charset="0"/>
              </a:rPr>
              <a:t>The deed he signed settling the Fair Work Commission unfair dismissal claim was not effective in preventing him pursuing a breach of contract claim.</a:t>
            </a:r>
          </a:p>
          <a:p>
            <a:pPr marL="342900" indent="-342900">
              <a:buAutoNum type="arabicPeriod"/>
            </a:pPr>
            <a:endParaRPr lang="en-AU" sz="1400" i="1" dirty="0">
              <a:effectLst/>
              <a:latin typeface="Times New Roman" panose="02020603050405020304" pitchFamily="18" charset="0"/>
              <a:ea typeface="Times New Roman" panose="02020603050405020304" pitchFamily="18" charset="0"/>
            </a:endParaRPr>
          </a:p>
          <a:p>
            <a:r>
              <a:rPr lang="en-AU" sz="1400" i="1" dirty="0">
                <a:effectLst/>
                <a:latin typeface="Times New Roman" panose="02020603050405020304" pitchFamily="18" charset="0"/>
                <a:ea typeface="Times New Roman" panose="02020603050405020304" pitchFamily="18" charset="0"/>
              </a:rPr>
              <a:t> </a:t>
            </a:r>
          </a:p>
          <a:p>
            <a:pPr>
              <a:spcAft>
                <a:spcPts val="1200"/>
              </a:spcAft>
            </a:pPr>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Vision appealed the case and won in the </a:t>
            </a:r>
            <a:r>
              <a:rPr lang="en-AU" sz="1400" i="1" kern="1200" dirty="0" err="1">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crt</a:t>
            </a:r>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of appeal </a:t>
            </a:r>
            <a:r>
              <a:rPr lang="en-AU" sz="1400" b="1"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but in December last </a:t>
            </a:r>
            <a:r>
              <a:rPr lang="en-AU" sz="1400" i="1"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year, the High Court found in favour of Mr Elisha.</a:t>
            </a:r>
            <a:endParaRPr lang="en-AU" sz="1200" b="1" i="1"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AU" sz="1200" b="1"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AU" sz="1200" b="1" i="1" dirty="0">
                <a:effectLst/>
                <a:latin typeface="Segoe UI" panose="020B0502040204020203" pitchFamily="34" charset="0"/>
                <a:ea typeface="Times New Roman" panose="02020603050405020304" pitchFamily="18" charset="0"/>
                <a:cs typeface="Times New Roman" panose="02020603050405020304" pitchFamily="18" charset="0"/>
              </a:rPr>
              <a:t>First Instance</a:t>
            </a:r>
          </a:p>
          <a:p>
            <a:r>
              <a:rPr lang="en-AU" sz="1200" i="1" dirty="0">
                <a:effectLst/>
                <a:latin typeface="Segoe UI" panose="020B0502040204020203" pitchFamily="34" charset="0"/>
                <a:ea typeface="Times New Roman" panose="02020603050405020304" pitchFamily="18" charset="0"/>
                <a:cs typeface="Times New Roman" panose="02020603050405020304" pitchFamily="18" charset="0"/>
              </a:rPr>
              <a:t>At first instance, the trial judge found that Vision Australia was liable to pay damages to Mr Elisha for psychiatric injury caused by a breach of contract. The trial judge found that Vision Australia had breached Mr Elisha's contract of employment by failing to follow the procedures outlined in its enterprise agreement and policies, in the process leading up to Mr Elisha's dismissal. The enterprise agreement and policies were found to be incorporated into the contract of employment. </a:t>
            </a:r>
          </a:p>
          <a:p>
            <a:r>
              <a:rPr lang="en-AU" sz="1200" i="1"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AU" sz="1200" i="1" dirty="0">
                <a:effectLst/>
                <a:latin typeface="Segoe UI" panose="020B0502040204020203" pitchFamily="34" charset="0"/>
                <a:ea typeface="Times New Roman" panose="02020603050405020304" pitchFamily="18" charset="0"/>
                <a:cs typeface="Times New Roman" panose="02020603050405020304" pitchFamily="18" charset="0"/>
              </a:rPr>
              <a:t>Significantly  the trial judge found Vision Australia, Mr Elisha's employer, had failed to comply with its own policies when undertaking the investigation because it took into account extraneous information which was not put to Mr Elisha during the investigation. It was alleged (without being put to Mr Elisha), that he had repeatedly engaged in aggressive behaviour and excuse making in interactions with other staff and that the hotel incident followed multiple previous incidents.</a:t>
            </a:r>
          </a:p>
          <a:p>
            <a:endParaRPr lang="en-AU" sz="1200" i="1"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AU" sz="1200" i="1" dirty="0">
                <a:effectLst/>
                <a:latin typeface="Segoe UI" panose="020B0502040204020203" pitchFamily="34" charset="0"/>
                <a:ea typeface="Times New Roman" panose="02020603050405020304" pitchFamily="18" charset="0"/>
                <a:cs typeface="Times New Roman" panose="02020603050405020304" pitchFamily="18" charset="0"/>
              </a:rPr>
              <a:t>All that was put to Mr Elisha, however, was the single incident at the hotel.</a:t>
            </a:r>
          </a:p>
          <a:p>
            <a:r>
              <a:rPr lang="en-AU" sz="1200" i="1" dirty="0">
                <a:effectLst/>
                <a:latin typeface="Segoe UI" panose="020B0502040204020203" pitchFamily="34" charset="0"/>
                <a:ea typeface="Times New Roman" panose="02020603050405020304" pitchFamily="18" charset="0"/>
                <a:cs typeface="Times New Roman" panose="02020603050405020304" pitchFamily="18" charset="0"/>
              </a:rPr>
              <a:t>However, based on previous authorities, the trial judge found that Vision Australia was not liable in negligence because employers do not owe employees a duty of care to prevent reasonably foreseeable psychiatric injuries caused by disciplinary processes.  Clear the judge at first instance did not believe the hotel manager’s version of events.</a:t>
            </a:r>
          </a:p>
          <a:p>
            <a:endParaRPr lang="en-AU" sz="1200" i="1"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AU" sz="1200" b="1" i="1" dirty="0">
                <a:effectLst/>
                <a:latin typeface="Segoe UI" panose="020B0502040204020203" pitchFamily="34" charset="0"/>
                <a:ea typeface="Times New Roman" panose="02020603050405020304" pitchFamily="18" charset="0"/>
                <a:cs typeface="Times New Roman" panose="02020603050405020304" pitchFamily="18" charset="0"/>
              </a:rPr>
              <a:t>Court of Appeal</a:t>
            </a:r>
            <a:r>
              <a:rPr lang="en-AU" sz="1200" i="1" dirty="0">
                <a:effectLst/>
                <a:latin typeface="Segoe UI" panose="020B0502040204020203" pitchFamily="34" charset="0"/>
                <a:ea typeface="Calibri" panose="020F0502020204030204" pitchFamily="34" charset="0"/>
                <a:cs typeface="Times New Roman" panose="02020603050405020304" pitchFamily="18" charset="0"/>
              </a:rPr>
              <a:t> </a:t>
            </a:r>
          </a:p>
          <a:p>
            <a:pPr>
              <a:spcAft>
                <a:spcPts val="1200"/>
              </a:spcAft>
            </a:pPr>
            <a:r>
              <a:rPr lang="en-AU" sz="1200" i="1" dirty="0">
                <a:effectLst/>
                <a:latin typeface="Segoe UI" panose="020B0502040204020203" pitchFamily="34" charset="0"/>
                <a:ea typeface="Times New Roman" panose="02020603050405020304" pitchFamily="18" charset="0"/>
                <a:cs typeface="Times New Roman" panose="02020603050405020304" pitchFamily="18" charset="0"/>
              </a:rPr>
              <a:t>The Court of Appeal subsequently confirmed that employers </a:t>
            </a:r>
            <a:r>
              <a:rPr lang="en-AU" sz="1200" i="1" dirty="0">
                <a:effectLst/>
                <a:highlight>
                  <a:srgbClr val="FFFF00"/>
                </a:highlight>
                <a:latin typeface="Segoe UI" panose="020B0502040204020203" pitchFamily="34" charset="0"/>
                <a:ea typeface="Times New Roman" panose="02020603050405020304" pitchFamily="18" charset="0"/>
                <a:cs typeface="Times New Roman" panose="02020603050405020304" pitchFamily="18" charset="0"/>
              </a:rPr>
              <a:t>do not </a:t>
            </a:r>
            <a:r>
              <a:rPr lang="en-AU" sz="1200" i="1" dirty="0">
                <a:effectLst/>
                <a:latin typeface="Segoe UI" panose="020B0502040204020203" pitchFamily="34" charset="0"/>
                <a:ea typeface="Times New Roman" panose="02020603050405020304" pitchFamily="18" charset="0"/>
                <a:cs typeface="Times New Roman" panose="02020603050405020304" pitchFamily="18" charset="0"/>
              </a:rPr>
              <a:t>owe a duty of care to employees in a disciplinary process. Additionally, the court held that damages for breach of contract arising from Mr Elisha's psychiatric injury caused by the disciplinary process were not recoverable. This was because:</a:t>
            </a:r>
          </a:p>
          <a:p>
            <a:pPr marL="685800" lvl="1" indent="-228600">
              <a:spcAft>
                <a:spcPts val="1200"/>
              </a:spcAft>
              <a:buAutoNum type="arabicParenR"/>
            </a:pPr>
            <a:r>
              <a:rPr lang="en-AU" sz="1200" i="1" dirty="0">
                <a:effectLst/>
                <a:latin typeface="Segoe UI" panose="020B0502040204020203" pitchFamily="34" charset="0"/>
                <a:ea typeface="Times New Roman" panose="02020603050405020304" pitchFamily="18" charset="0"/>
                <a:cs typeface="Times New Roman" panose="02020603050405020304" pitchFamily="18" charset="0"/>
              </a:rPr>
              <a:t>damages for psychiatric injury were unavailable for a breach of contract claim unless the psychiatric injury followed a physical injury caused by a breach of contract; and </a:t>
            </a:r>
          </a:p>
          <a:p>
            <a:pPr marL="685800" lvl="1" indent="-228600">
              <a:spcAft>
                <a:spcPts val="1200"/>
              </a:spcAft>
              <a:buAutoNum type="arabicParenR"/>
            </a:pPr>
            <a:r>
              <a:rPr lang="en-AU" sz="1200" i="1" dirty="0">
                <a:effectLst/>
                <a:latin typeface="Segoe UI" panose="020B0502040204020203" pitchFamily="34" charset="0"/>
                <a:ea typeface="Times New Roman" panose="02020603050405020304" pitchFamily="18" charset="0"/>
                <a:cs typeface="Times New Roman" panose="02020603050405020304" pitchFamily="18" charset="0"/>
              </a:rPr>
              <a:t>the loss arising from such an injury could not reasonably be supposed to have been contemplated by Vision Australia and Mr Elisha as a probably result of the breach at the time of making the contract.  </a:t>
            </a:r>
          </a:p>
          <a:p>
            <a:pPr marL="457200" lvl="1" indent="0">
              <a:spcAft>
                <a:spcPts val="1200"/>
              </a:spcAft>
              <a:buNone/>
            </a:pPr>
            <a:endParaRPr lang="en-AU" sz="1200" i="1" dirty="0">
              <a:effectLst/>
              <a:latin typeface="Segoe UI" panose="020B0502040204020203" pitchFamily="34" charset="0"/>
              <a:ea typeface="Times New Roman" panose="02020603050405020304" pitchFamily="18" charset="0"/>
              <a:cs typeface="Times New Roman" panose="02020603050405020304" pitchFamily="18" charset="0"/>
            </a:endParaRPr>
          </a:p>
          <a:p>
            <a:pPr marL="0" lvl="0" indent="0">
              <a:spcAft>
                <a:spcPts val="1200"/>
              </a:spcAft>
              <a:buNone/>
            </a:pPr>
            <a:r>
              <a:rPr lang="en-AU" sz="1200" i="1" dirty="0">
                <a:effectLst/>
                <a:latin typeface="Segoe UI" panose="020B0502040204020203" pitchFamily="34" charset="0"/>
                <a:ea typeface="Times New Roman" panose="02020603050405020304" pitchFamily="18" charset="0"/>
                <a:cs typeface="Times New Roman" panose="02020603050405020304" pitchFamily="18" charset="0"/>
              </a:rPr>
              <a:t>Accordingly, Mr Elisha was ordered to repay the monies awarded at first instance in connection with his alleged psychiatric injury. </a:t>
            </a:r>
          </a:p>
          <a:p>
            <a:pPr>
              <a:spcAft>
                <a:spcPts val="1200"/>
              </a:spcAft>
            </a:pPr>
            <a:endParaRPr lang="en-AU" sz="1200" i="1"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AU" sz="1200" b="1" dirty="0">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AU" b="0" i="0" u="none" dirty="0"/>
          </a:p>
        </p:txBody>
      </p:sp>
      <p:sp>
        <p:nvSpPr>
          <p:cNvPr id="4" name="Slide Number Placeholder 3"/>
          <p:cNvSpPr>
            <a:spLocks noGrp="1"/>
          </p:cNvSpPr>
          <p:nvPr>
            <p:ph type="sldNum" sz="quarter" idx="10"/>
          </p:nvPr>
        </p:nvSpPr>
        <p:spPr/>
        <p:txBody>
          <a:bodyPr/>
          <a:lstStyle/>
          <a:p>
            <a:fld id="{9A73BD39-F619-48EB-8955-B1C157CB8D29}" type="slidenum">
              <a:rPr lang="en-AU" smtClean="0"/>
              <a:t>22</a:t>
            </a:fld>
            <a:endParaRPr lang="en-AU" dirty="0"/>
          </a:p>
        </p:txBody>
      </p:sp>
    </p:spTree>
    <p:extLst>
      <p:ext uri="{BB962C8B-B14F-4D97-AF65-F5344CB8AC3E}">
        <p14:creationId xmlns:p14="http://schemas.microsoft.com/office/powerpoint/2010/main" val="586650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u="none" dirty="0"/>
              <a:t>Nicola</a:t>
            </a:r>
          </a:p>
          <a:p>
            <a:pPr>
              <a:spcAft>
                <a:spcPts val="1200"/>
              </a:spcAft>
            </a:pPr>
            <a:endParaRPr lang="en-AU" sz="1000" i="0" dirty="0">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AU" sz="12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What did Vision do wrong?</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AU" sz="12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AU" sz="12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One key issue was that Vision took into account Mr Elisha’s prior conduct but this was never put to him for comment prior to termination.</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AU" sz="12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AU" sz="12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 High Court found that Mr Elisha's contract of employment did incorporate Vision Australia’s disciplinary procedure, and this meant it was contractually required to follow its own disciplinary procedure. </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AU" sz="12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AU" sz="12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Vision’s failure to put his prior conduct to him amounted to a breach that contract. </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AU" sz="12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p>
            <a:pPr>
              <a:spcAft>
                <a:spcPts val="1200"/>
              </a:spcAft>
            </a:pPr>
            <a:r>
              <a:rPr lang="en-AU" sz="120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 High Court also made it clear there was no impediment to employees being awarded damages for psychiatric injury where that injury arose from the way the termination was effected.</a:t>
            </a:r>
            <a:r>
              <a:rPr lang="en-AU" sz="1200" i="0" kern="12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AU" sz="1200" i="0" dirty="0">
                <a:effectLst/>
                <a:latin typeface="Segoe UI" panose="020B0502040204020203" pitchFamily="34" charset="0"/>
                <a:ea typeface="Times New Roman" panose="02020603050405020304" pitchFamily="18" charset="0"/>
                <a:cs typeface="Times New Roman" panose="02020603050405020304" pitchFamily="18" charset="0"/>
              </a:rPr>
              <a:t>Not only can damages for psychiatric injury fall within the scope of contractual termination clauses, the High Court also confirmed that liability for psychiatric injury was not too remote in this case. The test for remoteness is whether, at the date of the contract:</a:t>
            </a:r>
          </a:p>
          <a:p>
            <a:pPr marL="171450" indent="-171450">
              <a:spcAft>
                <a:spcPts val="1200"/>
              </a:spcAft>
              <a:buFont typeface="Arial" panose="020B0604020202020204" pitchFamily="34" charset="0"/>
              <a:buChar char="•"/>
            </a:pPr>
            <a:r>
              <a:rPr lang="en-AU" sz="1200" i="0" dirty="0">
                <a:effectLst/>
                <a:latin typeface="Segoe UI" panose="020B0502040204020203" pitchFamily="34" charset="0"/>
                <a:ea typeface="Times New Roman" panose="02020603050405020304" pitchFamily="18" charset="0"/>
                <a:cs typeface="Times New Roman" panose="02020603050405020304" pitchFamily="18" charset="0"/>
              </a:rPr>
              <a:t>the damage from the breach arose according to the usual course of things; or </a:t>
            </a:r>
          </a:p>
          <a:p>
            <a:pPr marL="171450" indent="-171450">
              <a:spcAft>
                <a:spcPts val="1200"/>
              </a:spcAft>
              <a:buFont typeface="Arial" panose="020B0604020202020204" pitchFamily="34" charset="0"/>
              <a:buChar char="•"/>
            </a:pPr>
            <a:r>
              <a:rPr lang="en-AU" sz="1200" i="0" dirty="0">
                <a:effectLst/>
                <a:latin typeface="Segoe UI" panose="020B0502040204020203" pitchFamily="34" charset="0"/>
                <a:ea typeface="Times New Roman" panose="02020603050405020304" pitchFamily="18" charset="0"/>
                <a:cs typeface="Times New Roman" panose="02020603050405020304" pitchFamily="18" charset="0"/>
              </a:rPr>
              <a:t>whether the damage could reasonably be supposed to have been in the contemplation of both parties at the time they made the contract as the probable result of the breach. </a:t>
            </a:r>
          </a:p>
          <a:p>
            <a:pPr marL="171450" indent="-171450">
              <a:spcAft>
                <a:spcPts val="1200"/>
              </a:spcAft>
              <a:buFont typeface="Arial" panose="020B0604020202020204" pitchFamily="34" charset="0"/>
              <a:buChar char="•"/>
            </a:pPr>
            <a:endParaRPr lang="en-AU" sz="1200" i="0" dirty="0">
              <a:effectLst/>
              <a:latin typeface="Segoe UI" panose="020B0502040204020203" pitchFamily="34" charset="0"/>
              <a:ea typeface="Times New Roman" panose="02020603050405020304" pitchFamily="18" charset="0"/>
              <a:cs typeface="Times New Roman" panose="02020603050405020304" pitchFamily="18" charset="0"/>
            </a:endParaRPr>
          </a:p>
          <a:p>
            <a:pPr marL="0" indent="0">
              <a:spcAft>
                <a:spcPts val="1200"/>
              </a:spcAft>
              <a:buFont typeface="Arial" panose="020B0604020202020204" pitchFamily="34" charset="0"/>
              <a:buNone/>
            </a:pPr>
            <a:r>
              <a:rPr lang="en-AU" sz="1200" i="0" dirty="0">
                <a:effectLst/>
                <a:latin typeface="Segoe UI" panose="020B0502040204020203" pitchFamily="34" charset="0"/>
                <a:ea typeface="Times New Roman" panose="02020603050405020304" pitchFamily="18" charset="0"/>
                <a:cs typeface="Times New Roman" panose="02020603050405020304" pitchFamily="18" charset="0"/>
              </a:rPr>
              <a:t>The High Court considered that psychiatric injury arising from an unfair termination process was reasonably contemplated by the parties.  In coming to this conclusion, the High Court noted the importance of employment in people’s lives and the fact that an unfair termination process could significantly impact someone’s mental health.  </a:t>
            </a:r>
            <a:endParaRPr lang="en-AU" sz="1200" dirty="0">
              <a:effectLst/>
              <a:latin typeface="Segoe UI" panose="020B0502040204020203"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dirty="0">
              <a:effectLst/>
              <a:latin typeface="Segoe UI" panose="020B0502040204020203"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dirty="0">
              <a:effectLst/>
              <a:latin typeface="Segoe UI" panose="020B0502040204020203"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a:effectLst/>
                <a:latin typeface="Segoe UI" panose="020B0502040204020203" pitchFamily="34" charset="0"/>
                <a:ea typeface="Times New Roman" panose="02020603050405020304" pitchFamily="18" charset="0"/>
                <a:cs typeface="Times New Roman" panose="02020603050405020304" pitchFamily="18" charset="0"/>
              </a:rPr>
              <a:t>The High court observed that where language in an employment contract required employee compliance with company policies this suggests an intention that the policies are contractually binding on both employer and employee, particularly misconduct and disciplinary processes which impose a step by step  process on the employer.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0" i="0" u="non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0" i="0" u="none" dirty="0"/>
              <a:t>Employers should include clear clauses in their employment contracts that specify that policies and procedures, including, misconduct policies, are not contractual terms, However t</a:t>
            </a:r>
            <a:r>
              <a:rPr lang="en-AU" b="0" i="0" u="none" dirty="0">
                <a:highlight>
                  <a:srgbClr val="FFFF00"/>
                </a:highlight>
              </a:rPr>
              <a:t>his may not be effective as the  High Court differentiated between general commitments and aspirational goals in policies  on the one hand and the specific formal procedural steps set out in Vision’s disciplinary procedure, including steps for disciplinary meetings, written allegations notices and giving the employee the opportunity to respond. On the basis the procedure was held to be incorporated into Mr Elisha’s  employment contract, they were given contractual effect and Vision was required to comply with those obligations.</a:t>
            </a:r>
          </a:p>
          <a:p>
            <a:pPr marL="228600" indent="-228600">
              <a:buFont typeface="+mj-lt"/>
              <a:buAutoNum type="arabicPeriod"/>
            </a:pPr>
            <a:endParaRPr lang="en-AU" sz="1200" dirty="0">
              <a:effectLst/>
              <a:latin typeface="Segoe UI" panose="020B0502040204020203" pitchFamily="34" charset="0"/>
              <a:ea typeface="Times New Roman" panose="02020603050405020304" pitchFamily="18" charset="0"/>
              <a:cs typeface="Times New Roman" panose="02020603050405020304" pitchFamily="18" charset="0"/>
            </a:endParaRPr>
          </a:p>
          <a:p>
            <a:pPr marL="228600" indent="-228600">
              <a:buFont typeface="+mj-lt"/>
              <a:buAutoNum type="arabicPeriod"/>
            </a:pPr>
            <a:r>
              <a:rPr lang="en-AU" sz="1200" dirty="0">
                <a:effectLst/>
                <a:latin typeface="Segoe UI" panose="020B0502040204020203" pitchFamily="34" charset="0"/>
                <a:ea typeface="Times New Roman" panose="02020603050405020304" pitchFamily="18" charset="0"/>
                <a:cs typeface="Times New Roman" panose="02020603050405020304" pitchFamily="18" charset="0"/>
              </a:rPr>
              <a:t>Ultimately, the High Court's decision reinforces the need to conduct disciplinary processes with care and in accordance with established policies</a:t>
            </a:r>
          </a:p>
          <a:p>
            <a:pPr marL="228600" indent="-228600">
              <a:buFont typeface="+mj-lt"/>
              <a:buAutoNum type="arabicPeriod"/>
            </a:pPr>
            <a:endParaRPr lang="en-AU" sz="1200" b="1"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AU" sz="1200" dirty="0">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A73BD39-F619-48EB-8955-B1C157CB8D29}" type="slidenum">
              <a:rPr lang="en-AU" smtClean="0"/>
              <a:t>23</a:t>
            </a:fld>
            <a:endParaRPr lang="en-AU" dirty="0"/>
          </a:p>
        </p:txBody>
      </p:sp>
    </p:spTree>
    <p:extLst>
      <p:ext uri="{BB962C8B-B14F-4D97-AF65-F5344CB8AC3E}">
        <p14:creationId xmlns:p14="http://schemas.microsoft.com/office/powerpoint/2010/main" val="3488303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b="1" dirty="0"/>
              <a:t>Mick</a:t>
            </a:r>
            <a:endParaRPr kumimoji="0" lang="en-A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A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 Takeaway -  </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key takeaway of this case is that an employee who has been the subject of allegations is entitled to respond to any adverse findings made against them as well to the proposed discipline outcome, and they must be given sufficient information to do so. Where there has been an investigation and a report issued which sets out reasons for any adverse findings, an employee will not be provided with sufficient information to allow them to respond unless they are provided with those  reasons. So in some instances, this will mean that they will need to be provided with the investigation report. The extent to which this report can be redacted, will be circumstance specific. But an employer should be cautious about being over zealous when redacting an investigation report and if you are relying on privacy reasons and/or obligations under privacy legislation, you should be very clear about what privacy laws do and do not require - do not assume.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AU" sz="12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this case, the Applicant argued that he had been denied procedural fairness in so far as he was provided with a heavily redacted investigation report that he claimed was unintelligible, making it difficult for him to grapple with the conclusions and this made it impossible for him to respond to adverse findings made against him or the proposed disciplinary outcome.</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applicant contended that this was a breach of the State Revenue Officers obligations under the misconduct clause of the VPS EA.</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court observed that as a result of the redactions made to he investigation report, the investigators reasons for finding an allegation 7 was proven were withheld.  As a result, it was impossible for the applicant to determine the evidentiary basis for the finding.  This precluded him from making any meaningful submissions as to why the finding was unsound — and therefore should not be accepted by the SRO — or as to why the proposed discipline outcome was not warranted on that basis.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court went on to find that: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employee is entitled to respond to the findings as well as to the proposed discipline outcome and must be given sufficient information to allow the employee a reasonable basis to respond in relation to both.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Where an investigator’s report provides reasons for the findings set out in the report, the employee will not be provided with sufficient information to allow him or her a reasonable basis to respond to the findings unless he or she is provided with the reasons (subject of course to legal restrictions such as those that may be applied by privacy laws).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redaction of Ms Klug’s reasons for making the findings resulted in a breach of cl 21.11(a) of the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VPSEA</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because the applicant was not provided with sufficient information to allow him a reasonable basis to make submissions on whether the findings should be accepted and whether the proposed discipline outcome should be adopted.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AU" sz="12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Best practice is to provide an employee with a copy of the investigation reports and this is noted in the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VPSC’s</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common policy. However, this is not to say that employers cannot redact investigation reports before handing over to respondents and this may be entirely appropriate. It also does not mean that an employer can instead opt to produce a summary document rather than handing over a report. They key issue is to ensure that the employee has enough information so that they can make a case for themselves and are ultimately afforded procedural fairness.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AU" sz="1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Background: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A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interpreting clause 21 (misconduct) Court made clear that an employer must provide a respondent with sufficient information to allow them a reasonable basis to make submissions on whether the findings of an investigation report should be accepted and whether any proposed discipline outcome should be adopted.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Former employee of the State Revenue Office who was dismissed. Long and complex litigation history. But for today's purposes I will focus on the those aspects of the very latest decision in this which consider what information the SRO was required to provide to Mr Tucker in respect of an investigation into allegations he had engaged in harassment.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Mr Tucker argued: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Copy of investigator’s report that he received from the SRO was so heavily redacted as to be unintelligible, making it difficult for him to grapple with the conclusions, even when read in conjunction with the contradictory evidence.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 argued he was denied the information necessary to provide a fair response to the investigator’s conclusions.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 argued that SRO had breached its obligations under cl 21 of the VPS EA (Which concerns the management of misconduct)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 argued that under cl 21 of the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VPSEA</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misconduct is not conclusively proven when the investigator finds the misconduct to be substantiated, because the employer is not obligated to accept the investigator’s findings.  He submitted that misconduct is proven once the employer considers the employee’s response to the investigator’s findings and determines that the misconduct is proven and some disciplinary action should be imposed in relation to it.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Accordingly, he argued that he was entitled to challenge both the foundation of the findings as well as the proposed discipline outcome.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 contended that he therefore had a right under cl to receive sufficient information to do so.</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SRO argued that: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 did not breach cl 21 of the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VPSEA</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by failing to provide the applicant with full witness testimonies or an unredacted copy of the Harassment Report.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They argued it was sufficient for him to be provided with the full allegations against him, the contradictory evidence against him and the opportunity to provide written and oral responses to the allegations and contradictory evidence.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They argued that the employee’s right to respond to the findings is directed to the appropriateness of the proposed discipline outcome in the light of the findings and does not include challenging the correctness of the findings.  Therefore, so it was said, the employee is not entitled to seek to reopen or disturb the investigator’s findings.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It was ‘raising the bar too high’ during the final stage for employers to be obliged to provide the investigator’s report in its entirety to an employee.  They contended, for example, that protecting witnesses’ confidentiality may preclude the entire report being disclosed to the employee.  According to the respondents, cl 21 seeks to balance the expeditious resolution of misconduct allegations against considerations of procedural fairness, and compliance with cl 21 must be assessed ‘in a practical way’.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They had complied with the requirements of cl 21 because the investigator provided to the applicant the contradictory evidence during her investigation and, at the end of the investigation, he was provided with her findings and the SRO’s proposed discipline outcome.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respondents argued that misconduct investigations under cl 21 of the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VPSEA</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consisted of three stages.  The first stage was said to be the advice stage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cls</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21.8–21.9).  The second stage was said to be the investigation stage conducted by an appointed investigator (cl 21.10).  The third stage was said to be the determination of the discipline outcome, which was directed to the employer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cls</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21.11–21.12).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respondents contended that the employee is to be provided with procedural fairness during the investigation stage so that he or she may respond to the alleged misconduct.  Accordingly, they argued that it was at this stage that each allegation, and any adverse material, must be put to the employee in sufficient particularity to enable the employee to properly respond, including making submissions as to why any allegations should not be made out.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respondents submitted that, in the final stage, the employer is not tasked with determining if the findings are correct, but what is the appropriate discipline outcome having regard to the findings.  They contended that, once findings are made by the investigator, cl 21 of the </a:t>
            </a:r>
            <a:r>
              <a:rPr kumimoji="0" lang="en-AU"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VPSEA</a:t>
            </a: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does not contemplate that those findings can be reopened or appealed.  They argued that cl 21.10(d) simply requires that an investigator make findings as to whether each allegation is substantiated or not.  They submitted that cl 21 did not require reasons for those findings to be provided to either the employer or the employee.  According to the respondents, the employee’s right to respond to the findings is directed to the appropriateness of the proposed discipline outcome in the light of the findings and does not include challenging the correctness of the findings.  Therefore, so it was said, the employee is not entitled to seek to reopen or disturb the investigator’s findings.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AU"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Hand to Meg</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AU"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AU" sz="1200" dirty="0"/>
          </a:p>
        </p:txBody>
      </p:sp>
      <p:sp>
        <p:nvSpPr>
          <p:cNvPr id="4" name="Slide Number Placeholder 3"/>
          <p:cNvSpPr>
            <a:spLocks noGrp="1"/>
          </p:cNvSpPr>
          <p:nvPr>
            <p:ph type="sldNum" sz="quarter" idx="10"/>
          </p:nvPr>
        </p:nvSpPr>
        <p:spPr/>
        <p:txBody>
          <a:bodyPr/>
          <a:lstStyle/>
          <a:p>
            <a:fld id="{9A73BD39-F619-48EB-8955-B1C157CB8D29}" type="slidenum">
              <a:rPr lang="en-AU" smtClean="0"/>
              <a:t>24</a:t>
            </a:fld>
            <a:endParaRPr lang="en-AU" dirty="0"/>
          </a:p>
        </p:txBody>
      </p:sp>
    </p:spTree>
    <p:extLst>
      <p:ext uri="{BB962C8B-B14F-4D97-AF65-F5344CB8AC3E}">
        <p14:creationId xmlns:p14="http://schemas.microsoft.com/office/powerpoint/2010/main" val="1760492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Meg</a:t>
            </a:r>
          </a:p>
          <a:p>
            <a:endParaRPr lang="en-AU" sz="1200" dirty="0"/>
          </a:p>
          <a:p>
            <a:r>
              <a:rPr lang="en-AU" sz="1200" b="1" kern="1200" dirty="0">
                <a:solidFill>
                  <a:schemeClr val="tx1"/>
                </a:solidFill>
                <a:effectLst/>
                <a:latin typeface="+mn-lt"/>
                <a:ea typeface="+mn-ea"/>
                <a:cs typeface="+mn-cs"/>
              </a:rPr>
              <a:t>important for employers to be across vicarious trauma and take necessary steps to protect against it. </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In this case, Ms </a:t>
            </a:r>
            <a:r>
              <a:rPr lang="en-AU" sz="1200" b="1" kern="1200" dirty="0" err="1">
                <a:solidFill>
                  <a:schemeClr val="tx1"/>
                </a:solidFill>
                <a:effectLst/>
                <a:latin typeface="+mn-lt"/>
                <a:ea typeface="+mn-ea"/>
                <a:cs typeface="+mn-cs"/>
              </a:rPr>
              <a:t>Kozarov</a:t>
            </a:r>
            <a:r>
              <a:rPr lang="en-AU" sz="1200" b="1" kern="1200" dirty="0">
                <a:solidFill>
                  <a:schemeClr val="tx1"/>
                </a:solidFill>
                <a:effectLst/>
                <a:latin typeface="+mn-lt"/>
                <a:ea typeface="+mn-ea"/>
                <a:cs typeface="+mn-cs"/>
              </a:rPr>
              <a:t> was an employee of the Victorian Office of Public Prosecutions and she alleged that she had sustained psychiatric injury during the course of her employment, as a result of ongoing and repeated exposure to a high volume of extremely intense subject matter including child abuse and graphic materials</a:t>
            </a:r>
          </a:p>
          <a:p>
            <a:endParaRPr lang="en-AU"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b="1" kern="1200" dirty="0">
                <a:solidFill>
                  <a:schemeClr val="tx1"/>
                </a:solidFill>
                <a:effectLst/>
                <a:latin typeface="+mn-lt"/>
                <a:ea typeface="+mn-ea"/>
                <a:cs typeface="+mn-cs"/>
              </a:rPr>
              <a:t>intense workload, worked long hours and had young children herself</a:t>
            </a:r>
          </a:p>
          <a:p>
            <a:pPr marL="171450" lvl="0" indent="-171450">
              <a:buFont typeface="Arial" panose="020B0604020202020204" pitchFamily="34" charset="0"/>
              <a:buChar char="•"/>
            </a:pPr>
            <a:endParaRPr lang="en-AU" sz="1200" b="1" kern="1200" dirty="0">
              <a:solidFill>
                <a:schemeClr val="tx1"/>
              </a:solidFill>
              <a:effectLst/>
              <a:latin typeface="+mn-lt"/>
              <a:ea typeface="+mn-ea"/>
              <a:cs typeface="+mn-cs"/>
            </a:endParaRPr>
          </a:p>
          <a:p>
            <a:pPr marL="0" lvl="0" indent="0">
              <a:buFont typeface="Arial" panose="020B0604020202020204" pitchFamily="34" charset="0"/>
              <a:buNone/>
            </a:pPr>
            <a:endParaRPr lang="en-AU"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b="1" kern="1200" dirty="0">
                <a:solidFill>
                  <a:schemeClr val="tx1"/>
                </a:solidFill>
                <a:effectLst/>
                <a:latin typeface="+mn-lt"/>
                <a:ea typeface="+mn-ea"/>
                <a:cs typeface="+mn-cs"/>
              </a:rPr>
              <a:t>Ms </a:t>
            </a:r>
            <a:r>
              <a:rPr lang="en-AU" sz="1200" b="1" kern="1200" dirty="0" err="1">
                <a:solidFill>
                  <a:schemeClr val="tx1"/>
                </a:solidFill>
                <a:effectLst/>
                <a:latin typeface="+mn-lt"/>
                <a:ea typeface="+mn-ea"/>
                <a:cs typeface="+mn-cs"/>
              </a:rPr>
              <a:t>Kozarov</a:t>
            </a:r>
            <a:r>
              <a:rPr lang="en-AU" sz="1200" b="1" kern="1200" dirty="0">
                <a:solidFill>
                  <a:schemeClr val="tx1"/>
                </a:solidFill>
                <a:effectLst/>
                <a:latin typeface="+mn-lt"/>
                <a:ea typeface="+mn-ea"/>
                <a:cs typeface="+mn-cs"/>
              </a:rPr>
              <a:t> argued that: </a:t>
            </a:r>
          </a:p>
          <a:p>
            <a:pPr marL="171450" lvl="0" indent="-171450">
              <a:buFont typeface="Arial" panose="020B0604020202020204" pitchFamily="34" charset="0"/>
              <a:buChar char="•"/>
            </a:pPr>
            <a:r>
              <a:rPr lang="en-AU" sz="1200" b="1" kern="1200" dirty="0">
                <a:solidFill>
                  <a:schemeClr val="tx1"/>
                </a:solidFill>
                <a:effectLst/>
                <a:latin typeface="+mn-lt"/>
                <a:ea typeface="+mn-ea"/>
                <a:cs typeface="+mn-cs"/>
              </a:rPr>
              <a:t>The OPP was on notice about the psychological health risks to her and other solicitors and failed to protect from obvious risks</a:t>
            </a:r>
          </a:p>
          <a:p>
            <a:pPr marL="171450" lvl="0" indent="-171450">
              <a:buFont typeface="Arial" panose="020B0604020202020204" pitchFamily="34" charset="0"/>
              <a:buChar char="•"/>
            </a:pPr>
            <a:r>
              <a:rPr lang="en-AU" sz="1200" b="1" kern="1200" dirty="0">
                <a:solidFill>
                  <a:schemeClr val="tx1"/>
                </a:solidFill>
                <a:effectLst/>
                <a:latin typeface="+mn-lt"/>
                <a:ea typeface="+mn-ea"/>
                <a:cs typeface="+mn-cs"/>
              </a:rPr>
              <a:t>they were not adequately screened, supported, or protected from the obvious and known risk of psychiatric injury from her work.</a:t>
            </a:r>
          </a:p>
          <a:p>
            <a:pPr marL="171450" lvl="0" indent="-171450">
              <a:buFont typeface="Arial" panose="020B0604020202020204" pitchFamily="34" charset="0"/>
              <a:buChar char="•"/>
            </a:pPr>
            <a:r>
              <a:rPr lang="en-AU" sz="1200" b="1" kern="1200" dirty="0">
                <a:solidFill>
                  <a:schemeClr val="tx1"/>
                </a:solidFill>
                <a:effectLst/>
                <a:latin typeface="+mn-lt"/>
                <a:ea typeface="+mn-ea"/>
                <a:cs typeface="+mn-cs"/>
              </a:rPr>
              <a:t>The OPP did not take adequate steps to protect her once she began to exhibit signs of impaired mental health.</a:t>
            </a:r>
          </a:p>
          <a:p>
            <a:pPr marL="171450" lvl="0" indent="-171450">
              <a:buFont typeface="Arial" panose="020B0604020202020204" pitchFamily="34" charset="0"/>
              <a:buChar char="•"/>
            </a:pPr>
            <a:r>
              <a:rPr lang="en-AU" sz="1200" b="1" kern="1200" dirty="0">
                <a:solidFill>
                  <a:schemeClr val="tx1"/>
                </a:solidFill>
                <a:effectLst/>
                <a:latin typeface="+mn-lt"/>
                <a:ea typeface="+mn-ea"/>
                <a:cs typeface="+mn-cs"/>
              </a:rPr>
              <a:t>and that there was a failure by the employer to implement a vicarious trauma policy. </a:t>
            </a:r>
          </a:p>
          <a:p>
            <a:pPr marL="171450" lvl="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The OPP responded that: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Although it was a busy unit, it had endeavoured to spread work fairly within the unit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OPP said Ms </a:t>
            </a:r>
            <a:r>
              <a:rPr lang="en-AU" sz="1200" kern="1200" dirty="0" err="1">
                <a:solidFill>
                  <a:schemeClr val="tx1"/>
                </a:solidFill>
                <a:effectLst/>
                <a:latin typeface="+mn-lt"/>
                <a:ea typeface="+mn-ea"/>
                <a:cs typeface="+mn-cs"/>
              </a:rPr>
              <a:t>Kozarov</a:t>
            </a:r>
            <a:r>
              <a:rPr lang="en-AU" sz="1200" kern="1200" dirty="0">
                <a:solidFill>
                  <a:schemeClr val="tx1"/>
                </a:solidFill>
                <a:effectLst/>
                <a:latin typeface="+mn-lt"/>
                <a:ea typeface="+mn-ea"/>
                <a:cs typeface="+mn-cs"/>
              </a:rPr>
              <a:t> had agreed to the terms of her employment when she was hired and that implicitly included exposure to graphic images and distressing content.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OPP claimed they were entitled to assume that she was fit to perform contracted work, unless otherwise notified.</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a:t>
            </a:r>
            <a:r>
              <a:rPr lang="en-AU" sz="1200" b="1" kern="1200" baseline="0" dirty="0">
                <a:solidFill>
                  <a:schemeClr val="tx1"/>
                </a:solidFill>
                <a:effectLst/>
                <a:latin typeface="+mn-lt"/>
                <a:ea typeface="+mn-ea"/>
                <a:cs typeface="+mn-cs"/>
              </a:rPr>
              <a:t> matter went all the way to the High Court and in a </a:t>
            </a:r>
            <a:r>
              <a:rPr lang="en-AU" sz="1200" b="1" kern="1200" dirty="0">
                <a:solidFill>
                  <a:schemeClr val="tx1"/>
                </a:solidFill>
                <a:effectLst/>
                <a:latin typeface="+mn-lt"/>
                <a:ea typeface="+mn-ea"/>
                <a:cs typeface="+mn-cs"/>
              </a:rPr>
              <a:t>nutshell, the High Court found that:</a:t>
            </a:r>
          </a:p>
          <a:p>
            <a:endParaRPr lang="en-AU" sz="1200" b="1" kern="1200" dirty="0">
              <a:solidFill>
                <a:schemeClr val="tx1"/>
              </a:solidFill>
              <a:effectLst/>
              <a:latin typeface="+mn-lt"/>
              <a:ea typeface="+mn-ea"/>
              <a:cs typeface="+mn-cs"/>
            </a:endParaRPr>
          </a:p>
          <a:p>
            <a:pPr marL="285750" indent="-285750">
              <a:buAutoNum type="romanLcParenBoth"/>
            </a:pPr>
            <a:r>
              <a:rPr lang="en-AU" sz="1200" b="1" kern="1200" dirty="0">
                <a:solidFill>
                  <a:schemeClr val="tx1"/>
                </a:solidFill>
                <a:effectLst/>
                <a:latin typeface="+mn-lt"/>
                <a:ea typeface="+mn-ea"/>
                <a:cs typeface="+mn-cs"/>
              </a:rPr>
              <a:t>an employer has a duty of care to an employee to take reasonable care to avoid psychiatric injury, and </a:t>
            </a:r>
          </a:p>
          <a:p>
            <a:pPr marL="285750" indent="-285750">
              <a:buAutoNum type="romanLcParenBoth"/>
            </a:pPr>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(ii) There doesn’t have to be a triggering event when</a:t>
            </a:r>
            <a:r>
              <a:rPr lang="en-AU" sz="1200" b="1" kern="1200" baseline="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the risks are inherent and obviously dangerous </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Findings:</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Ms </a:t>
            </a:r>
            <a:r>
              <a:rPr lang="en-AU" sz="1200" kern="1200" dirty="0" err="1">
                <a:solidFill>
                  <a:schemeClr val="tx1"/>
                </a:solidFill>
                <a:effectLst/>
                <a:latin typeface="+mn-lt"/>
                <a:ea typeface="+mn-ea"/>
                <a:cs typeface="+mn-cs"/>
              </a:rPr>
              <a:t>Kozarov</a:t>
            </a:r>
            <a:r>
              <a:rPr lang="en-AU" sz="1200" kern="1200" dirty="0">
                <a:solidFill>
                  <a:schemeClr val="tx1"/>
                </a:solidFill>
                <a:effectLst/>
                <a:latin typeface="+mn-lt"/>
                <a:ea typeface="+mn-ea"/>
                <a:cs typeface="+mn-cs"/>
              </a:rPr>
              <a:t> then appealed to the High Court where the bench found in her favour to the sum of $435,000. </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Reasoning and points of interest: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Bench found the </a:t>
            </a:r>
            <a:r>
              <a:rPr lang="en-AU" sz="1200" b="1" kern="1200" dirty="0">
                <a:solidFill>
                  <a:schemeClr val="tx1"/>
                </a:solidFill>
                <a:effectLst/>
                <a:latin typeface="+mn-lt"/>
                <a:ea typeface="+mn-ea"/>
                <a:cs typeface="+mn-cs"/>
              </a:rPr>
              <a:t>OPP was on notice that Ms </a:t>
            </a:r>
            <a:r>
              <a:rPr lang="en-AU" sz="1200" b="1" kern="1200" dirty="0" err="1">
                <a:solidFill>
                  <a:schemeClr val="tx1"/>
                </a:solidFill>
                <a:effectLst/>
                <a:latin typeface="+mn-lt"/>
                <a:ea typeface="+mn-ea"/>
                <a:cs typeface="+mn-cs"/>
              </a:rPr>
              <a:t>Kozarov</a:t>
            </a:r>
            <a:r>
              <a:rPr lang="en-AU" sz="1200" b="1" kern="1200" dirty="0">
                <a:solidFill>
                  <a:schemeClr val="tx1"/>
                </a:solidFill>
                <a:effectLst/>
                <a:latin typeface="+mn-lt"/>
                <a:ea typeface="+mn-ea"/>
                <a:cs typeface="+mn-cs"/>
              </a:rPr>
              <a:t> was at risk of harm from her work</a:t>
            </a:r>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OPP’s Vicarious Trauma (VT) Policy indicated to the Bench that the OPP did have an appreciation of the serious mental health risks of working in Ms </a:t>
            </a:r>
            <a:r>
              <a:rPr lang="en-AU" sz="1200" kern="1200" dirty="0" err="1">
                <a:solidFill>
                  <a:schemeClr val="tx1"/>
                </a:solidFill>
                <a:effectLst/>
                <a:latin typeface="+mn-lt"/>
                <a:ea typeface="+mn-ea"/>
                <a:cs typeface="+mn-cs"/>
              </a:rPr>
              <a:t>Kozarov’s</a:t>
            </a:r>
            <a:r>
              <a:rPr lang="en-AU" sz="1200" kern="1200" dirty="0">
                <a:solidFill>
                  <a:schemeClr val="tx1"/>
                </a:solidFill>
                <a:effectLst/>
                <a:latin typeface="+mn-lt"/>
                <a:ea typeface="+mn-ea"/>
                <a:cs typeface="+mn-cs"/>
              </a:rPr>
              <a:t> role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Bench concluded that 'no further warning signs were necessary' to oblige the OPP to take reasonable steps to safeguard Ms </a:t>
            </a:r>
            <a:r>
              <a:rPr lang="en-AU" sz="1200" kern="1200" dirty="0" err="1">
                <a:solidFill>
                  <a:schemeClr val="tx1"/>
                </a:solidFill>
                <a:effectLst/>
                <a:latin typeface="+mn-lt"/>
                <a:ea typeface="+mn-ea"/>
                <a:cs typeface="+mn-cs"/>
              </a:rPr>
              <a:t>Kozarov's</a:t>
            </a:r>
            <a:r>
              <a:rPr lang="en-AU" sz="1200" kern="1200" dirty="0">
                <a:solidFill>
                  <a:schemeClr val="tx1"/>
                </a:solidFill>
                <a:effectLst/>
                <a:latin typeface="+mn-lt"/>
                <a:ea typeface="+mn-ea"/>
                <a:cs typeface="+mn-cs"/>
              </a:rPr>
              <a:t> mental health</a:t>
            </a:r>
          </a:p>
          <a:p>
            <a:pPr marL="171450" lvl="0" indent="-171450">
              <a:buFont typeface="Arial" panose="020B0604020202020204" pitchFamily="34" charset="0"/>
              <a:buChar char="•"/>
            </a:pPr>
            <a:r>
              <a:rPr lang="en-AU" sz="1200" b="1" kern="1200" dirty="0">
                <a:solidFill>
                  <a:schemeClr val="tx1"/>
                </a:solidFill>
                <a:effectLst/>
                <a:latin typeface="+mn-lt"/>
                <a:ea typeface="+mn-ea"/>
                <a:cs typeface="+mn-cs"/>
              </a:rPr>
              <a:t>They also noted that none of the protective measures outlined in the VT Policy, or any other reasonably available preventive or protective measures, were implemented by Ms </a:t>
            </a:r>
            <a:r>
              <a:rPr lang="en-AU" sz="1200" b="1" kern="1200" dirty="0" err="1">
                <a:solidFill>
                  <a:schemeClr val="tx1"/>
                </a:solidFill>
                <a:effectLst/>
                <a:latin typeface="+mn-lt"/>
                <a:ea typeface="+mn-ea"/>
                <a:cs typeface="+mn-cs"/>
              </a:rPr>
              <a:t>Kozarov's</a:t>
            </a:r>
            <a:r>
              <a:rPr lang="en-AU" sz="1200" b="1" kern="1200" dirty="0">
                <a:solidFill>
                  <a:schemeClr val="tx1"/>
                </a:solidFill>
                <a:effectLst/>
                <a:latin typeface="+mn-lt"/>
                <a:ea typeface="+mn-ea"/>
                <a:cs typeface="+mn-cs"/>
              </a:rPr>
              <a:t> managers.</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The case is a timely reminder of the duty imposed on employers, under the Occupational Health and Safety Act 2004, </a:t>
            </a:r>
            <a:r>
              <a:rPr lang="en-AU" sz="1200" kern="1200" dirty="0">
                <a:solidFill>
                  <a:schemeClr val="tx1"/>
                </a:solidFill>
                <a:effectLst/>
                <a:latin typeface="+mn-lt"/>
                <a:ea typeface="+mn-ea"/>
                <a:cs typeface="+mn-cs"/>
              </a:rPr>
              <a:t>- that duty is to ensure that risks to health and safety are:</a:t>
            </a:r>
          </a:p>
          <a:p>
            <a:pPr lvl="0"/>
            <a:r>
              <a:rPr lang="en-AU" sz="1200" kern="1200" dirty="0">
                <a:solidFill>
                  <a:schemeClr val="tx1"/>
                </a:solidFill>
                <a:effectLst/>
                <a:latin typeface="+mn-lt"/>
                <a:ea typeface="+mn-ea"/>
                <a:cs typeface="+mn-cs"/>
              </a:rPr>
              <a:t>eliminated so far as reasonably practicable; and</a:t>
            </a:r>
          </a:p>
          <a:p>
            <a:pPr lvl="0"/>
            <a:r>
              <a:rPr lang="en-AU" sz="1200" kern="1200" dirty="0">
                <a:solidFill>
                  <a:schemeClr val="tx1"/>
                </a:solidFill>
                <a:effectLst/>
                <a:latin typeface="+mn-lt"/>
                <a:ea typeface="+mn-ea"/>
                <a:cs typeface="+mn-cs"/>
              </a:rPr>
              <a:t>if it is not reasonably practicable to eliminate such risks, reduced so far as is reasonably practicable.</a:t>
            </a:r>
          </a:p>
          <a:p>
            <a:endParaRPr lang="en-AU" sz="1200" dirty="0"/>
          </a:p>
        </p:txBody>
      </p:sp>
      <p:sp>
        <p:nvSpPr>
          <p:cNvPr id="4" name="Slide Number Placeholder 3"/>
          <p:cNvSpPr>
            <a:spLocks noGrp="1"/>
          </p:cNvSpPr>
          <p:nvPr>
            <p:ph type="sldNum" sz="quarter" idx="10"/>
          </p:nvPr>
        </p:nvSpPr>
        <p:spPr/>
        <p:txBody>
          <a:bodyPr/>
          <a:lstStyle/>
          <a:p>
            <a:fld id="{9A73BD39-F619-48EB-8955-B1C157CB8D29}" type="slidenum">
              <a:rPr lang="en-AU" smtClean="0"/>
              <a:t>25</a:t>
            </a:fld>
            <a:endParaRPr lang="en-AU" dirty="0"/>
          </a:p>
        </p:txBody>
      </p:sp>
    </p:spTree>
    <p:extLst>
      <p:ext uri="{BB962C8B-B14F-4D97-AF65-F5344CB8AC3E}">
        <p14:creationId xmlns:p14="http://schemas.microsoft.com/office/powerpoint/2010/main" val="4120216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539750">
              <a:spcAft>
                <a:spcPts val="1200"/>
              </a:spcAft>
              <a:tabLst>
                <a:tab pos="457200" algn="l"/>
              </a:tabLst>
            </a:pPr>
            <a:r>
              <a:rPr lang="en-AU" sz="1100" b="1" dirty="0">
                <a:effectLst/>
                <a:latin typeface="Segoe UI" panose="020B0502040204020203" pitchFamily="34" charset="0"/>
                <a:ea typeface="Calibri" panose="020F0502020204030204" pitchFamily="34" charset="0"/>
                <a:cs typeface="Times New Roman" panose="02020603050405020304" pitchFamily="18" charset="0"/>
              </a:rPr>
              <a:t>Meg</a:t>
            </a:r>
          </a:p>
          <a:p>
            <a:pPr indent="-539750">
              <a:spcAft>
                <a:spcPts val="1200"/>
              </a:spcAft>
              <a:tabLst>
                <a:tab pos="457200" algn="l"/>
              </a:tabLst>
            </a:pPr>
            <a:r>
              <a:rPr lang="en-AU" sz="1100" dirty="0">
                <a:effectLst/>
                <a:latin typeface="Segoe UI" panose="020B0502040204020203" pitchFamily="34" charset="0"/>
                <a:ea typeface="Calibri" panose="020F0502020204030204" pitchFamily="34" charset="0"/>
                <a:cs typeface="Times New Roman" panose="02020603050405020304" pitchFamily="18" charset="0"/>
              </a:rPr>
              <a:t>Flexible work application under section 65B of the FW Act.</a:t>
            </a:r>
          </a:p>
          <a:p>
            <a:pPr indent="-539750">
              <a:spcAft>
                <a:spcPts val="1200"/>
              </a:spcAft>
              <a:tabLst>
                <a:tab pos="457200" algn="l"/>
              </a:tabLst>
            </a:pPr>
            <a:r>
              <a:rPr lang="en-AU" sz="1100" dirty="0">
                <a:effectLst/>
                <a:latin typeface="Segoe UI" panose="020B0502040204020203" pitchFamily="34" charset="0"/>
                <a:ea typeface="Calibri" panose="020F0502020204030204" pitchFamily="34" charset="0"/>
                <a:cs typeface="Times New Roman" panose="02020603050405020304" pitchFamily="18" charset="0"/>
              </a:rPr>
              <a:t>Mr Ridings worked 4 days per week and made a request for a flexible work arrangement to work from home 3 days a week and 1 day in office, due to his children's autism (they were being homeschooled by his wife who also had autism as well as other medical conditions).</a:t>
            </a:r>
          </a:p>
          <a:p>
            <a:pPr indent="-539750">
              <a:spcAft>
                <a:spcPts val="1200"/>
              </a:spcAft>
              <a:tabLst>
                <a:tab pos="457200" algn="l"/>
              </a:tabLst>
            </a:pPr>
            <a:r>
              <a:rPr lang="en-AU" sz="1100" dirty="0">
                <a:effectLst/>
                <a:latin typeface="Segoe UI" panose="020B0502040204020203" pitchFamily="34" charset="0"/>
                <a:ea typeface="Calibri" panose="020F0502020204030204" pitchFamily="34" charset="0"/>
                <a:cs typeface="Times New Roman" panose="02020603050405020304" pitchFamily="18" charset="0"/>
              </a:rPr>
              <a:t>The request was refused by </a:t>
            </a:r>
            <a:r>
              <a:rPr lang="en-AU" sz="1100" dirty="0" err="1">
                <a:effectLst/>
                <a:latin typeface="Segoe UI" panose="020B0502040204020203" pitchFamily="34" charset="0"/>
                <a:ea typeface="Calibri" panose="020F0502020204030204" pitchFamily="34" charset="0"/>
                <a:cs typeface="Times New Roman" panose="02020603050405020304" pitchFamily="18" charset="0"/>
              </a:rPr>
              <a:t>Fedex</a:t>
            </a:r>
            <a:r>
              <a:rPr lang="en-AU" sz="1100" dirty="0">
                <a:effectLst/>
                <a:latin typeface="Segoe UI" panose="020B0502040204020203" pitchFamily="34" charset="0"/>
                <a:ea typeface="Calibri" panose="020F0502020204030204" pitchFamily="34" charset="0"/>
                <a:cs typeface="Times New Roman" panose="02020603050405020304" pitchFamily="18" charset="0"/>
              </a:rPr>
              <a:t> on business and operational grounds. However, </a:t>
            </a:r>
            <a:r>
              <a:rPr lang="en-AU" sz="1100" dirty="0" err="1">
                <a:effectLst/>
                <a:latin typeface="Segoe UI" panose="020B0502040204020203" pitchFamily="34" charset="0"/>
                <a:ea typeface="Calibri" panose="020F0502020204030204" pitchFamily="34" charset="0"/>
                <a:cs typeface="Times New Roman" panose="02020603050405020304" pitchFamily="18" charset="0"/>
              </a:rPr>
              <a:t>Fedex</a:t>
            </a:r>
            <a:r>
              <a:rPr lang="en-AU" sz="1100" dirty="0">
                <a:effectLst/>
                <a:latin typeface="Segoe UI" panose="020B0502040204020203" pitchFamily="34" charset="0"/>
                <a:ea typeface="Calibri" panose="020F0502020204030204" pitchFamily="34" charset="0"/>
                <a:cs typeface="Times New Roman" panose="02020603050405020304" pitchFamily="18" charset="0"/>
              </a:rPr>
              <a:t> proposed 2 days in office and 2 days at home.  While Mr Ridings initially agreed with this, he later lodged a further flexible work request to work from home 100% which was refused by </a:t>
            </a:r>
            <a:r>
              <a:rPr lang="en-AU" sz="1100" dirty="0" err="1">
                <a:effectLst/>
                <a:latin typeface="Segoe UI" panose="020B0502040204020203" pitchFamily="34" charset="0"/>
                <a:ea typeface="Calibri" panose="020F0502020204030204" pitchFamily="34" charset="0"/>
                <a:cs typeface="Times New Roman" panose="02020603050405020304" pitchFamily="18" charset="0"/>
              </a:rPr>
              <a:t>Fedex</a:t>
            </a:r>
            <a:r>
              <a:rPr lang="en-AU" sz="1100" dirty="0">
                <a:effectLst/>
                <a:latin typeface="Segoe UI" panose="020B0502040204020203" pitchFamily="34" charset="0"/>
                <a:ea typeface="Calibri" panose="020F0502020204030204" pitchFamily="34" charset="0"/>
                <a:cs typeface="Times New Roman" panose="02020603050405020304" pitchFamily="18" charset="0"/>
              </a:rPr>
              <a:t>.</a:t>
            </a:r>
          </a:p>
          <a:p>
            <a:pPr indent="-539750">
              <a:spcAft>
                <a:spcPts val="1200"/>
              </a:spcAft>
              <a:tabLst>
                <a:tab pos="457200" algn="l"/>
              </a:tabLst>
            </a:pPr>
            <a:r>
              <a:rPr lang="en-AU" sz="1100" dirty="0">
                <a:effectLst/>
                <a:latin typeface="Segoe UI" panose="020B0502040204020203" pitchFamily="34" charset="0"/>
                <a:ea typeface="Calibri" panose="020F0502020204030204" pitchFamily="34" charset="0"/>
                <a:cs typeface="Times New Roman" panose="02020603050405020304" pitchFamily="18" charset="0"/>
              </a:rPr>
              <a:t>FWC found that:</a:t>
            </a:r>
          </a:p>
          <a:p>
            <a:pPr marL="342900" lvl="0" indent="-342900">
              <a:spcAft>
                <a:spcPts val="1200"/>
              </a:spcAft>
              <a:buFont typeface="Symbol" panose="05050102010706020507" pitchFamily="18" charset="2"/>
              <a:buChar char=""/>
              <a:tabLst>
                <a:tab pos="457200" algn="l"/>
              </a:tabLst>
            </a:pPr>
            <a:r>
              <a:rPr lang="en-AU" sz="1100" dirty="0">
                <a:effectLst/>
                <a:latin typeface="Segoe UI" panose="020B0502040204020203" pitchFamily="34" charset="0"/>
                <a:ea typeface="Calibri" panose="020F0502020204030204" pitchFamily="34" charset="0"/>
                <a:cs typeface="Times New Roman" panose="02020603050405020304" pitchFamily="18" charset="0"/>
              </a:rPr>
              <a:t>Although </a:t>
            </a:r>
            <a:r>
              <a:rPr lang="en-AU" sz="1100" dirty="0" err="1">
                <a:effectLst/>
                <a:latin typeface="Segoe UI" panose="020B0502040204020203" pitchFamily="34" charset="0"/>
                <a:ea typeface="Calibri" panose="020F0502020204030204" pitchFamily="34" charset="0"/>
                <a:cs typeface="Times New Roman" panose="02020603050405020304" pitchFamily="18" charset="0"/>
              </a:rPr>
              <a:t>Fedex</a:t>
            </a:r>
            <a:r>
              <a:rPr lang="en-AU" sz="1100" dirty="0">
                <a:effectLst/>
                <a:latin typeface="Segoe UI" panose="020B0502040204020203" pitchFamily="34" charset="0"/>
                <a:ea typeface="Calibri" panose="020F0502020204030204" pitchFamily="34" charset="0"/>
                <a:cs typeface="Times New Roman" panose="02020603050405020304" pitchFamily="18" charset="0"/>
              </a:rPr>
              <a:t> had tried to genuinely attempt to reach agreement with Mr Ridings, </a:t>
            </a:r>
            <a:r>
              <a:rPr lang="en-AU" sz="1100" b="1" dirty="0" err="1">
                <a:effectLst/>
                <a:latin typeface="Segoe UI" panose="020B0502040204020203" pitchFamily="34" charset="0"/>
                <a:ea typeface="Calibri" panose="020F0502020204030204" pitchFamily="34" charset="0"/>
                <a:cs typeface="Times New Roman" panose="02020603050405020304" pitchFamily="18" charset="0"/>
              </a:rPr>
              <a:t>Fedex</a:t>
            </a:r>
            <a:r>
              <a:rPr lang="en-AU" sz="1100" b="1" dirty="0">
                <a:effectLst/>
                <a:latin typeface="Segoe UI" panose="020B0502040204020203" pitchFamily="34" charset="0"/>
                <a:ea typeface="Calibri" panose="020F0502020204030204" pitchFamily="34" charset="0"/>
                <a:cs typeface="Times New Roman" panose="02020603050405020304" pitchFamily="18" charset="0"/>
              </a:rPr>
              <a:t> did not provide a sufficient explanation for why the request was refused on reasonable business grounds</a:t>
            </a:r>
            <a:r>
              <a:rPr lang="en-AU" sz="1100" dirty="0">
                <a:effectLst/>
                <a:latin typeface="Segoe UI" panose="020B0502040204020203" pitchFamily="34" charset="0"/>
                <a:ea typeface="Calibri" panose="020F0502020204030204" pitchFamily="34" charset="0"/>
                <a:cs typeface="Times New Roman" panose="02020603050405020304" pitchFamily="18" charset="0"/>
              </a:rPr>
              <a:t>.  The refusal made general statements regarding </a:t>
            </a:r>
            <a:r>
              <a:rPr lang="en-AU" sz="1100" dirty="0" err="1">
                <a:effectLst/>
                <a:latin typeface="Segoe UI" panose="020B0502040204020203" pitchFamily="34" charset="0"/>
                <a:ea typeface="Calibri" panose="020F0502020204030204" pitchFamily="34" charset="0"/>
                <a:cs typeface="Times New Roman" panose="02020603050405020304" pitchFamily="18" charset="0"/>
              </a:rPr>
              <a:t>Fedex’s</a:t>
            </a:r>
            <a:r>
              <a:rPr lang="en-AU" sz="1100" dirty="0">
                <a:effectLst/>
                <a:latin typeface="Segoe UI" panose="020B0502040204020203" pitchFamily="34" charset="0"/>
                <a:ea typeface="Calibri" panose="020F0502020204030204" pitchFamily="34" charset="0"/>
                <a:cs typeface="Times New Roman" panose="02020603050405020304" pitchFamily="18" charset="0"/>
              </a:rPr>
              <a:t> commitment to in-person collaboration and the benefits of face-to-face working</a:t>
            </a:r>
          </a:p>
          <a:p>
            <a:pPr marL="342900" lvl="0" indent="-342900">
              <a:spcAft>
                <a:spcPts val="1200"/>
              </a:spcAft>
              <a:buFont typeface="Symbol" panose="05050102010706020507" pitchFamily="18" charset="2"/>
              <a:buChar char=""/>
              <a:tabLst>
                <a:tab pos="457200" algn="l"/>
              </a:tabLst>
            </a:pPr>
            <a:r>
              <a:rPr lang="en-AU" sz="1100" dirty="0">
                <a:effectLst/>
                <a:latin typeface="Segoe UI" panose="020B0502040204020203" pitchFamily="34" charset="0"/>
                <a:ea typeface="Calibri" panose="020F0502020204030204" pitchFamily="34" charset="0"/>
                <a:cs typeface="Times New Roman" panose="02020603050405020304" pitchFamily="18" charset="0"/>
              </a:rPr>
              <a:t>For example, </a:t>
            </a:r>
            <a:r>
              <a:rPr lang="en-AU" sz="1100" dirty="0" err="1">
                <a:effectLst/>
                <a:latin typeface="Segoe UI" panose="020B0502040204020203" pitchFamily="34" charset="0"/>
                <a:ea typeface="Calibri" panose="020F0502020204030204" pitchFamily="34" charset="0"/>
                <a:cs typeface="Times New Roman" panose="02020603050405020304" pitchFamily="18" charset="0"/>
              </a:rPr>
              <a:t>Fedex</a:t>
            </a:r>
            <a:r>
              <a:rPr lang="en-AU" sz="1100" dirty="0">
                <a:effectLst/>
                <a:latin typeface="Segoe UI" panose="020B0502040204020203" pitchFamily="34" charset="0"/>
                <a:ea typeface="Calibri" panose="020F0502020204030204" pitchFamily="34" charset="0"/>
                <a:cs typeface="Times New Roman" panose="02020603050405020304" pitchFamily="18" charset="0"/>
              </a:rPr>
              <a:t> could have raised the following in refusing the request (but did not): </a:t>
            </a:r>
          </a:p>
          <a:p>
            <a:pPr marL="742950" lvl="1" indent="-285750">
              <a:spcAft>
                <a:spcPts val="1200"/>
              </a:spcAft>
              <a:buFont typeface="Courier New" panose="02070309020205020404" pitchFamily="49" charset="0"/>
              <a:buChar char="o"/>
              <a:tabLst>
                <a:tab pos="457200" algn="l"/>
              </a:tabLst>
            </a:pPr>
            <a:r>
              <a:rPr lang="en-AU" sz="1100" dirty="0">
                <a:effectLst/>
                <a:latin typeface="Segoe UI" panose="020B0502040204020203" pitchFamily="34" charset="0"/>
                <a:ea typeface="Calibri" panose="020F0502020204030204" pitchFamily="34" charset="0"/>
                <a:cs typeface="Times New Roman" panose="02020603050405020304" pitchFamily="18" charset="0"/>
              </a:rPr>
              <a:t>lack of interaction and collaboration would cause a likely detriment to productivity and efficiency;</a:t>
            </a:r>
          </a:p>
          <a:p>
            <a:pPr marL="742950" lvl="1" indent="-285750">
              <a:spcAft>
                <a:spcPts val="1200"/>
              </a:spcAft>
              <a:buFont typeface="Courier New" panose="02070309020205020404" pitchFamily="49" charset="0"/>
              <a:buChar char="o"/>
              <a:tabLst>
                <a:tab pos="457200" algn="l"/>
              </a:tabLst>
            </a:pPr>
            <a:r>
              <a:rPr lang="en-AU" sz="1100" dirty="0">
                <a:effectLst/>
                <a:latin typeface="Segoe UI" panose="020B0502040204020203" pitchFamily="34" charset="0"/>
                <a:ea typeface="Calibri" panose="020F0502020204030204" pitchFamily="34" charset="0"/>
                <a:cs typeface="Times New Roman" panose="02020603050405020304" pitchFamily="18" charset="0"/>
              </a:rPr>
              <a:t>lost opportunity (caused by the employee working at home 100% of the time) to assist the employee to improve performance through collaboration and guidance;</a:t>
            </a:r>
          </a:p>
          <a:p>
            <a:pPr marL="742950" lvl="1" indent="-285750">
              <a:spcAft>
                <a:spcPts val="1200"/>
              </a:spcAft>
              <a:buFont typeface="Courier New" panose="02070309020205020404" pitchFamily="49" charset="0"/>
              <a:buChar char="o"/>
              <a:tabLst>
                <a:tab pos="457200" algn="l"/>
              </a:tabLst>
            </a:pPr>
            <a:r>
              <a:rPr lang="en-AU" sz="1100" dirty="0">
                <a:effectLst/>
                <a:latin typeface="Segoe UI" panose="020B0502040204020203" pitchFamily="34" charset="0"/>
                <a:ea typeface="Calibri" panose="020F0502020204030204" pitchFamily="34" charset="0"/>
                <a:cs typeface="Times New Roman" panose="02020603050405020304" pitchFamily="18" charset="0"/>
              </a:rPr>
              <a:t>concerns about the employee's wellbeing due to the employee being at home full-time which could be isolating in a stressful work environment.</a:t>
            </a:r>
          </a:p>
          <a:p>
            <a:pPr marL="342900" lvl="0" indent="-342900">
              <a:spcAft>
                <a:spcPts val="1200"/>
              </a:spcAft>
              <a:buFont typeface="Symbol" panose="05050102010706020507" pitchFamily="18" charset="2"/>
              <a:buChar char=""/>
              <a:tabLst>
                <a:tab pos="457200" algn="l"/>
              </a:tabLst>
            </a:pPr>
            <a:r>
              <a:rPr lang="en-AU" sz="1100" dirty="0" err="1">
                <a:effectLst/>
                <a:latin typeface="Segoe UI" panose="020B0502040204020203" pitchFamily="34" charset="0"/>
                <a:ea typeface="Calibri" panose="020F0502020204030204" pitchFamily="34" charset="0"/>
                <a:cs typeface="Times New Roman" panose="02020603050405020304" pitchFamily="18" charset="0"/>
              </a:rPr>
              <a:t>Fedex</a:t>
            </a:r>
            <a:r>
              <a:rPr lang="en-AU" sz="1100" dirty="0">
                <a:effectLst/>
                <a:latin typeface="Segoe UI" panose="020B0502040204020203" pitchFamily="34" charset="0"/>
                <a:ea typeface="Calibri" panose="020F0502020204030204" pitchFamily="34" charset="0"/>
                <a:cs typeface="Times New Roman" panose="02020603050405020304" pitchFamily="18" charset="0"/>
              </a:rPr>
              <a:t> should have considered Mr Ridings' </a:t>
            </a:r>
            <a:r>
              <a:rPr lang="en-AU" sz="1100" b="1" dirty="0">
                <a:effectLst/>
                <a:latin typeface="Segoe UI" panose="020B0502040204020203" pitchFamily="34" charset="0"/>
                <a:ea typeface="Calibri" panose="020F0502020204030204" pitchFamily="34" charset="0"/>
                <a:cs typeface="Times New Roman" panose="02020603050405020304" pitchFamily="18" charset="0"/>
              </a:rPr>
              <a:t>personal circumstances </a:t>
            </a:r>
            <a:r>
              <a:rPr lang="en-AU" sz="1100" dirty="0">
                <a:effectLst/>
                <a:latin typeface="Segoe UI" panose="020B0502040204020203" pitchFamily="34" charset="0"/>
                <a:ea typeface="Calibri" panose="020F0502020204030204" pitchFamily="34" charset="0"/>
                <a:cs typeface="Times New Roman" panose="02020603050405020304" pitchFamily="18" charset="0"/>
              </a:rPr>
              <a:t>in the reasons for refusing the request or how approving it would be detrimental to the business. </a:t>
            </a:r>
          </a:p>
          <a:p>
            <a:pPr marL="342900" lvl="0" indent="-342900">
              <a:spcAft>
                <a:spcPts val="1200"/>
              </a:spcAft>
              <a:buFont typeface="Symbol" panose="05050102010706020507" pitchFamily="18" charset="2"/>
              <a:buChar char=""/>
              <a:tabLst>
                <a:tab pos="457200" algn="l"/>
              </a:tabLst>
            </a:pPr>
            <a:r>
              <a:rPr lang="en-AU" sz="1100" b="1" i="1" dirty="0">
                <a:effectLst/>
                <a:latin typeface="Segoe UI" panose="020B0502040204020203" pitchFamily="34" charset="0"/>
                <a:ea typeface="Calibri" panose="020F0502020204030204" pitchFamily="34" charset="0"/>
                <a:cs typeface="Times New Roman" panose="02020603050405020304" pitchFamily="18" charset="0"/>
              </a:rPr>
              <a:t>“Although the legislation does not limit what reasonable business grounds mean, the interpretation and wording of this provision seems to require the employer to demonstrate a likely detriment to the business if they wish to refuse a flexible working arrangement. If there is no detriment to the Respondent in accommodating the request, it is in the employer’s interest to accommodate the employee in encouraging employee retention and provide job security.”</a:t>
            </a:r>
            <a:endParaRPr lang="en-AU" sz="1100" b="1" dirty="0">
              <a:effectLst/>
              <a:latin typeface="Segoe UI" panose="020B0502040204020203" pitchFamily="34" charset="0"/>
              <a:ea typeface="Calibri" panose="020F0502020204030204" pitchFamily="34" charset="0"/>
              <a:cs typeface="Times New Roman" panose="02020603050405020304" pitchFamily="18" charset="0"/>
            </a:endParaRPr>
          </a:p>
          <a:p>
            <a:pPr marL="342900" lvl="0" indent="-342900">
              <a:spcAft>
                <a:spcPts val="1200"/>
              </a:spcAft>
              <a:buFont typeface="Symbol" panose="05050102010706020507" pitchFamily="18" charset="2"/>
              <a:buChar char=""/>
              <a:tabLst>
                <a:tab pos="457200" algn="l"/>
              </a:tabLst>
            </a:pPr>
            <a:r>
              <a:rPr lang="en-AU" sz="1100" i="1" dirty="0">
                <a:effectLst/>
                <a:latin typeface="Segoe UI" panose="020B0502040204020203" pitchFamily="34" charset="0"/>
                <a:ea typeface="Calibri" panose="020F0502020204030204" pitchFamily="34" charset="0"/>
                <a:cs typeface="Times New Roman" panose="02020603050405020304" pitchFamily="18" charset="0"/>
              </a:rPr>
              <a:t>"Generic and blanket HR answers are not sufficient alone to establish a reasonable business ground for refusing a request."</a:t>
            </a:r>
            <a:endParaRPr lang="en-AU" sz="1100" dirty="0">
              <a:effectLst/>
              <a:latin typeface="Segoe UI" panose="020B0502040204020203" pitchFamily="34" charset="0"/>
              <a:ea typeface="Calibri" panose="020F0502020204030204" pitchFamily="34" charset="0"/>
              <a:cs typeface="Times New Roman" panose="02020603050405020304" pitchFamily="18" charset="0"/>
            </a:endParaRPr>
          </a:p>
          <a:p>
            <a:pPr marL="342900" lvl="0" indent="-342900">
              <a:spcAft>
                <a:spcPts val="1200"/>
              </a:spcAft>
              <a:buFont typeface="Symbol" panose="05050102010706020507" pitchFamily="18" charset="2"/>
              <a:buChar char=""/>
              <a:tabLst>
                <a:tab pos="457200" algn="l"/>
              </a:tabLst>
            </a:pPr>
            <a:r>
              <a:rPr lang="en-AU" sz="1100" dirty="0">
                <a:effectLst/>
                <a:latin typeface="Segoe UI" panose="020B0502040204020203" pitchFamily="34" charset="0"/>
                <a:ea typeface="Calibri" panose="020F0502020204030204" pitchFamily="34" charset="0"/>
                <a:cs typeface="Times New Roman" panose="02020603050405020304" pitchFamily="18" charset="0"/>
              </a:rPr>
              <a:t>The FWC made an order for </a:t>
            </a:r>
            <a:r>
              <a:rPr lang="en-AU" sz="1100" dirty="0" err="1">
                <a:effectLst/>
                <a:latin typeface="Segoe UI" panose="020B0502040204020203" pitchFamily="34" charset="0"/>
                <a:ea typeface="Calibri" panose="020F0502020204030204" pitchFamily="34" charset="0"/>
                <a:cs typeface="Times New Roman" panose="02020603050405020304" pitchFamily="18" charset="0"/>
              </a:rPr>
              <a:t>Fedex</a:t>
            </a:r>
            <a:r>
              <a:rPr lang="en-AU" sz="1100" dirty="0">
                <a:effectLst/>
                <a:latin typeface="Segoe UI" panose="020B0502040204020203" pitchFamily="34" charset="0"/>
                <a:ea typeface="Calibri" panose="020F0502020204030204" pitchFamily="34" charset="0"/>
                <a:cs typeface="Times New Roman" panose="02020603050405020304" pitchFamily="18" charset="0"/>
              </a:rPr>
              <a:t> to implement a flexible working arrangement for Mr Ridings of working from home 3 days a week and 1 day in the office for a period of 3 months.</a:t>
            </a:r>
          </a:p>
          <a:p>
            <a:r>
              <a:rPr lang="en-AU" sz="1100" dirty="0">
                <a:effectLst/>
                <a:latin typeface="Segoe UI" panose="020B0502040204020203" pitchFamily="34" charset="0"/>
                <a:ea typeface="Calibri" panose="020F0502020204030204" pitchFamily="34" charset="0"/>
                <a:cs typeface="Times New Roman" panose="02020603050405020304" pitchFamily="18" charset="0"/>
              </a:rPr>
              <a:t> Mr Ridings appealed this decision, however, the </a:t>
            </a:r>
            <a:r>
              <a:rPr lang="en-AU" sz="1100" dirty="0" err="1">
                <a:effectLst/>
                <a:latin typeface="Segoe UI" panose="020B0502040204020203" pitchFamily="34" charset="0"/>
                <a:ea typeface="Calibri" panose="020F0502020204030204" pitchFamily="34" charset="0"/>
                <a:cs typeface="Times New Roman" panose="02020603050405020304" pitchFamily="18" charset="0"/>
              </a:rPr>
              <a:t>FWCFB</a:t>
            </a:r>
            <a:r>
              <a:rPr lang="en-AU" sz="1100" dirty="0">
                <a:effectLst/>
                <a:latin typeface="Segoe UI" panose="020B0502040204020203" pitchFamily="34" charset="0"/>
                <a:ea typeface="Calibri" panose="020F0502020204030204" pitchFamily="34" charset="0"/>
                <a:cs typeface="Times New Roman" panose="02020603050405020304" pitchFamily="18" charset="0"/>
              </a:rPr>
              <a:t> refused permission to appeal. </a:t>
            </a:r>
            <a:endParaRPr lang="en-AU" sz="1200" dirty="0"/>
          </a:p>
        </p:txBody>
      </p:sp>
      <p:sp>
        <p:nvSpPr>
          <p:cNvPr id="4" name="Slide Number Placeholder 3"/>
          <p:cNvSpPr>
            <a:spLocks noGrp="1"/>
          </p:cNvSpPr>
          <p:nvPr>
            <p:ph type="sldNum" sz="quarter" idx="10"/>
          </p:nvPr>
        </p:nvSpPr>
        <p:spPr/>
        <p:txBody>
          <a:bodyPr/>
          <a:lstStyle/>
          <a:p>
            <a:fld id="{9A73BD39-F619-48EB-8955-B1C157CB8D29}" type="slidenum">
              <a:rPr lang="en-AU" smtClean="0"/>
              <a:t>26</a:t>
            </a:fld>
            <a:endParaRPr lang="en-AU" dirty="0"/>
          </a:p>
        </p:txBody>
      </p:sp>
    </p:spTree>
    <p:extLst>
      <p:ext uri="{BB962C8B-B14F-4D97-AF65-F5344CB8AC3E}">
        <p14:creationId xmlns:p14="http://schemas.microsoft.com/office/powerpoint/2010/main" val="4251695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endParaRPr lang="en-AU" sz="1200" b="1" dirty="0"/>
          </a:p>
          <a:p>
            <a:endParaRPr lang="en-AU" sz="1200" dirty="0"/>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Intersection between ones</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personal and professional lives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Can employer take action against employee for things done in private life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Rose and Telstra - 1998 </a:t>
            </a:r>
            <a:r>
              <a:rPr lang="en-AU" sz="1200" kern="1200" dirty="0" err="1">
                <a:solidFill>
                  <a:schemeClr val="tx1"/>
                </a:solidFill>
                <a:effectLst/>
                <a:latin typeface="+mn-lt"/>
                <a:ea typeface="+mn-ea"/>
                <a:cs typeface="+mn-cs"/>
              </a:rPr>
              <a:t>AIRC</a:t>
            </a:r>
            <a:r>
              <a:rPr lang="en-AU" sz="1200" kern="1200" dirty="0">
                <a:solidFill>
                  <a:schemeClr val="tx1"/>
                </a:solidFill>
                <a:effectLst/>
                <a:latin typeface="+mn-lt"/>
                <a:ea typeface="+mn-ea"/>
                <a:cs typeface="+mn-cs"/>
              </a:rPr>
              <a:t> case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Seminal authority re out of hours conduct and termination – when justified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VP ross - can be validly terminated, but limited to following circumstances:</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conduct must be such that, viewed objectively, it is likely to cause serious damage to the relationship between the employer and employee; or</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conduct damages the employer's interests; or</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conduct is incompatible with the employee's duty as an employee.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 little over Two decades after rose and Telstra – Banerji – looks at this issue in PS context</a:t>
            </a:r>
          </a:p>
          <a:p>
            <a:pPr marL="171450" lvl="0" indent="-171450">
              <a:buFont typeface="Arial" panose="020B0604020202020204" pitchFamily="34" charset="0"/>
              <a:buChar char="•"/>
            </a:pPr>
            <a:r>
              <a:rPr lang="en-AU" sz="1200" b="1" kern="1200" dirty="0">
                <a:solidFill>
                  <a:schemeClr val="tx1"/>
                </a:solidFill>
                <a:effectLst/>
                <a:latin typeface="+mn-lt"/>
                <a:ea typeface="+mn-ea"/>
                <a:cs typeface="+mn-cs"/>
              </a:rPr>
              <a:t>not unreasonable for Code of Conduct to require public sector employees remain apolitical.</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Employee of Dept immigration citizenship</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9000 tweets critical of dept and govt immigration policies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Employment terminated - breach of APS code of conduct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"at all times behave in a way that upholds the APS Values and the integrity and good reputation of the APS" (s 13(11));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APS is apolitical, performing its functions in an impartial and professional manner" (s 10(1)).</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Compensation claim for work related injury as a result of termination - went to HC</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requirements under the Code were consistent with representative and responsible government, and maintenance of apolitical public service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provisions were reasonably appropriate and adapted or proportionate to their purpose and accordingly did not impose an unjustified burden on the implied freedom.</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Note Judge Edelman's decision  in particular -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There is a ‘boundary, albeit ill-defined, between acceptable expression of political opinions and unacceptable expression of political opinions’ (at [182]).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boundary is crossed when communications may imperil the trust between the APS and the Parliament, Government and public</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 whether that has occurred will depend on all the circumstances (at [182]).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Judge Edelman emphasised six factors of special significance that might imperil that trust: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seniority of the public servant</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whether the comment relates to their direct duties or responsibilities</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location and content of the communication on a spectrum from vitriol to objective and informative policy discussion</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whether the public servant intended or could have reasonably foreseen the communication would be disseminated broadly</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whether the public servant intended or could reasonably have foreseen the comment would be associated with the APS; and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what the public servant expected, or could reasonably have expected, an ordinary member of the public would think of the effect of the comment on the public servant’s duties and responsibilities </a:t>
            </a:r>
          </a:p>
          <a:p>
            <a:endParaRPr lang="en-AU" sz="1200" baseline="0" dirty="0"/>
          </a:p>
          <a:p>
            <a:endParaRPr lang="en-AU" sz="1200" baseline="0" dirty="0"/>
          </a:p>
          <a:p>
            <a:endParaRPr lang="en-AU" sz="1200" baseline="0" dirty="0"/>
          </a:p>
          <a:p>
            <a:endParaRPr lang="en-AU" sz="1200" dirty="0"/>
          </a:p>
          <a:p>
            <a:endParaRPr lang="en-AU" sz="1200" dirty="0"/>
          </a:p>
        </p:txBody>
      </p:sp>
      <p:sp>
        <p:nvSpPr>
          <p:cNvPr id="4" name="Slide Number Placeholder 3"/>
          <p:cNvSpPr>
            <a:spLocks noGrp="1"/>
          </p:cNvSpPr>
          <p:nvPr>
            <p:ph type="sldNum" sz="quarter" idx="10"/>
          </p:nvPr>
        </p:nvSpPr>
        <p:spPr/>
        <p:txBody>
          <a:bodyPr/>
          <a:lstStyle/>
          <a:p>
            <a:fld id="{9A73BD39-F619-48EB-8955-B1C157CB8D29}" type="slidenum">
              <a:rPr lang="en-AU" smtClean="0"/>
              <a:t>27</a:t>
            </a:fld>
            <a:endParaRPr lang="en-AU" dirty="0"/>
          </a:p>
        </p:txBody>
      </p:sp>
    </p:spTree>
    <p:extLst>
      <p:ext uri="{BB962C8B-B14F-4D97-AF65-F5344CB8AC3E}">
        <p14:creationId xmlns:p14="http://schemas.microsoft.com/office/powerpoint/2010/main" val="3713837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b="1" dirty="0"/>
              <a:t>Nicola</a:t>
            </a:r>
          </a:p>
          <a:p>
            <a:pPr lvl="1"/>
            <a:endParaRPr lang="en-AU" dirty="0"/>
          </a:p>
          <a:p>
            <a:pPr lvl="1"/>
            <a:r>
              <a:rPr lang="en-AU" dirty="0"/>
              <a:t>In</a:t>
            </a:r>
            <a:r>
              <a:rPr lang="en-AU" b="1" dirty="0"/>
              <a:t> Healy v Wage Inspectorate Victoria, </a:t>
            </a:r>
            <a:r>
              <a:rPr lang="en-AU" dirty="0"/>
              <a:t>the </a:t>
            </a:r>
            <a:r>
              <a:rPr lang="en-AU" dirty="0" err="1"/>
              <a:t>FWC</a:t>
            </a:r>
            <a:r>
              <a:rPr lang="en-AU" dirty="0"/>
              <a:t> was asked to determine an unfair dismissal application by Mr Healey who’d been absent for 18 months.  Prior to his absence, </a:t>
            </a:r>
            <a:r>
              <a:rPr lang="en-AU" dirty="0" err="1"/>
              <a:t>WIV</a:t>
            </a:r>
            <a:r>
              <a:rPr lang="en-AU" dirty="0"/>
              <a:t> had become aware of Mr Healey’s personal twitter account, which included tweets of a political nature.  One tweet included a picture of the owner of Chin </a:t>
            </a:r>
            <a:r>
              <a:rPr lang="en-AU" dirty="0" err="1"/>
              <a:t>Chin</a:t>
            </a:r>
            <a:r>
              <a:rPr lang="en-AU" dirty="0"/>
              <a:t>, stating that “This is the owner of Chin </a:t>
            </a:r>
            <a:r>
              <a:rPr lang="en-AU" dirty="0" err="1"/>
              <a:t>Chin</a:t>
            </a:r>
            <a:r>
              <a:rPr lang="en-AU" dirty="0"/>
              <a:t> – Melbourne, who was caught out stealing wages.”  Other tweets harshly criticised the Liberal party.  </a:t>
            </a:r>
          </a:p>
          <a:p>
            <a:pPr lvl="1"/>
            <a:endParaRPr lang="en-AU" dirty="0"/>
          </a:p>
          <a:p>
            <a:pPr lvl="1"/>
            <a:r>
              <a:rPr lang="en-AU" dirty="0"/>
              <a:t>DP Coleman found two valid reasons for dismissal. </a:t>
            </a:r>
          </a:p>
          <a:p>
            <a:pPr lvl="1"/>
            <a:endParaRPr lang="en-AU" dirty="0"/>
          </a:p>
          <a:p>
            <a:pPr marL="628650" lvl="1" indent="-171450">
              <a:buFontTx/>
              <a:buChar char="-"/>
            </a:pPr>
            <a:r>
              <a:rPr lang="en-AU" dirty="0"/>
              <a:t>incapacity to perform the inherent requirements of his role for 18 months and</a:t>
            </a:r>
          </a:p>
          <a:p>
            <a:pPr marL="628650" lvl="1" indent="-171450">
              <a:buFontTx/>
              <a:buChar char="-"/>
            </a:pPr>
            <a:r>
              <a:rPr lang="en-AU" dirty="0"/>
              <a:t>misconduct in posting political tweets in breach of the Code of Conduct. </a:t>
            </a:r>
          </a:p>
          <a:p>
            <a:pPr lvl="1"/>
            <a:endParaRPr lang="en-AU" dirty="0"/>
          </a:p>
          <a:p>
            <a:r>
              <a:rPr lang="en-AU" sz="1800" b="0" i="0" u="none" strike="noStrike" baseline="0" dirty="0">
                <a:solidFill>
                  <a:srgbClr val="000000"/>
                </a:solidFill>
                <a:latin typeface="Times New Roman" panose="02020603050405020304" pitchFamily="18" charset="0"/>
              </a:rPr>
              <a:t>Clause 3.5 of the VPS Code of Conduct provides that</a:t>
            </a:r>
            <a:r>
              <a:rPr lang="en-AU" sz="1800" b="0" i="1" u="none" strike="noStrike" baseline="0" dirty="0">
                <a:solidFill>
                  <a:srgbClr val="000000"/>
                </a:solidFill>
                <a:latin typeface="Times New Roman" panose="02020603050405020304" pitchFamily="18" charset="0"/>
              </a:rPr>
              <a:t> ‘When making a comment in a private capacity, public sector employees ensure their comments are not related to any government activity that they are involved in or connected with as a public sector employee’</a:t>
            </a:r>
            <a:r>
              <a:rPr lang="en-AU" sz="1800" b="0" i="0" u="none" strike="noStrike" baseline="0" dirty="0">
                <a:solidFill>
                  <a:srgbClr val="000000"/>
                </a:solidFill>
                <a:latin typeface="Times New Roman" panose="02020603050405020304" pitchFamily="18" charset="0"/>
              </a:rPr>
              <a:t>.   The </a:t>
            </a:r>
            <a:r>
              <a:rPr lang="en-AU" sz="1800" b="0" i="0" u="none" strike="noStrike" baseline="0" dirty="0" err="1">
                <a:solidFill>
                  <a:srgbClr val="000000"/>
                </a:solidFill>
                <a:latin typeface="Times New Roman" panose="02020603050405020304" pitchFamily="18" charset="0"/>
              </a:rPr>
              <a:t>FWC</a:t>
            </a:r>
            <a:r>
              <a:rPr lang="en-AU" sz="1800" b="0" i="0" u="none" strike="noStrike" baseline="0" dirty="0">
                <a:solidFill>
                  <a:srgbClr val="000000"/>
                </a:solidFill>
                <a:latin typeface="Times New Roman" panose="02020603050405020304" pitchFamily="18" charset="0"/>
              </a:rPr>
              <a:t> found that Mr Healy’s ‘Chin </a:t>
            </a:r>
            <a:r>
              <a:rPr lang="en-AU" sz="1800" b="0" i="0" u="none" strike="noStrike" baseline="0" dirty="0" err="1">
                <a:solidFill>
                  <a:srgbClr val="000000"/>
                </a:solidFill>
                <a:latin typeface="Times New Roman" panose="02020603050405020304" pitchFamily="18" charset="0"/>
              </a:rPr>
              <a:t>Chin</a:t>
            </a:r>
            <a:r>
              <a:rPr lang="en-AU" sz="1800" b="0" i="0" u="none" strike="noStrike" baseline="0" dirty="0">
                <a:solidFill>
                  <a:srgbClr val="000000"/>
                </a:solidFill>
                <a:latin typeface="Times New Roman" panose="02020603050405020304" pitchFamily="18" charset="0"/>
              </a:rPr>
              <a:t>’ tweet related to government activity that Mr Healy was connected with as an employee of </a:t>
            </a:r>
            <a:r>
              <a:rPr lang="en-AU" sz="1800" b="0" i="0" u="none" strike="noStrike" baseline="0" dirty="0" err="1">
                <a:solidFill>
                  <a:srgbClr val="000000"/>
                </a:solidFill>
                <a:latin typeface="Times New Roman" panose="02020603050405020304" pitchFamily="18" charset="0"/>
              </a:rPr>
              <a:t>WIV</a:t>
            </a:r>
            <a:r>
              <a:rPr lang="en-AU" sz="1800" b="0" i="0" u="none" strike="noStrike" baseline="0" dirty="0">
                <a:solidFill>
                  <a:srgbClr val="000000"/>
                </a:solidFill>
                <a:latin typeface="Times New Roman" panose="02020603050405020304" pitchFamily="18" charset="0"/>
              </a:rPr>
              <a:t>. Although Mr Healy was a child employment officer, dealing with wage theft was core business for </a:t>
            </a:r>
            <a:r>
              <a:rPr lang="en-AU" sz="1800" b="0" i="0" u="none" strike="noStrike" baseline="0" dirty="0" err="1">
                <a:solidFill>
                  <a:srgbClr val="000000"/>
                </a:solidFill>
                <a:latin typeface="Times New Roman" panose="02020603050405020304" pitchFamily="18" charset="0"/>
              </a:rPr>
              <a:t>WIV</a:t>
            </a:r>
            <a:r>
              <a:rPr lang="en-AU" sz="1800" b="0" i="0" u="none" strike="noStrike" baseline="0" dirty="0">
                <a:solidFill>
                  <a:srgbClr val="000000"/>
                </a:solidFill>
                <a:latin typeface="Times New Roman" panose="02020603050405020304" pitchFamily="18" charset="0"/>
              </a:rPr>
              <a:t>. The comments in the post related to wage theft and a particular employer. It </a:t>
            </a:r>
            <a:r>
              <a:rPr lang="en-AU" sz="1800" b="0" i="1" u="none" strike="noStrike" baseline="0" dirty="0">
                <a:solidFill>
                  <a:srgbClr val="000000"/>
                </a:solidFill>
                <a:latin typeface="Times New Roman" panose="02020603050405020304" pitchFamily="18" charset="0"/>
              </a:rPr>
              <a:t>‘named and shamed’ </a:t>
            </a:r>
            <a:r>
              <a:rPr lang="en-AU" sz="1800" b="0" i="0" u="none" strike="noStrike" baseline="0" dirty="0">
                <a:solidFill>
                  <a:srgbClr val="000000"/>
                </a:solidFill>
                <a:latin typeface="Times New Roman" panose="02020603050405020304" pitchFamily="18" charset="0"/>
              </a:rPr>
              <a:t>an employer. </a:t>
            </a:r>
          </a:p>
          <a:p>
            <a:endParaRPr lang="en-AU" sz="1800" b="0" i="0" u="none" strike="noStrike" baseline="0" dirty="0">
              <a:solidFill>
                <a:srgbClr val="000000"/>
              </a:solidFill>
              <a:latin typeface="Times New Roman" panose="02020603050405020304" pitchFamily="18" charset="0"/>
            </a:endParaRPr>
          </a:p>
          <a:p>
            <a:pPr algn="l"/>
            <a:r>
              <a:rPr lang="en-AU" sz="1800" b="0" i="0" u="none" strike="noStrike" baseline="0" dirty="0">
                <a:solidFill>
                  <a:srgbClr val="000000"/>
                </a:solidFill>
                <a:latin typeface="Times New Roman" panose="02020603050405020304" pitchFamily="18" charset="0"/>
              </a:rPr>
              <a:t>The </a:t>
            </a:r>
            <a:r>
              <a:rPr lang="en-AU" sz="1800" b="0" i="0" u="none" strike="noStrike" baseline="0" dirty="0" err="1">
                <a:solidFill>
                  <a:srgbClr val="000000"/>
                </a:solidFill>
                <a:latin typeface="Times New Roman" panose="02020603050405020304" pitchFamily="18" charset="0"/>
              </a:rPr>
              <a:t>FWC</a:t>
            </a:r>
            <a:r>
              <a:rPr lang="en-AU" sz="1800" b="0" i="0" u="none" strike="noStrike" baseline="0" dirty="0">
                <a:solidFill>
                  <a:srgbClr val="000000"/>
                </a:solidFill>
                <a:latin typeface="Times New Roman" panose="02020603050405020304" pitchFamily="18" charset="0"/>
              </a:rPr>
              <a:t> also found that several of Mr Healy’s tweets regarding the Liberal Party contravened clause 3.9 of the Code of Conduct.  This clause states that public sector employees seek to build and maintain a high level of trust with government, the community and other public sector employees, and that in the performance of their duties </a:t>
            </a:r>
            <a:r>
              <a:rPr lang="en-AU" sz="1800" b="0" i="1" u="none" strike="noStrike" baseline="0" dirty="0">
                <a:solidFill>
                  <a:srgbClr val="000000"/>
                </a:solidFill>
                <a:latin typeface="Times New Roman" panose="02020603050405020304" pitchFamily="18" charset="0"/>
              </a:rPr>
              <a:t>‘and in their private life, public sector employees avoid conduct that may adversely affect their standing as a public official or which may bring their public sector employer or the public sector into disrepute.’  </a:t>
            </a:r>
            <a:r>
              <a:rPr lang="en-AU" sz="1800" b="0" i="0" u="none" strike="noStrike" baseline="0" dirty="0">
                <a:solidFill>
                  <a:srgbClr val="000000"/>
                </a:solidFill>
                <a:latin typeface="Times New Roman" panose="02020603050405020304" pitchFamily="18" charset="0"/>
              </a:rPr>
              <a:t>The Commissioner noted that members of the public who identified Mr Healy may have concluded from his tweets that he was a politically biased individual whose views could affect his work, noting that the repute of the public sector is affected not just by facts but by perceptions and public confidence. </a:t>
            </a:r>
          </a:p>
          <a:p>
            <a:pPr algn="l"/>
            <a:endParaRPr lang="en-AU" sz="1800" b="0" i="0" u="none" strike="noStrike" baseline="0" dirty="0">
              <a:solidFill>
                <a:srgbClr val="000000"/>
              </a:solidFill>
              <a:latin typeface="Times New Roman" panose="02020603050405020304" pitchFamily="18" charset="0"/>
            </a:endParaRPr>
          </a:p>
          <a:p>
            <a:r>
              <a:rPr lang="en-AU" sz="1800" b="0" i="0" u="none" strike="noStrike" baseline="0" dirty="0">
                <a:solidFill>
                  <a:srgbClr val="000000"/>
                </a:solidFill>
                <a:latin typeface="Times New Roman" panose="02020603050405020304" pitchFamily="18" charset="0"/>
              </a:rPr>
              <a:t>The Commissioner ultimately stated that Mr Healy’s conduct was incompatible with employment as a Victorian public servant. </a:t>
            </a:r>
          </a:p>
          <a:p>
            <a:endParaRPr lang="en-AU" sz="1800" b="0" i="0" u="none" strike="noStrike" baseline="0" dirty="0">
              <a:solidFill>
                <a:srgbClr val="000000"/>
              </a:solidFill>
              <a:latin typeface="Times New Roman" panose="02020603050405020304" pitchFamily="18" charset="0"/>
            </a:endParaRPr>
          </a:p>
          <a:p>
            <a:endParaRPr lang="en-AU" b="1" dirty="0"/>
          </a:p>
          <a:p>
            <a:endParaRPr lang="en-AU" b="1" dirty="0"/>
          </a:p>
        </p:txBody>
      </p:sp>
      <p:sp>
        <p:nvSpPr>
          <p:cNvPr id="4" name="Slide Number Placeholder 3"/>
          <p:cNvSpPr>
            <a:spLocks noGrp="1"/>
          </p:cNvSpPr>
          <p:nvPr>
            <p:ph type="sldNum" sz="quarter" idx="10"/>
          </p:nvPr>
        </p:nvSpPr>
        <p:spPr/>
        <p:txBody>
          <a:bodyPr/>
          <a:lstStyle/>
          <a:p>
            <a:fld id="{9A73BD39-F619-48EB-8955-B1C157CB8D29}" type="slidenum">
              <a:rPr lang="en-AU" smtClean="0"/>
              <a:t>28</a:t>
            </a:fld>
            <a:endParaRPr lang="en-AU" dirty="0"/>
          </a:p>
        </p:txBody>
      </p:sp>
    </p:spTree>
    <p:extLst>
      <p:ext uri="{BB962C8B-B14F-4D97-AF65-F5344CB8AC3E}">
        <p14:creationId xmlns:p14="http://schemas.microsoft.com/office/powerpoint/2010/main" val="690006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endParaRPr lang="en-AU" sz="1200" b="1" dirty="0"/>
          </a:p>
        </p:txBody>
      </p:sp>
      <p:sp>
        <p:nvSpPr>
          <p:cNvPr id="4" name="Slide Number Placeholder 3"/>
          <p:cNvSpPr>
            <a:spLocks noGrp="1"/>
          </p:cNvSpPr>
          <p:nvPr>
            <p:ph type="sldNum" sz="quarter" idx="10"/>
          </p:nvPr>
        </p:nvSpPr>
        <p:spPr/>
        <p:txBody>
          <a:bodyPr/>
          <a:lstStyle/>
          <a:p>
            <a:fld id="{9A73BD39-F619-48EB-8955-B1C157CB8D29}" type="slidenum">
              <a:rPr lang="en-AU" smtClean="0"/>
              <a:t>29</a:t>
            </a:fld>
            <a:endParaRPr lang="en-AU" dirty="0"/>
          </a:p>
        </p:txBody>
      </p:sp>
    </p:spTree>
    <p:extLst>
      <p:ext uri="{BB962C8B-B14F-4D97-AF65-F5344CB8AC3E}">
        <p14:creationId xmlns:p14="http://schemas.microsoft.com/office/powerpoint/2010/main" val="3456189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p>
          <a:p>
            <a:endParaRPr lang="en-AU" b="1" dirty="0"/>
          </a:p>
          <a:p>
            <a:r>
              <a:rPr lang="en-AU" b="0" dirty="0"/>
              <a:t>As a lot of you may know, we have some pretty substantial legislation in Australia</a:t>
            </a:r>
            <a:r>
              <a:rPr lang="en-AU" b="1" dirty="0"/>
              <a:t> </a:t>
            </a:r>
            <a:r>
              <a:rPr lang="en-AU" b="0" i="0" dirty="0">
                <a:solidFill>
                  <a:srgbClr val="001D35"/>
                </a:solidFill>
                <a:effectLst/>
                <a:latin typeface="Google Sans"/>
              </a:rPr>
              <a:t>that governs the employment relationship.  This is important because of the impact that employment has on our lives.  And there are additional obligations and considerations when we look at employment in the public sector, and the legislation that governs employment in the public sector.</a:t>
            </a:r>
          </a:p>
          <a:p>
            <a:endParaRPr lang="en-AU" b="0" i="0" dirty="0">
              <a:solidFill>
                <a:srgbClr val="001D35"/>
              </a:solidFill>
              <a:effectLst/>
              <a:latin typeface="Google Sans"/>
            </a:endParaRPr>
          </a:p>
          <a:p>
            <a:r>
              <a:rPr lang="en-AU" b="0" i="0" dirty="0">
                <a:solidFill>
                  <a:srgbClr val="001D35"/>
                </a:solidFill>
                <a:effectLst/>
                <a:latin typeface="Google Sans"/>
              </a:rPr>
              <a:t>Then we will look at the rights and obligations of public sector employees.</a:t>
            </a:r>
          </a:p>
          <a:p>
            <a:endParaRPr lang="en-AU" b="0" i="0" dirty="0">
              <a:solidFill>
                <a:srgbClr val="001D35"/>
              </a:solidFill>
              <a:effectLst/>
              <a:latin typeface="Google Sans"/>
            </a:endParaRPr>
          </a:p>
          <a:p>
            <a:endParaRPr lang="en-AU" b="1" dirty="0"/>
          </a:p>
          <a:p>
            <a:r>
              <a:rPr lang="en-AU" dirty="0"/>
              <a:t>Please post questions – raise hand as we</a:t>
            </a:r>
            <a:r>
              <a:rPr lang="en-AU" baseline="0" dirty="0"/>
              <a:t> go through.</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3BD39-F619-48EB-8955-B1C157CB8D2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120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endParaRPr lang="en-US" sz="1200" b="1" dirty="0"/>
          </a:p>
          <a:p>
            <a:endParaRPr lang="en-US" sz="1200" dirty="0"/>
          </a:p>
          <a:p>
            <a:r>
              <a:rPr lang="en-US" sz="1200" dirty="0"/>
              <a:t>Thank you for joining us today to discuss the complex landscape of employment in the Victorian Public Sector.</a:t>
            </a:r>
            <a:endParaRPr lang="en-AU" sz="1200" dirty="0"/>
          </a:p>
          <a:p>
            <a:r>
              <a:rPr lang="en-US" sz="1200" dirty="0"/>
              <a:t> </a:t>
            </a:r>
            <a:endParaRPr lang="en-AU" sz="1200" dirty="0"/>
          </a:p>
          <a:p>
            <a:r>
              <a:rPr lang="en-US" sz="1200" dirty="0"/>
              <a:t>We recommend that you </a:t>
            </a:r>
            <a:r>
              <a:rPr lang="en-US" sz="1200" dirty="0" err="1"/>
              <a:t>familiarise</a:t>
            </a:r>
            <a:r>
              <a:rPr lang="en-US" sz="1200" dirty="0"/>
              <a:t> yourself with the key instruments that are relevant to your role (as an employee) and your duties.  Please have a look at Chapter 6 in the paper.  We have also put the links on this slide.</a:t>
            </a:r>
            <a:endParaRPr lang="en-AU" sz="1200" dirty="0"/>
          </a:p>
          <a:p>
            <a:r>
              <a:rPr lang="en-AU" sz="1200" dirty="0"/>
              <a:t> </a:t>
            </a:r>
          </a:p>
          <a:p>
            <a:r>
              <a:rPr lang="en-US" sz="1200" dirty="0"/>
              <a:t>Congratulations on starting your public sector journey and we wish you all the best during your employment with the State's largest employer.</a:t>
            </a:r>
            <a:endParaRPr lang="en-AU" sz="1200" dirty="0"/>
          </a:p>
          <a:p>
            <a:r>
              <a:rPr lang="en-US" sz="1200" dirty="0"/>
              <a:t> </a:t>
            </a:r>
            <a:endParaRPr lang="en-AU" sz="1200" dirty="0"/>
          </a:p>
          <a:p>
            <a:r>
              <a:rPr lang="en-US" sz="1200" dirty="0"/>
              <a:t>Are there any questions? </a:t>
            </a:r>
            <a:endParaRPr lang="en-AU" sz="1200" dirty="0"/>
          </a:p>
          <a:p>
            <a:endParaRPr lang="en-AU" dirty="0"/>
          </a:p>
          <a:p>
            <a:endParaRPr lang="en-AU" i="1" dirty="0"/>
          </a:p>
          <a:p>
            <a:endParaRPr lang="en-AU" i="1" dirty="0"/>
          </a:p>
        </p:txBody>
      </p:sp>
      <p:sp>
        <p:nvSpPr>
          <p:cNvPr id="4" name="Slide Number Placeholder 3"/>
          <p:cNvSpPr>
            <a:spLocks noGrp="1"/>
          </p:cNvSpPr>
          <p:nvPr>
            <p:ph type="sldNum" sz="quarter" idx="10"/>
          </p:nvPr>
        </p:nvSpPr>
        <p:spPr/>
        <p:txBody>
          <a:bodyPr/>
          <a:lstStyle/>
          <a:p>
            <a:fld id="{9A73BD39-F619-48EB-8955-B1C157CB8D29}" type="slidenum">
              <a:rPr lang="en-AU" smtClean="0"/>
              <a:t>30</a:t>
            </a:fld>
            <a:endParaRPr lang="en-AU" dirty="0"/>
          </a:p>
        </p:txBody>
      </p:sp>
    </p:spTree>
    <p:extLst>
      <p:ext uri="{BB962C8B-B14F-4D97-AF65-F5344CB8AC3E}">
        <p14:creationId xmlns:p14="http://schemas.microsoft.com/office/powerpoint/2010/main" val="3306139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3BD39-F619-48EB-8955-B1C157CB8D2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977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p>
          <a:p>
            <a:endParaRPr lang="en-AU" dirty="0"/>
          </a:p>
          <a:p>
            <a:r>
              <a:rPr lang="en-AU" dirty="0"/>
              <a:t>Let’s first understand the Public Sector – the Victorian Public Sector is made up of the Public Service Bodies and Public Entities.  The Public Sector supports the government of the day in delivering services to the Victorian</a:t>
            </a:r>
            <a:r>
              <a:rPr lang="en-AU" baseline="0" dirty="0"/>
              <a:t> public.</a:t>
            </a:r>
            <a:endParaRPr lang="en-AU" dirty="0"/>
          </a:p>
          <a:p>
            <a:endParaRPr lang="en-AU" dirty="0"/>
          </a:p>
          <a:p>
            <a:r>
              <a:rPr lang="en-AU" dirty="0"/>
              <a:t>Victorian Public Service comprises approx. </a:t>
            </a:r>
            <a:r>
              <a:rPr lang="en-AU" b="1" dirty="0"/>
              <a:t>57,000 out of 380,000</a:t>
            </a:r>
            <a:r>
              <a:rPr lang="en-AU" dirty="0"/>
              <a:t>:</a:t>
            </a:r>
          </a:p>
          <a:p>
            <a:pPr marL="181171" indent="-181171">
              <a:buFont typeface="Arial" panose="020B0604020202020204" pitchFamily="34" charset="0"/>
              <a:buChar char="•"/>
            </a:pPr>
            <a:r>
              <a:rPr lang="en-AU" dirty="0"/>
              <a:t>Govt</a:t>
            </a:r>
            <a:r>
              <a:rPr lang="en-AU" baseline="0" dirty="0"/>
              <a:t> Departs </a:t>
            </a:r>
          </a:p>
          <a:p>
            <a:pPr marL="181171" indent="-181171">
              <a:buFont typeface="Arial" panose="020B0604020202020204" pitchFamily="34" charset="0"/>
              <a:buChar char="•"/>
            </a:pPr>
            <a:r>
              <a:rPr lang="en-AU" baseline="0" dirty="0"/>
              <a:t>Authorities and Agencies that are designated as public service employers by special legislative reference </a:t>
            </a:r>
          </a:p>
          <a:p>
            <a:pPr marL="181171" indent="-181171">
              <a:buFont typeface="Arial" panose="020B0604020202020204" pitchFamily="34" charset="0"/>
              <a:buChar char="•"/>
            </a:pPr>
            <a:r>
              <a:rPr lang="en-AU" baseline="0" dirty="0"/>
              <a:t>Administrative Offices – part of a Govt Dept </a:t>
            </a:r>
            <a:r>
              <a:rPr lang="en-AU" baseline="0" dirty="0" err="1"/>
              <a:t>eg</a:t>
            </a:r>
            <a:r>
              <a:rPr lang="en-AU" baseline="0" dirty="0"/>
              <a:t> the VGSO (part of DJCS) </a:t>
            </a:r>
          </a:p>
          <a:p>
            <a:endParaRPr lang="en-AU" baseline="0" dirty="0"/>
          </a:p>
          <a:p>
            <a:r>
              <a:rPr lang="en-AU" baseline="0" dirty="0"/>
              <a:t>Victorian Public Entities – all exercise a public function and comprise:</a:t>
            </a:r>
          </a:p>
          <a:p>
            <a:pPr marL="181171" indent="-181171">
              <a:buFont typeface="Arial" panose="020B0604020202020204" pitchFamily="34" charset="0"/>
              <a:buChar char="•"/>
            </a:pPr>
            <a:r>
              <a:rPr lang="en-AU" baseline="0" dirty="0"/>
              <a:t>Statutory Authorities</a:t>
            </a:r>
          </a:p>
          <a:p>
            <a:pPr marL="181171" indent="-181171">
              <a:buFont typeface="Arial" panose="020B0604020202020204" pitchFamily="34" charset="0"/>
              <a:buChar char="•"/>
            </a:pPr>
            <a:r>
              <a:rPr lang="en-AU" baseline="0" dirty="0"/>
              <a:t>State Owned Corps</a:t>
            </a:r>
          </a:p>
          <a:p>
            <a:pPr marL="181171" indent="-181171">
              <a:buFont typeface="Arial" panose="020B0604020202020204" pitchFamily="34" charset="0"/>
              <a:buChar char="•"/>
            </a:pPr>
            <a:r>
              <a:rPr lang="en-AU" baseline="0" dirty="0"/>
              <a:t>Advisory Bodies</a:t>
            </a:r>
          </a:p>
          <a:p>
            <a:endParaRPr lang="en-AU" baseline="0" dirty="0"/>
          </a:p>
          <a:p>
            <a:r>
              <a:rPr lang="en-AU" baseline="0" dirty="0"/>
              <a:t>Public entities:</a:t>
            </a:r>
          </a:p>
          <a:p>
            <a:pPr marL="181171" indent="-181171">
              <a:buFont typeface="Arial" panose="020B0604020202020204" pitchFamily="34" charset="0"/>
              <a:buChar char="•"/>
            </a:pPr>
            <a:r>
              <a:rPr lang="en-AU" baseline="0" dirty="0"/>
              <a:t>Are governed by a Board, members appointed by Minister or </a:t>
            </a:r>
            <a:r>
              <a:rPr lang="en-AU" baseline="0" dirty="0" err="1"/>
              <a:t>GIC</a:t>
            </a:r>
            <a:r>
              <a:rPr lang="en-AU" baseline="0" dirty="0"/>
              <a:t> in accordance with legislation.</a:t>
            </a:r>
          </a:p>
          <a:p>
            <a:pPr marL="181171" indent="-181171">
              <a:buFont typeface="Arial" panose="020B0604020202020204" pitchFamily="34" charset="0"/>
              <a:buChar char="•"/>
            </a:pPr>
            <a:r>
              <a:rPr lang="en-AU" baseline="0" dirty="0"/>
              <a:t>They are accountable to a Minister for their performance. </a:t>
            </a:r>
          </a:p>
          <a:p>
            <a:pPr marL="181171" indent="-181171">
              <a:buFont typeface="Arial" panose="020B0604020202020204" pitchFamily="34" charset="0"/>
              <a:buChar char="•"/>
            </a:pPr>
            <a:r>
              <a:rPr lang="en-AU" baseline="0" dirty="0"/>
              <a:t>They have the power to employ staff directly.</a:t>
            </a:r>
          </a:p>
          <a:p>
            <a:endParaRPr lang="en-AU" b="1" baseline="0" dirty="0"/>
          </a:p>
          <a:p>
            <a:endParaRPr lang="en-AU" dirty="0"/>
          </a:p>
        </p:txBody>
      </p:sp>
      <p:sp>
        <p:nvSpPr>
          <p:cNvPr id="4" name="Slide Number Placeholder 3"/>
          <p:cNvSpPr>
            <a:spLocks noGrp="1"/>
          </p:cNvSpPr>
          <p:nvPr>
            <p:ph type="sldNum" sz="quarter" idx="10"/>
          </p:nvPr>
        </p:nvSpPr>
        <p:spPr/>
        <p:txBody>
          <a:bodyPr/>
          <a:lstStyle/>
          <a:p>
            <a:fld id="{9A73BD39-F619-48EB-8955-B1C157CB8D29}" type="slidenum">
              <a:rPr lang="en-AU" smtClean="0"/>
              <a:t>4</a:t>
            </a:fld>
            <a:endParaRPr lang="en-AU" dirty="0"/>
          </a:p>
        </p:txBody>
      </p:sp>
    </p:spTree>
    <p:extLst>
      <p:ext uri="{BB962C8B-B14F-4D97-AF65-F5344CB8AC3E}">
        <p14:creationId xmlns:p14="http://schemas.microsoft.com/office/powerpoint/2010/main" val="4194934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46" fontAlgn="base">
              <a:spcBef>
                <a:spcPct val="30000"/>
              </a:spcBef>
              <a:spcAft>
                <a:spcPct val="0"/>
              </a:spcAft>
              <a:defRPr/>
            </a:pPr>
            <a:r>
              <a:rPr lang="en-AU" b="1" dirty="0"/>
              <a:t>Mick</a:t>
            </a:r>
            <a:endParaRPr lang="en-AU" sz="1200" b="1" dirty="0">
              <a:latin typeface="Arial" panose="020B0604020202020204" pitchFamily="34" charset="0"/>
              <a:cs typeface="Arial" panose="020B0604020202020204" pitchFamily="34" charset="0"/>
            </a:endParaRPr>
          </a:p>
          <a:p>
            <a:pPr defTabSz="966246" fontAlgn="base">
              <a:spcBef>
                <a:spcPct val="30000"/>
              </a:spcBef>
              <a:spcAft>
                <a:spcPct val="0"/>
              </a:spcAft>
              <a:defRPr/>
            </a:pPr>
            <a:endParaRPr lang="en-AU" sz="1200" dirty="0">
              <a:latin typeface="Arial" panose="020B0604020202020204" pitchFamily="34" charset="0"/>
              <a:cs typeface="Arial" panose="020B0604020202020204" pitchFamily="34" charset="0"/>
            </a:endParaRPr>
          </a:p>
          <a:p>
            <a:pPr defTabSz="966246" fontAlgn="base">
              <a:spcBef>
                <a:spcPct val="30000"/>
              </a:spcBef>
              <a:spcAft>
                <a:spcPct val="0"/>
              </a:spcAft>
              <a:defRPr/>
            </a:pPr>
            <a:r>
              <a:rPr lang="en-AU" sz="1200" dirty="0">
                <a:latin typeface="Arial" panose="020B0604020202020204" pitchFamily="34" charset="0"/>
                <a:cs typeface="Arial" panose="020B0604020202020204" pitchFamily="34" charset="0"/>
              </a:rPr>
              <a:t>The rights and obligations in the employment relationship in the Victorian Public Sector are drawn from a number of sources. For</a:t>
            </a:r>
            <a:r>
              <a:rPr lang="en-AU" sz="1200" baseline="0" dirty="0">
                <a:latin typeface="Arial" panose="020B0604020202020204" pitchFamily="34" charset="0"/>
                <a:cs typeface="Arial" panose="020B0604020202020204" pitchFamily="34" charset="0"/>
              </a:rPr>
              <a:t> today, I am going to talk to you about:</a:t>
            </a:r>
            <a:endParaRPr lang="en-AU" sz="1200" dirty="0">
              <a:latin typeface="Arial" panose="020B0604020202020204" pitchFamily="34" charset="0"/>
              <a:cs typeface="Arial" panose="020B0604020202020204" pitchFamily="34" charset="0"/>
            </a:endParaRPr>
          </a:p>
          <a:p>
            <a:pPr defTabSz="966246" fontAlgn="base">
              <a:spcBef>
                <a:spcPct val="30000"/>
              </a:spcBef>
              <a:spcAft>
                <a:spcPct val="0"/>
              </a:spcAft>
              <a:defRPr/>
            </a:pPr>
            <a:endParaRPr lang="en-AU" sz="1200" dirty="0">
              <a:latin typeface="Arial" panose="020B0604020202020204" pitchFamily="34" charset="0"/>
              <a:cs typeface="Arial" panose="020B0604020202020204" pitchFamily="34" charset="0"/>
            </a:endParaRPr>
          </a:p>
          <a:p>
            <a:pPr marL="966246" lvl="1" indent="-543514">
              <a:buFont typeface="Arial" panose="020B0604020202020204" pitchFamily="34" charset="0"/>
              <a:buChar char="•"/>
            </a:pPr>
            <a:r>
              <a:rPr lang="en-AU" altLang="en-US" sz="1200" dirty="0"/>
              <a:t>Key legislation – Fair</a:t>
            </a:r>
            <a:r>
              <a:rPr lang="en-AU" altLang="en-US" sz="1200" baseline="0" dirty="0"/>
              <a:t> Work Act 2009, Public Administration Act 2004, entity specific legislation</a:t>
            </a:r>
          </a:p>
          <a:p>
            <a:pPr marL="966246" marR="0" lvl="1" indent="-54351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1200" baseline="0" dirty="0"/>
              <a:t>Enterprise agreements – VPS enterprise agreement (and </a:t>
            </a:r>
            <a:r>
              <a:rPr lang="en-AU" altLang="en-US" sz="1200" dirty="0"/>
              <a:t>Victorian Public Service Common Policies)</a:t>
            </a:r>
            <a:r>
              <a:rPr lang="en-AU" altLang="en-US" sz="1200" baseline="0" dirty="0"/>
              <a:t> and entity specific enterprise agreements and Awards such as the </a:t>
            </a:r>
            <a:r>
              <a:rPr lang="en-US" sz="1200" i="1" dirty="0">
                <a:latin typeface="Segoe UI Light"/>
                <a:cs typeface="Segoe UI Light"/>
              </a:rPr>
              <a:t>Victorian State Government Agencies Award 2015 </a:t>
            </a:r>
            <a:r>
              <a:rPr lang="en-US" sz="1200" i="0" dirty="0">
                <a:latin typeface="Segoe UI Light"/>
                <a:cs typeface="Segoe UI Light"/>
              </a:rPr>
              <a:t>when there is no enterprise agreement that covers employees</a:t>
            </a:r>
            <a:endParaRPr lang="en-AU" altLang="en-US" sz="1200" i="0" dirty="0"/>
          </a:p>
          <a:p>
            <a:pPr marL="966246" lvl="1" indent="-543514">
              <a:buFont typeface="Arial" panose="020B0604020202020204" pitchFamily="34" charset="0"/>
              <a:buChar char="•"/>
            </a:pPr>
            <a:r>
              <a:rPr lang="en-AU" altLang="en-US" sz="1200" dirty="0"/>
              <a:t>Codes of Conduct </a:t>
            </a:r>
          </a:p>
          <a:p>
            <a:pPr marL="966246" lvl="1" indent="-543514">
              <a:buFont typeface="Arial" panose="020B0604020202020204" pitchFamily="34" charset="0"/>
              <a:buChar char="•"/>
            </a:pPr>
            <a:r>
              <a:rPr lang="en-AU" altLang="en-US" sz="1200" dirty="0"/>
              <a:t>Policies - Victorian Public Sector IR Policies, internal policies and</a:t>
            </a:r>
            <a:r>
              <a:rPr lang="en-AU" altLang="en-US" sz="1200" baseline="0" dirty="0"/>
              <a:t> procedures</a:t>
            </a:r>
            <a:endParaRPr lang="en-AU" altLang="en-US" sz="1200" dirty="0"/>
          </a:p>
          <a:p>
            <a:pPr marL="966246" lvl="1" indent="-543514">
              <a:buFont typeface="Arial" panose="020B0604020202020204" pitchFamily="34" charset="0"/>
              <a:buChar char="•"/>
            </a:pPr>
            <a:r>
              <a:rPr lang="en-AU" altLang="en-US" sz="1200" dirty="0"/>
              <a:t>Contracts of employment and common law principles</a:t>
            </a:r>
          </a:p>
          <a:p>
            <a:pPr marL="966246" lvl="1" indent="-543514">
              <a:buFont typeface="Arial" panose="020B0604020202020204" pitchFamily="34" charset="0"/>
              <a:buChar char="•"/>
            </a:pPr>
            <a:r>
              <a:rPr lang="en-AU" altLang="en-US" sz="1200" dirty="0"/>
              <a:t>Other legislation</a:t>
            </a:r>
          </a:p>
          <a:p>
            <a:r>
              <a:rPr lang="en-AU" sz="1200" dirty="0"/>
              <a:t> </a:t>
            </a:r>
          </a:p>
          <a:p>
            <a:r>
              <a:rPr lang="en-AU" sz="1200" dirty="0"/>
              <a:t>Given the time available today, we will be focusing on a few key areas of the landscape to provide an overview of the things to be aware of when considering employment and workplace relations in the Public Sector. </a:t>
            </a:r>
          </a:p>
          <a:p>
            <a:endParaRPr lang="en-AU" sz="1200" dirty="0"/>
          </a:p>
        </p:txBody>
      </p:sp>
      <p:sp>
        <p:nvSpPr>
          <p:cNvPr id="4" name="Slide Number Placeholder 3"/>
          <p:cNvSpPr>
            <a:spLocks noGrp="1"/>
          </p:cNvSpPr>
          <p:nvPr>
            <p:ph type="sldNum" sz="quarter" idx="10"/>
          </p:nvPr>
        </p:nvSpPr>
        <p:spPr/>
        <p:txBody>
          <a:bodyPr/>
          <a:lstStyle/>
          <a:p>
            <a:fld id="{9A73BD39-F619-48EB-8955-B1C157CB8D29}" type="slidenum">
              <a:rPr lang="en-AU" smtClean="0"/>
              <a:t>5</a:t>
            </a:fld>
            <a:endParaRPr lang="en-AU" dirty="0"/>
          </a:p>
        </p:txBody>
      </p:sp>
    </p:spTree>
    <p:extLst>
      <p:ext uri="{BB962C8B-B14F-4D97-AF65-F5344CB8AC3E}">
        <p14:creationId xmlns:p14="http://schemas.microsoft.com/office/powerpoint/2010/main" val="2870431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endParaRPr lang="en-AU" sz="1200" b="1" dirty="0"/>
          </a:p>
          <a:p>
            <a:endParaRPr lang="en-AU" sz="1200" dirty="0"/>
          </a:p>
          <a:p>
            <a:r>
              <a:rPr lang="en-AU" sz="1200" dirty="0"/>
              <a:t>Let's start with the</a:t>
            </a:r>
            <a:r>
              <a:rPr lang="en-AU" sz="1200" baseline="0" dirty="0"/>
              <a:t> key </a:t>
            </a:r>
            <a:r>
              <a:rPr lang="en-AU" sz="1200" dirty="0"/>
              <a:t>legislation that</a:t>
            </a:r>
            <a:r>
              <a:rPr lang="en-AU" sz="1200" baseline="0" dirty="0"/>
              <a:t> regulates the employee/employer relationship in Australia – which is the Fair Work Act</a:t>
            </a:r>
            <a:r>
              <a:rPr lang="en-AU" sz="1200" dirty="0"/>
              <a:t>. </a:t>
            </a:r>
          </a:p>
          <a:p>
            <a:r>
              <a:rPr lang="en-AU" sz="1200" b="1" i="1" dirty="0"/>
              <a:t> </a:t>
            </a:r>
            <a:endParaRPr lang="en-AU" sz="1200" dirty="0"/>
          </a:p>
          <a:p>
            <a:r>
              <a:rPr lang="en-AU" sz="1200" baseline="0" dirty="0"/>
              <a:t>Amongst other things, the FW Act:</a:t>
            </a:r>
          </a:p>
          <a:p>
            <a:pPr marL="171450" indent="-171450">
              <a:buFont typeface="Arial" panose="020B0604020202020204" pitchFamily="34" charset="0"/>
              <a:buChar char="•"/>
            </a:pPr>
            <a:r>
              <a:rPr lang="en-AU" sz="1200" dirty="0"/>
              <a:t>establishes a safety net of minimum entitlements known</a:t>
            </a:r>
            <a:r>
              <a:rPr lang="en-AU" sz="1200" baseline="0" dirty="0"/>
              <a:t> as the </a:t>
            </a:r>
            <a:r>
              <a:rPr lang="en-AU" sz="1200" dirty="0"/>
              <a:t>National Employment</a:t>
            </a:r>
            <a:r>
              <a:rPr lang="en-AU" sz="1200" baseline="0" dirty="0"/>
              <a:t> Standards (NES) which cover things such as sick leave, annual leave, the 38 hour week. A bit of trivia for you, the standard working week was 44 hours then 40 and only became 38 hours in 1983.</a:t>
            </a:r>
            <a:endParaRPr lang="en-AU" sz="1200" dirty="0"/>
          </a:p>
          <a:p>
            <a:pPr marL="171450" indent="-171450">
              <a:buFont typeface="Arial" panose="020B0604020202020204" pitchFamily="34" charset="0"/>
              <a:buChar char="•"/>
            </a:pPr>
            <a:r>
              <a:rPr lang="en-AU" sz="1200" dirty="0"/>
              <a:t>it creates</a:t>
            </a:r>
            <a:r>
              <a:rPr lang="en-AU" sz="1200" baseline="0" dirty="0"/>
              <a:t> protections for employees, for example to make an application to the Fair Work Commission if they believe the termination of their employment was harsh, unjust or unreasonable or a general protections claim where they believe that their employer took adverse action against them because they exercised a workplace right or have a protected attribute, such as those protected under anti-discrimination legislation; </a:t>
            </a:r>
          </a:p>
          <a:p>
            <a:pPr marL="171450" indent="-171450">
              <a:buFont typeface="Arial" panose="020B0604020202020204" pitchFamily="34" charset="0"/>
              <a:buChar char="•"/>
            </a:pPr>
            <a:r>
              <a:rPr lang="en-AU" sz="1200" dirty="0"/>
              <a:t>and</a:t>
            </a:r>
            <a:r>
              <a:rPr lang="en-AU" sz="1200" baseline="0" dirty="0"/>
              <a:t> it sets up the industrial framework for enterprise bargaining</a:t>
            </a:r>
            <a:endParaRPr lang="en-AU" sz="1200" dirty="0"/>
          </a:p>
          <a:p>
            <a:pPr marL="171450" indent="-171450">
              <a:buFont typeface="Arial" panose="020B0604020202020204" pitchFamily="34" charset="0"/>
              <a:buChar char="•"/>
            </a:pPr>
            <a:endParaRPr lang="en-AU" sz="1200" dirty="0"/>
          </a:p>
          <a:p>
            <a:endParaRPr lang="en-AU" sz="1200" b="1" baseline="0" dirty="0"/>
          </a:p>
          <a:p>
            <a:endParaRPr lang="en-AU" sz="1200" b="1" dirty="0"/>
          </a:p>
          <a:p>
            <a:endParaRPr lang="en-AU" sz="1200" dirty="0"/>
          </a:p>
          <a:p>
            <a:endParaRPr lang="en-AU" dirty="0"/>
          </a:p>
        </p:txBody>
      </p:sp>
      <p:sp>
        <p:nvSpPr>
          <p:cNvPr id="4" name="Slide Number Placeholder 3"/>
          <p:cNvSpPr>
            <a:spLocks noGrp="1"/>
          </p:cNvSpPr>
          <p:nvPr>
            <p:ph type="sldNum" sz="quarter" idx="10"/>
          </p:nvPr>
        </p:nvSpPr>
        <p:spPr/>
        <p:txBody>
          <a:bodyPr/>
          <a:lstStyle/>
          <a:p>
            <a:fld id="{9A73BD39-F619-48EB-8955-B1C157CB8D29}" type="slidenum">
              <a:rPr lang="en-AU" smtClean="0"/>
              <a:t>6</a:t>
            </a:fld>
            <a:endParaRPr lang="en-AU" dirty="0"/>
          </a:p>
        </p:txBody>
      </p:sp>
    </p:spTree>
    <p:extLst>
      <p:ext uri="{BB962C8B-B14F-4D97-AF65-F5344CB8AC3E}">
        <p14:creationId xmlns:p14="http://schemas.microsoft.com/office/powerpoint/2010/main" val="2619990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endParaRPr lang="en-AU" sz="1200" b="1" kern="1200" dirty="0">
              <a:solidFill>
                <a:schemeClr val="tx1"/>
              </a:solidFill>
              <a:effectLst/>
              <a:latin typeface="Arial" panose="020B0604020202020204" pitchFamily="34" charset="0"/>
              <a:ea typeface="+mn-ea"/>
              <a:cs typeface="Arial" panose="020B0604020202020204" pitchFamily="34" charset="0"/>
            </a:endParaRPr>
          </a:p>
          <a:p>
            <a:endParaRPr lang="en-AU" sz="1200" kern="1200" dirty="0">
              <a:solidFill>
                <a:schemeClr val="tx1"/>
              </a:solidFill>
              <a:effectLst/>
              <a:latin typeface="Arial" panose="020B0604020202020204" pitchFamily="34" charset="0"/>
              <a:ea typeface="+mn-ea"/>
              <a:cs typeface="Arial" panose="020B0604020202020204" pitchFamily="34" charset="0"/>
            </a:endParaRPr>
          </a:p>
          <a:p>
            <a:r>
              <a:rPr lang="en-AU" sz="1200" kern="1200" dirty="0">
                <a:solidFill>
                  <a:schemeClr val="tx1"/>
                </a:solidFill>
                <a:effectLst/>
                <a:latin typeface="Arial" panose="020B0604020202020204" pitchFamily="34" charset="0"/>
                <a:ea typeface="+mn-ea"/>
                <a:cs typeface="Arial" panose="020B0604020202020204" pitchFamily="34" charset="0"/>
              </a:rPr>
              <a:t>What</a:t>
            </a:r>
            <a:r>
              <a:rPr lang="en-AU" sz="1200" kern="1200" baseline="0" dirty="0">
                <a:solidFill>
                  <a:schemeClr val="tx1"/>
                </a:solidFill>
                <a:effectLst/>
                <a:latin typeface="Arial" panose="020B0604020202020204" pitchFamily="34" charset="0"/>
                <a:ea typeface="+mn-ea"/>
                <a:cs typeface="Arial" panose="020B0604020202020204" pitchFamily="34" charset="0"/>
              </a:rPr>
              <a:t> is particularly interesting or unique about working in employment law in a public sector context is that its not always straightforward as to whether or not the FW Act applies to the particular scenario that you are dealing with. And this is because of how our industrial relations system in Australia is established in the first instance. </a:t>
            </a:r>
          </a:p>
          <a:p>
            <a:endParaRPr lang="en-AU" sz="12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I</a:t>
            </a:r>
            <a:r>
              <a:rPr lang="en-AU" sz="1200" kern="1200" baseline="0" dirty="0">
                <a:solidFill>
                  <a:schemeClr val="tx1"/>
                </a:solidFill>
                <a:effectLst/>
                <a:latin typeface="Arial" panose="020B0604020202020204" pitchFamily="34" charset="0"/>
                <a:ea typeface="+mn-ea"/>
                <a:cs typeface="Arial" panose="020B0604020202020204" pitchFamily="34" charset="0"/>
              </a:rPr>
              <a:t> will touch on this pretty briefly but note this is a fairly complex area so will try do it justice in time I have and hopefully not have to resort to saying “its just the vibe.”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baseline="0" dirty="0">
                <a:solidFill>
                  <a:schemeClr val="tx1"/>
                </a:solidFill>
                <a:effectLst/>
                <a:latin typeface="Arial" panose="020B0604020202020204" pitchFamily="34" charset="0"/>
                <a:ea typeface="+mn-ea"/>
                <a:cs typeface="Arial" panose="020B0604020202020204" pitchFamily="34" charset="0"/>
              </a:rPr>
              <a:t>But a</a:t>
            </a:r>
            <a:r>
              <a:rPr lang="en-AU" sz="1200" kern="1200" dirty="0">
                <a:solidFill>
                  <a:schemeClr val="tx1"/>
                </a:solidFill>
                <a:effectLst/>
                <a:latin typeface="Arial" panose="020B0604020202020204" pitchFamily="34" charset="0"/>
                <a:ea typeface="+mn-ea"/>
                <a:cs typeface="Arial" panose="020B0604020202020204" pitchFamily="34" charset="0"/>
              </a:rPr>
              <a:t>t a high level the Commonwealth has</a:t>
            </a:r>
            <a:r>
              <a:rPr lang="en-AU" sz="1200" kern="1200" baseline="0" dirty="0">
                <a:solidFill>
                  <a:schemeClr val="tx1"/>
                </a:solidFill>
                <a:effectLst/>
                <a:latin typeface="Arial" panose="020B0604020202020204" pitchFamily="34" charset="0"/>
                <a:ea typeface="+mn-ea"/>
                <a:cs typeface="Arial" panose="020B0604020202020204" pitchFamily="34" charset="0"/>
              </a:rPr>
              <a:t> to</a:t>
            </a:r>
            <a:r>
              <a:rPr lang="en-AU" sz="1200" kern="1200" dirty="0">
                <a:solidFill>
                  <a:schemeClr val="tx1"/>
                </a:solidFill>
                <a:effectLst/>
                <a:latin typeface="Arial" panose="020B0604020202020204" pitchFamily="34" charset="0"/>
                <a:ea typeface="+mn-ea"/>
                <a:cs typeface="Arial" panose="020B0604020202020204" pitchFamily="34" charset="0"/>
              </a:rPr>
              <a:t> rely on one of heads</a:t>
            </a:r>
            <a:r>
              <a:rPr lang="en-AU" sz="1200" kern="1200" baseline="0" dirty="0">
                <a:solidFill>
                  <a:schemeClr val="tx1"/>
                </a:solidFill>
                <a:effectLst/>
                <a:latin typeface="Arial" panose="020B0604020202020204" pitchFamily="34" charset="0"/>
                <a:ea typeface="+mn-ea"/>
                <a:cs typeface="Arial" panose="020B0604020202020204" pitchFamily="34" charset="0"/>
              </a:rPr>
              <a:t> of power in </a:t>
            </a:r>
            <a:r>
              <a:rPr lang="en-AU" sz="1200" kern="1200" dirty="0">
                <a:solidFill>
                  <a:schemeClr val="tx1"/>
                </a:solidFill>
                <a:effectLst/>
                <a:latin typeface="Arial" panose="020B0604020202020204" pitchFamily="34" charset="0"/>
                <a:ea typeface="+mn-ea"/>
                <a:cs typeface="Arial" panose="020B0604020202020204" pitchFamily="34" charset="0"/>
              </a:rPr>
              <a:t>the Constitution, typically s 51 to make laws. In its application</a:t>
            </a:r>
            <a:r>
              <a:rPr lang="en-AU" sz="1200" kern="1200" baseline="0" dirty="0">
                <a:solidFill>
                  <a:schemeClr val="tx1"/>
                </a:solidFill>
                <a:effectLst/>
                <a:latin typeface="Arial" panose="020B0604020202020204" pitchFamily="34" charset="0"/>
                <a:ea typeface="+mn-ea"/>
                <a:cs typeface="Arial" panose="020B0604020202020204" pitchFamily="34" charset="0"/>
              </a:rPr>
              <a:t> to the State and its agencies, the FW Act, generally speaking, is supported by the: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Arial" panose="020B0604020202020204" pitchFamily="34" charset="0"/>
                <a:ea typeface="+mn-ea"/>
                <a:cs typeface="Arial" panose="020B0604020202020204" pitchFamily="34" charset="0"/>
              </a:rPr>
              <a:t>the corporations power so the Act covers any employer that is a constitutional corporation</a:t>
            </a:r>
            <a:r>
              <a:rPr lang="en-AU" sz="1200" kern="1200" baseline="0" dirty="0">
                <a:solidFill>
                  <a:schemeClr val="tx1"/>
                </a:solidFill>
                <a:effectLst/>
                <a:latin typeface="Arial" panose="020B0604020202020204" pitchFamily="34" charset="0"/>
                <a:ea typeface="+mn-ea"/>
                <a:cs typeface="Arial" panose="020B0604020202020204" pitchFamily="34" charset="0"/>
              </a:rPr>
              <a:t> - what is a constitutional </a:t>
            </a:r>
            <a:r>
              <a:rPr lang="en-AU" sz="1200" kern="1200" baseline="0" dirty="0" err="1">
                <a:solidFill>
                  <a:schemeClr val="tx1"/>
                </a:solidFill>
                <a:effectLst/>
                <a:latin typeface="Arial" panose="020B0604020202020204" pitchFamily="34" charset="0"/>
                <a:ea typeface="+mn-ea"/>
                <a:cs typeface="Arial" panose="020B0604020202020204" pitchFamily="34" charset="0"/>
              </a:rPr>
              <a:t>corp</a:t>
            </a:r>
            <a:r>
              <a:rPr lang="en-AU" sz="1200" kern="1200" baseline="0" dirty="0">
                <a:solidFill>
                  <a:schemeClr val="tx1"/>
                </a:solidFill>
                <a:effectLst/>
                <a:latin typeface="Arial" panose="020B0604020202020204" pitchFamily="34" charset="0"/>
                <a:ea typeface="+mn-ea"/>
                <a:cs typeface="Arial" panose="020B0604020202020204" pitchFamily="34" charset="0"/>
              </a:rPr>
              <a:t> – it is a foreign, financial or trading corporation – the main one we deal with are trading corporations – these can include public entities which trade even if the trade is not a significant part of their purpose – so for example the former </a:t>
            </a:r>
            <a:r>
              <a:rPr lang="en-AU" sz="1200" kern="1200" baseline="0" dirty="0" err="1">
                <a:solidFill>
                  <a:schemeClr val="tx1"/>
                </a:solidFill>
                <a:effectLst/>
                <a:latin typeface="Arial" panose="020B0604020202020204" pitchFamily="34" charset="0"/>
                <a:ea typeface="+mn-ea"/>
                <a:cs typeface="Arial" panose="020B0604020202020204" pitchFamily="34" charset="0"/>
              </a:rPr>
              <a:t>MFB</a:t>
            </a:r>
            <a:r>
              <a:rPr lang="en-AU" sz="1200" kern="1200" baseline="0" dirty="0">
                <a:solidFill>
                  <a:schemeClr val="tx1"/>
                </a:solidFill>
                <a:effectLst/>
                <a:latin typeface="Arial" panose="020B0604020202020204" pitchFamily="34" charset="0"/>
                <a:ea typeface="+mn-ea"/>
                <a:cs typeface="Arial" panose="020B0604020202020204" pitchFamily="34" charset="0"/>
              </a:rPr>
              <a:t> has been found to be </a:t>
            </a:r>
            <a:r>
              <a:rPr lang="en-AU" sz="1200" kern="1200" baseline="0" dirty="0" err="1">
                <a:solidFill>
                  <a:schemeClr val="tx1"/>
                </a:solidFill>
                <a:effectLst/>
                <a:latin typeface="Arial" panose="020B0604020202020204" pitchFamily="34" charset="0"/>
                <a:ea typeface="+mn-ea"/>
                <a:cs typeface="Arial" panose="020B0604020202020204" pitchFamily="34" charset="0"/>
              </a:rPr>
              <a:t>consti</a:t>
            </a:r>
            <a:r>
              <a:rPr lang="en-AU" sz="1200" kern="1200" baseline="0" dirty="0">
                <a:solidFill>
                  <a:schemeClr val="tx1"/>
                </a:solidFill>
                <a:effectLst/>
                <a:latin typeface="Arial" panose="020B0604020202020204" pitchFamily="34" charset="0"/>
                <a:ea typeface="+mn-ea"/>
                <a:cs typeface="Arial" panose="020B0604020202020204" pitchFamily="34" charset="0"/>
              </a:rPr>
              <a:t> corps)</a:t>
            </a:r>
            <a:r>
              <a:rPr lang="en-AU" sz="1200" kern="1200" dirty="0">
                <a:solidFill>
                  <a:schemeClr val="tx1"/>
                </a:solidFill>
                <a:effectLst/>
                <a:latin typeface="Arial" panose="020B0604020202020204" pitchFamily="34" charset="0"/>
                <a:ea typeface="+mn-ea"/>
                <a:cs typeface="Arial" panose="020B0604020202020204" pitchFamily="34" charset="0"/>
              </a:rPr>
              <a:t>; and</a:t>
            </a:r>
          </a:p>
          <a:p>
            <a:pPr marL="171450" lvl="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the referral power - which is based on States referring their industrial relations powers to the Commonwealth - Victoria did so in 2009 under what we commonly call the Referral Act.  So for example, Government Departments are not trading or financial corporations,</a:t>
            </a:r>
          </a:p>
          <a:p>
            <a:pPr marL="171450" lvl="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external</a:t>
            </a:r>
            <a:r>
              <a:rPr lang="en-AU" sz="1200" kern="1200" baseline="0" dirty="0">
                <a:solidFill>
                  <a:schemeClr val="tx1"/>
                </a:solidFill>
                <a:effectLst/>
                <a:latin typeface="Arial" panose="020B0604020202020204" pitchFamily="34" charset="0"/>
                <a:ea typeface="+mn-ea"/>
                <a:cs typeface="Arial" panose="020B0604020202020204" pitchFamily="34" charset="0"/>
              </a:rPr>
              <a:t> affairs powers – relates to aspects that cover human rights – international conventions.</a:t>
            </a: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Arial" panose="020B0604020202020204" pitchFamily="34" charset="0"/>
              <a:ea typeface="+mn-ea"/>
              <a:cs typeface="Arial" panose="020B0604020202020204" pitchFamily="34" charset="0"/>
            </a:endParaRPr>
          </a:p>
          <a:p>
            <a:endParaRPr lang="en-AU"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A73BD39-F619-48EB-8955-B1C157CB8D29}" type="slidenum">
              <a:rPr lang="en-AU" smtClean="0"/>
              <a:t>7</a:t>
            </a:fld>
            <a:endParaRPr lang="en-AU" dirty="0"/>
          </a:p>
        </p:txBody>
      </p:sp>
    </p:spTree>
    <p:extLst>
      <p:ext uri="{BB962C8B-B14F-4D97-AF65-F5344CB8AC3E}">
        <p14:creationId xmlns:p14="http://schemas.microsoft.com/office/powerpoint/2010/main" val="196485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r>
              <a:rPr lang="en-AU" dirty="0"/>
              <a:t> </a:t>
            </a:r>
          </a:p>
          <a:p>
            <a:endParaRPr lang="en-AU" dirty="0"/>
          </a:p>
          <a:p>
            <a:r>
              <a:rPr lang="en-AU" dirty="0"/>
              <a:t>The</a:t>
            </a:r>
            <a:r>
              <a:rPr lang="en-AU" baseline="0" dirty="0"/>
              <a:t> FW Act’s application is subject to some exclusions which mean it does not apply even if the organisation is a constitutional corporation, covered by Victoria’s referral of power, or that the provision is enacted under the external affairs power. </a:t>
            </a:r>
          </a:p>
          <a:p>
            <a:endParaRPr lang="en-AU" sz="12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baseline="0" dirty="0">
                <a:solidFill>
                  <a:schemeClr val="tx1"/>
                </a:solidFill>
                <a:effectLst/>
                <a:latin typeface="Arial" panose="020B0604020202020204" pitchFamily="34" charset="0"/>
                <a:ea typeface="+mn-ea"/>
                <a:cs typeface="Arial" panose="020B0604020202020204" pitchFamily="34" charset="0"/>
              </a:rPr>
              <a:t>Firstly, there is the implied constitutional limitation – that the </a:t>
            </a:r>
            <a:r>
              <a:rPr lang="en-US" b="0" dirty="0">
                <a:solidFill>
                  <a:schemeClr val="tx1"/>
                </a:solidFill>
                <a:latin typeface="Segoe UI Light" panose="020B0502040204020203" pitchFamily="34" charset="0"/>
                <a:cs typeface="Segoe UI Light" panose="020B0502040204020203" pitchFamily="34" charset="0"/>
              </a:rPr>
              <a:t>FW Act only applies </a:t>
            </a:r>
            <a:r>
              <a:rPr lang="en-AU" b="0" dirty="0">
                <a:solidFill>
                  <a:schemeClr val="tx1"/>
                </a:solidFill>
                <a:latin typeface="Segoe UI Light" panose="020B0502040204020203" pitchFamily="34" charset="0"/>
                <a:cs typeface="Segoe UI Light" panose="020B0502040204020203" pitchFamily="34" charset="0"/>
              </a:rPr>
              <a:t>to the extent that it does not impair the States' capacity to function as a government.</a:t>
            </a:r>
            <a:r>
              <a:rPr lang="en-AU" b="0" baseline="0" dirty="0">
                <a:solidFill>
                  <a:schemeClr val="tx1"/>
                </a:solidFill>
                <a:latin typeface="Segoe UI Light" panose="020B0502040204020203" pitchFamily="34" charset="0"/>
                <a:cs typeface="Segoe UI Light" panose="020B0502040204020203" pitchFamily="34" charset="0"/>
              </a:rPr>
              <a:t> Some examples that the High Court has given include matters regarding redundancy as they would impair the State’s ability to determine the number and identity of its employees, or provisions that relate to the terms and conditions of those ‘at higher levels of government’.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AU" sz="1200" kern="1200" dirty="0">
                <a:solidFill>
                  <a:schemeClr val="tx1"/>
                </a:solidFill>
                <a:effectLst/>
                <a:latin typeface="Arial" panose="020B0604020202020204" pitchFamily="34" charset="0"/>
                <a:ea typeface="+mn-ea"/>
                <a:cs typeface="Arial" panose="020B0604020202020204" pitchFamily="34" charset="0"/>
              </a:rPr>
              <a:t>Second - some sections of</a:t>
            </a:r>
            <a:r>
              <a:rPr lang="en-AU" sz="1200" kern="1200" baseline="0" dirty="0">
                <a:solidFill>
                  <a:schemeClr val="tx1"/>
                </a:solidFill>
                <a:effectLst/>
                <a:latin typeface="Arial" panose="020B0604020202020204" pitchFamily="34" charset="0"/>
                <a:ea typeface="+mn-ea"/>
                <a:cs typeface="Arial" panose="020B0604020202020204" pitchFamily="34" charset="0"/>
              </a:rPr>
              <a:t> </a:t>
            </a:r>
            <a:r>
              <a:rPr lang="en-AU" sz="1200" kern="1200" dirty="0">
                <a:solidFill>
                  <a:schemeClr val="tx1"/>
                </a:solidFill>
                <a:effectLst/>
                <a:latin typeface="Arial" panose="020B0604020202020204" pitchFamily="34" charset="0"/>
                <a:ea typeface="+mn-ea"/>
                <a:cs typeface="Arial" panose="020B0604020202020204" pitchFamily="34" charset="0"/>
              </a:rPr>
              <a:t>the FW Act only apply to constitutional corporations (for example the anti bullying provisions).  Where an entity is not a constitutional corporation, such as a Department, the anti bullying provisions will not be available to employees. </a:t>
            </a:r>
          </a:p>
          <a:p>
            <a:pPr marL="171450" lvl="0" indent="-171450">
              <a:buFont typeface="Arial" panose="020B0604020202020204" pitchFamily="34" charset="0"/>
              <a:buChar char="•"/>
            </a:pP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baseline="0" dirty="0">
                <a:solidFill>
                  <a:schemeClr val="tx1"/>
                </a:solidFill>
                <a:effectLst/>
                <a:latin typeface="Arial" panose="020B0604020202020204" pitchFamily="34" charset="0"/>
                <a:ea typeface="+mn-ea"/>
                <a:cs typeface="Arial" panose="020B0604020202020204" pitchFamily="34" charset="0"/>
              </a:rPr>
              <a:t>Third -</a:t>
            </a:r>
            <a:r>
              <a:rPr lang="en-AU" sz="1200" b="0" kern="1200" dirty="0">
                <a:solidFill>
                  <a:schemeClr val="tx1"/>
                </a:solidFill>
                <a:effectLst/>
                <a:latin typeface="Arial" panose="020B0604020202020204" pitchFamily="34" charset="0"/>
                <a:ea typeface="+mn-ea"/>
                <a:cs typeface="Arial" panose="020B0604020202020204" pitchFamily="34" charset="0"/>
              </a:rPr>
              <a:t> </a:t>
            </a:r>
            <a:r>
              <a:rPr lang="en-AU" sz="1200" kern="1200" dirty="0">
                <a:solidFill>
                  <a:schemeClr val="tx1"/>
                </a:solidFill>
                <a:effectLst/>
                <a:latin typeface="Arial" panose="020B0604020202020204" pitchFamily="34" charset="0"/>
                <a:ea typeface="+mn-ea"/>
                <a:cs typeface="Arial" panose="020B0604020202020204" pitchFamily="34" charset="0"/>
              </a:rPr>
              <a:t>the referral of IR powers by the State of Victoria was subject to various exclusions under</a:t>
            </a:r>
            <a:r>
              <a:rPr lang="en-AU" sz="1200" kern="1200" baseline="0" dirty="0">
                <a:solidFill>
                  <a:schemeClr val="tx1"/>
                </a:solidFill>
                <a:effectLst/>
                <a:latin typeface="Arial" panose="020B0604020202020204" pitchFamily="34" charset="0"/>
                <a:ea typeface="+mn-ea"/>
                <a:cs typeface="Arial" panose="020B0604020202020204" pitchFamily="34" charset="0"/>
              </a:rPr>
              <a:t> s 5 of the Referral Act -</a:t>
            </a:r>
            <a:r>
              <a:rPr lang="en-AU" sz="1200" kern="1200" dirty="0">
                <a:solidFill>
                  <a:schemeClr val="tx1"/>
                </a:solidFill>
                <a:effectLst/>
                <a:latin typeface="Arial" panose="020B0604020202020204" pitchFamily="34" charset="0"/>
                <a:ea typeface="+mn-ea"/>
                <a:cs typeface="Arial" panose="020B0604020202020204" pitchFamily="34" charset="0"/>
              </a:rPr>
              <a:t> including for example </a:t>
            </a:r>
            <a:r>
              <a:rPr lang="en-US" sz="1200" b="0" dirty="0">
                <a:solidFill>
                  <a:schemeClr val="tx1"/>
                </a:solidFill>
                <a:latin typeface="Segoe UI Light" panose="020B0502040204020203" pitchFamily="34" charset="0"/>
                <a:cs typeface="Segoe UI Light" panose="020B0502040204020203" pitchFamily="34" charset="0"/>
              </a:rPr>
              <a:t>persons employed as ‘executives’ and ‘Ministerial officers’ within the meaning of the</a:t>
            </a:r>
            <a:r>
              <a:rPr lang="en-US" sz="1200" b="0" i="1" dirty="0">
                <a:solidFill>
                  <a:schemeClr val="tx1"/>
                </a:solidFill>
                <a:latin typeface="Segoe UI Light" panose="020B0502040204020203" pitchFamily="34" charset="0"/>
                <a:cs typeface="Segoe UI Light" panose="020B0502040204020203" pitchFamily="34" charset="0"/>
              </a:rPr>
              <a:t> Public Administration Act 2004 </a:t>
            </a:r>
            <a:r>
              <a:rPr lang="en-US" sz="1200" b="0" dirty="0">
                <a:solidFill>
                  <a:schemeClr val="tx1"/>
                </a:solidFill>
                <a:latin typeface="Segoe UI Light" panose="020B0502040204020203" pitchFamily="34" charset="0"/>
                <a:cs typeface="Segoe UI Light" panose="020B0502040204020203" pitchFamily="34" charset="0"/>
              </a:rPr>
              <a:t>(Vic), ‘or persons employed at higher managerial levels in the public sector’).  This</a:t>
            </a:r>
            <a:r>
              <a:rPr lang="en-US" sz="1200" b="0" baseline="0" dirty="0">
                <a:solidFill>
                  <a:schemeClr val="tx1"/>
                </a:solidFill>
                <a:latin typeface="Segoe UI Light" panose="020B0502040204020203" pitchFamily="34" charset="0"/>
                <a:cs typeface="Segoe UI Light" panose="020B0502040204020203" pitchFamily="34" charset="0"/>
              </a:rPr>
              <a:t> is why executives cannot seek redress under the FW Act.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baseline="0" dirty="0">
              <a:solidFill>
                <a:schemeClr val="tx1"/>
              </a:solidFill>
              <a:latin typeface="Segoe UI Light" panose="020B0502040204020203" pitchFamily="34" charset="0"/>
              <a:cs typeface="Segoe UI Light"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solidFill>
                  <a:schemeClr val="tx1"/>
                </a:solidFill>
                <a:latin typeface="Segoe UI Light" panose="020B0502040204020203" pitchFamily="34" charset="0"/>
                <a:cs typeface="Segoe UI Light" panose="020B0502040204020203" pitchFamily="34" charset="0"/>
              </a:rPr>
              <a:t>Finally - </a:t>
            </a:r>
            <a:r>
              <a:rPr lang="en-AU" sz="1800" b="0" i="0" u="none" strike="noStrike" baseline="0" dirty="0">
                <a:solidFill>
                  <a:srgbClr val="000000"/>
                </a:solidFill>
                <a:latin typeface="Segoe UI" panose="020B0502040204020203" pitchFamily="34" charset="0"/>
              </a:rPr>
              <a:t>Section 37 of the FW Act states that the Act 'binds the Crown in all its capacities' but does not make it liable for prosecution. </a:t>
            </a:r>
            <a:r>
              <a:rPr lang="en-US" sz="1200" b="0" i="0" u="none" strike="noStrike" baseline="0" dirty="0">
                <a:solidFill>
                  <a:schemeClr val="tx1"/>
                </a:solidFill>
                <a:latin typeface="Segoe UI Light" panose="020B0502040204020203" pitchFamily="34" charset="0"/>
                <a:cs typeface="Segoe UI Light" panose="020B0502040204020203" pitchFamily="34" charset="0"/>
              </a:rPr>
              <a:t> This is relevant for new FW Act provisions criminalizing wage theft</a:t>
            </a:r>
            <a:endParaRPr lang="en-US" sz="1200" b="0" dirty="0">
              <a:solidFill>
                <a:schemeClr val="tx1"/>
              </a:solidFill>
              <a:latin typeface="Segoe UI Light" panose="020B0502040204020203" pitchFamily="34" charset="0"/>
              <a:cs typeface="Segoe UI Light" panose="020B0502040204020203" pitchFamily="34" charset="0"/>
            </a:endParaRPr>
          </a:p>
          <a:p>
            <a:pPr marL="0" lvl="0" indent="0">
              <a:buFont typeface="Arial" panose="020B0604020202020204" pitchFamily="34" charset="0"/>
              <a:buNone/>
            </a:pPr>
            <a:endParaRPr lang="en-AU" sz="1200" b="1" kern="1200" dirty="0">
              <a:solidFill>
                <a:schemeClr val="tx1"/>
              </a:solidFill>
              <a:effectLst/>
              <a:latin typeface="Arial" panose="020B0604020202020204" pitchFamily="34" charset="0"/>
              <a:ea typeface="+mn-ea"/>
              <a:cs typeface="Arial" panose="020B0604020202020204" pitchFamily="34" charset="0"/>
            </a:endParaRPr>
          </a:p>
          <a:p>
            <a:r>
              <a:rPr lang="en-AU" sz="1200" i="0" kern="1200" dirty="0">
                <a:solidFill>
                  <a:schemeClr val="tx1"/>
                </a:solidFill>
                <a:effectLst/>
                <a:latin typeface="Arial" panose="020B0604020202020204" pitchFamily="34" charset="0"/>
                <a:ea typeface="+mn-ea"/>
                <a:cs typeface="Arial" panose="020B0604020202020204" pitchFamily="34" charset="0"/>
              </a:rPr>
              <a:t>In summary, this means that there is significant</a:t>
            </a:r>
            <a:r>
              <a:rPr lang="en-AU" sz="1200" i="0" kern="1200" baseline="0" dirty="0">
                <a:solidFill>
                  <a:schemeClr val="tx1"/>
                </a:solidFill>
                <a:effectLst/>
                <a:latin typeface="Arial" panose="020B0604020202020204" pitchFamily="34" charset="0"/>
                <a:ea typeface="+mn-ea"/>
                <a:cs typeface="Arial" panose="020B0604020202020204" pitchFamily="34" charset="0"/>
              </a:rPr>
              <a:t> </a:t>
            </a:r>
            <a:r>
              <a:rPr lang="en-AU" sz="1200" i="0" kern="1200" dirty="0">
                <a:solidFill>
                  <a:schemeClr val="tx1"/>
                </a:solidFill>
                <a:effectLst/>
                <a:latin typeface="Arial" panose="020B0604020202020204" pitchFamily="34" charset="0"/>
                <a:ea typeface="+mn-ea"/>
                <a:cs typeface="Arial" panose="020B0604020202020204" pitchFamily="34" charset="0"/>
              </a:rPr>
              <a:t>complexity regarding the application of the FW Act to public sector employees and it cannot</a:t>
            </a:r>
            <a:r>
              <a:rPr lang="en-AU" sz="1200" i="0" kern="1200" baseline="0" dirty="0">
                <a:solidFill>
                  <a:schemeClr val="tx1"/>
                </a:solidFill>
                <a:effectLst/>
                <a:latin typeface="Arial" panose="020B0604020202020204" pitchFamily="34" charset="0"/>
                <a:ea typeface="+mn-ea"/>
                <a:cs typeface="Arial" panose="020B0604020202020204" pitchFamily="34" charset="0"/>
              </a:rPr>
              <a:t> be assumed that its provisions apply in all instances</a:t>
            </a:r>
            <a:r>
              <a:rPr lang="en-AU" sz="1200" i="0" kern="1200" dirty="0">
                <a:solidFill>
                  <a:schemeClr val="tx1"/>
                </a:solidFill>
                <a:effectLst/>
                <a:latin typeface="Arial" panose="020B0604020202020204" pitchFamily="34" charset="0"/>
                <a:ea typeface="+mn-ea"/>
                <a:cs typeface="Arial" panose="020B0604020202020204" pitchFamily="34" charset="0"/>
              </a:rPr>
              <a:t>. That</a:t>
            </a:r>
            <a:r>
              <a:rPr lang="en-AU" sz="1200" i="0" kern="1200" baseline="0" dirty="0">
                <a:solidFill>
                  <a:schemeClr val="tx1"/>
                </a:solidFill>
                <a:effectLst/>
                <a:latin typeface="Arial" panose="020B0604020202020204" pitchFamily="34" charset="0"/>
                <a:ea typeface="+mn-ea"/>
                <a:cs typeface="Arial" panose="020B0604020202020204" pitchFamily="34" charset="0"/>
              </a:rPr>
              <a:t> said, Government or organisations may for policy reasons choose not operate as if it does </a:t>
            </a:r>
            <a:r>
              <a:rPr lang="en-AU" sz="1200" i="0" kern="1200" dirty="0">
                <a:solidFill>
                  <a:schemeClr val="tx1"/>
                </a:solidFill>
                <a:effectLst/>
                <a:latin typeface="Arial" panose="020B0604020202020204" pitchFamily="34" charset="0"/>
                <a:ea typeface="+mn-ea"/>
                <a:cs typeface="Arial" panose="020B0604020202020204" pitchFamily="34" charset="0"/>
              </a:rPr>
              <a:t>applying. May be policy reasons that notwithstanding limitations</a:t>
            </a:r>
            <a:r>
              <a:rPr lang="en-AU" sz="1200" i="0" kern="1200" baseline="0" dirty="0">
                <a:solidFill>
                  <a:schemeClr val="tx1"/>
                </a:solidFill>
                <a:effectLst/>
                <a:latin typeface="Arial" panose="020B0604020202020204" pitchFamily="34" charset="0"/>
                <a:ea typeface="+mn-ea"/>
                <a:cs typeface="Arial" panose="020B0604020202020204" pitchFamily="34" charset="0"/>
              </a:rPr>
              <a:t> not pursued as jurisdictional objection – further advice come to us</a:t>
            </a:r>
          </a:p>
          <a:p>
            <a:pPr marL="12065" algn="ctr">
              <a:spcBef>
                <a:spcPts val="705"/>
              </a:spcBef>
              <a:tabLst>
                <a:tab pos="194310" algn="l"/>
              </a:tabLst>
            </a:pPr>
            <a:endParaRPr lang="en-AU" dirty="0">
              <a:solidFill>
                <a:schemeClr val="tx1"/>
              </a:solidFill>
            </a:endParaRPr>
          </a:p>
        </p:txBody>
      </p:sp>
      <p:sp>
        <p:nvSpPr>
          <p:cNvPr id="4" name="Slide Number Placeholder 3"/>
          <p:cNvSpPr>
            <a:spLocks noGrp="1"/>
          </p:cNvSpPr>
          <p:nvPr>
            <p:ph type="sldNum" sz="quarter" idx="10"/>
          </p:nvPr>
        </p:nvSpPr>
        <p:spPr/>
        <p:txBody>
          <a:bodyPr/>
          <a:lstStyle/>
          <a:p>
            <a:fld id="{9A73BD39-F619-48EB-8955-B1C157CB8D29}" type="slidenum">
              <a:rPr lang="en-AU" smtClean="0"/>
              <a:t>8</a:t>
            </a:fld>
            <a:endParaRPr lang="en-AU" dirty="0"/>
          </a:p>
        </p:txBody>
      </p:sp>
    </p:spTree>
    <p:extLst>
      <p:ext uri="{BB962C8B-B14F-4D97-AF65-F5344CB8AC3E}">
        <p14:creationId xmlns:p14="http://schemas.microsoft.com/office/powerpoint/2010/main" val="416265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Mick</a:t>
            </a:r>
            <a:endParaRPr lang="en-AU" b="1" u="none" dirty="0">
              <a:solidFill>
                <a:srgbClr val="FF0000"/>
              </a:solidFill>
            </a:endParaRPr>
          </a:p>
          <a:p>
            <a:endParaRPr lang="en-AU" b="1" u="sng" dirty="0">
              <a:solidFill>
                <a:srgbClr val="FF0000"/>
              </a:solidFill>
            </a:endParaRPr>
          </a:p>
          <a:p>
            <a:r>
              <a:rPr lang="en-AU" b="1" u="sng" dirty="0">
                <a:solidFill>
                  <a:srgbClr val="FF0000"/>
                </a:solidFill>
              </a:rPr>
              <a:t>Changes to the FW Act</a:t>
            </a:r>
            <a:endParaRPr lang="en-AU" b="1" u="sng" baseline="0" dirty="0">
              <a:solidFill>
                <a:srgbClr val="FF0000"/>
              </a:solidFill>
            </a:endParaRPr>
          </a:p>
          <a:p>
            <a:endParaRPr lang="en-AU" b="0" baseline="0" dirty="0"/>
          </a:p>
          <a:p>
            <a:r>
              <a:rPr lang="en-AU" b="0" dirty="0"/>
              <a:t>There have been some very</a:t>
            </a:r>
            <a:r>
              <a:rPr lang="en-AU" b="0" baseline="0" dirty="0"/>
              <a:t> significant changes made to the FW Act in the last few years or so.  In December 2022, the Secure Jobs, Better Pay Act introduced the first batch of changes.  </a:t>
            </a:r>
            <a:endParaRPr lang="en-AU" baseline="0" dirty="0"/>
          </a:p>
          <a:p>
            <a:endParaRPr lang="en-AU" baseline="0" dirty="0"/>
          </a:p>
          <a:p>
            <a:r>
              <a:rPr lang="en-AU" baseline="0" dirty="0"/>
              <a:t>Then the swathe of changes under the Closing Loopholes legislation</a:t>
            </a:r>
          </a:p>
          <a:p>
            <a:endParaRPr lang="en-AU" baseline="0" dirty="0"/>
          </a:p>
          <a:p>
            <a:r>
              <a:rPr lang="en-AU" b="0" baseline="0" dirty="0"/>
              <a:t>While we won’t go over all the changes today, some to bring to your attention include: </a:t>
            </a:r>
          </a:p>
          <a:p>
            <a:pPr marL="0" indent="0">
              <a:buFont typeface="+mj-lt"/>
              <a:buNone/>
            </a:pPr>
            <a:endParaRPr lang="en-AU" b="0" baseline="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1" baseline="0" dirty="0"/>
              <a:t>1. First – there have been significant changes in respect of the right to disconnect – </a:t>
            </a:r>
            <a:r>
              <a:rPr lang="en-AU" b="0" baseline="0" dirty="0"/>
              <a:t>the</a:t>
            </a:r>
            <a:r>
              <a:rPr lang="en-AU" b="1" baseline="0" dirty="0"/>
              <a:t> </a:t>
            </a:r>
            <a:r>
              <a:rPr lang="en-AU" baseline="0" dirty="0"/>
              <a:t>Closing Loopholes No 2 which has attracted particular attention with the new workplace right to disconnect. This </a:t>
            </a:r>
            <a:r>
              <a:rPr lang="en-AU" sz="1200" kern="1200" dirty="0">
                <a:solidFill>
                  <a:schemeClr val="tx1"/>
                </a:solidFill>
                <a:effectLst/>
                <a:latin typeface="Arial" panose="020B0604020202020204" pitchFamily="34" charset="0"/>
                <a:ea typeface="+mn-ea"/>
                <a:cs typeface="Arial" panose="020B0604020202020204" pitchFamily="34" charset="0"/>
              </a:rPr>
              <a:t>allows employees to refuse to monitor, read or respond to contact from their employer or third parties outside of their working hours, unless it would be unreasonable for them to refuse.</a:t>
            </a:r>
          </a:p>
          <a:p>
            <a:pPr marL="0" indent="0">
              <a:buFont typeface="+mj-lt"/>
              <a:buNone/>
            </a:pPr>
            <a:endParaRPr lang="en-AU" b="0" baseline="0" dirty="0"/>
          </a:p>
          <a:p>
            <a:pPr marL="0" indent="0">
              <a:buFont typeface="+mj-lt"/>
              <a:buNone/>
            </a:pPr>
            <a:r>
              <a:rPr lang="en-AU" b="1" baseline="0" dirty="0"/>
              <a:t>2. Second, there have been changes to casual employment and casual conversion</a:t>
            </a:r>
          </a:p>
          <a:p>
            <a:pPr marL="171450" indent="-171450" algn="l" defTabSz="914400" rtl="0" eaLnBrk="1" latinLnBrk="0" hangingPunct="1">
              <a:buFontTx/>
              <a:buChar char="-"/>
            </a:pPr>
            <a:r>
              <a:rPr lang="en-AU" sz="1200" b="0" kern="1200" baseline="0" dirty="0">
                <a:solidFill>
                  <a:schemeClr val="tx1"/>
                </a:solidFill>
                <a:latin typeface="+mn-lt"/>
                <a:ea typeface="+mn-ea"/>
                <a:cs typeface="+mn-cs"/>
              </a:rPr>
              <a:t>Under these changes, an employee will continue to be a casual employee if they start working without a firm advance commitment to ongoing work and they are paid a casual loading. If the nature of their role changes to resemble ongoing employment</a:t>
            </a:r>
          </a:p>
          <a:p>
            <a:pPr marL="171450" indent="-171450">
              <a:buFontTx/>
              <a:buChar char="-"/>
            </a:pPr>
            <a:r>
              <a:rPr lang="en-AU" b="0" baseline="0" dirty="0"/>
              <a:t>a casual employee is now entitled to notify their employer that they wish to be converted to an ongoing role. </a:t>
            </a:r>
          </a:p>
          <a:p>
            <a:pPr marL="171450" indent="-171450">
              <a:buFontTx/>
              <a:buChar char="-"/>
            </a:pPr>
            <a:r>
              <a:rPr lang="en-AU" b="0" baseline="0" dirty="0"/>
              <a:t>A request for conversion can only be refused if they remain a genuine casual or if the employer has reasonable operational grounds for refusing. Reasons for a refusal must be provided in writing.</a:t>
            </a:r>
            <a:endParaRPr lang="en-AU" b="1" baseline="0" dirty="0"/>
          </a:p>
          <a:p>
            <a:pPr marL="0" indent="0">
              <a:buFont typeface="+mj-lt"/>
              <a:buNone/>
            </a:pPr>
            <a:endParaRPr lang="en-AU" b="0" baseline="0" dirty="0"/>
          </a:p>
          <a:p>
            <a:pPr marL="0" indent="0">
              <a:buFont typeface="+mj-lt"/>
              <a:buNone/>
            </a:pPr>
            <a:r>
              <a:rPr lang="en-AU" b="1" baseline="0" dirty="0"/>
              <a:t>3. Third – there is a focus on sexual harassment </a:t>
            </a:r>
          </a:p>
          <a:p>
            <a:pPr marL="0" indent="0">
              <a:buFont typeface="+mj-lt"/>
              <a:buNone/>
            </a:pPr>
            <a:endParaRPr lang="en-AU" b="1" baseline="0" dirty="0"/>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AU" i="1" dirty="0"/>
              <a:t>Since 2021, the </a:t>
            </a:r>
            <a:r>
              <a:rPr lang="en-AU" i="1" dirty="0" err="1"/>
              <a:t>FWC</a:t>
            </a:r>
            <a:r>
              <a:rPr lang="en-AU" i="1" baseline="0" dirty="0"/>
              <a:t> has had power to make a ‘stop sexual harassment’ order in respect of constitutional corporations if it </a:t>
            </a:r>
            <a:r>
              <a:rPr lang="en-AU" b="0" i="1" dirty="0"/>
              <a:t>is satisfied that the applicant has been sexually harassed and there is a risk that they will continue to be sexually harassed</a:t>
            </a:r>
            <a:r>
              <a:rPr lang="en-AU" b="0" i="1" baseline="0" dirty="0"/>
              <a:t>. </a:t>
            </a: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en-AU" b="0" baseline="0" dirty="0"/>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AU" b="0" baseline="0" dirty="0"/>
              <a:t>From 6 March 2023, </a:t>
            </a:r>
            <a:r>
              <a:rPr lang="en-AU" i="0" baseline="0" dirty="0"/>
              <a:t>an entirely new Division has been introduced into the Fair Work Act in relation to sexual harassment. This Division effectively expands the power to make a </a:t>
            </a:r>
            <a:r>
              <a:rPr lang="en-AU" baseline="0" dirty="0"/>
              <a:t>‘stop sexual harassment’ order </a:t>
            </a:r>
            <a:r>
              <a:rPr lang="en-AU" sz="1200" kern="1200" dirty="0">
                <a:solidFill>
                  <a:schemeClr val="tx1"/>
                </a:solidFill>
                <a:effectLst/>
                <a:latin typeface="Arial" panose="020B0604020202020204" pitchFamily="34" charset="0"/>
                <a:ea typeface="+mn-ea"/>
                <a:cs typeface="Arial" panose="020B0604020202020204" pitchFamily="34" charset="0"/>
              </a:rPr>
              <a:t>will to all employees in the Victorian public service and public sector</a:t>
            </a:r>
            <a:r>
              <a:rPr lang="en-AU" i="0" baseline="0" dirty="0"/>
              <a:t> and introduces a new avenue of redress. </a:t>
            </a:r>
            <a:r>
              <a:rPr lang="en-AU" b="0" baseline="0" dirty="0"/>
              <a:t> The FW Act now an express prohibition on </a:t>
            </a:r>
            <a:r>
              <a:rPr lang="en-AU" sz="1200" dirty="0"/>
              <a:t>sexual harassment in connection with work. Employers may now be held vicariously liable for the acts of their employee or agent which contravene the express prohibition against sexual harassment if the conduct is in connection with their employment or duties as an agent or employee. </a:t>
            </a: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en-AU" sz="1200" dirty="0"/>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AU" sz="1200" dirty="0"/>
              <a:t>The employer is not held vicariously liable if they took all reasonable steps to prevent the employee or agent from doing acts that would contravene the express prohibition. </a:t>
            </a: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en-AU" dirty="0"/>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AU" b="0" baseline="0" dirty="0"/>
              <a:t>A person who alleges they have been sexually harassed may apply, within 24 months after the last contravention, to the Fair Work Commission (</a:t>
            </a:r>
            <a:r>
              <a:rPr lang="en-AU" b="0" baseline="0" dirty="0" err="1"/>
              <a:t>FWC</a:t>
            </a:r>
            <a:r>
              <a:rPr lang="en-AU" b="0" baseline="0" dirty="0"/>
              <a:t>) </a:t>
            </a:r>
            <a:r>
              <a:rPr lang="en-AU" b="0" i="1" baseline="0" dirty="0"/>
              <a:t>or request an industrial association to apply on their behalf. Applications can also be made jointly by individuals against one or more perpetrators</a:t>
            </a:r>
            <a:r>
              <a:rPr lang="en-AU" b="0" baseline="0" dirty="0"/>
              <a:t>. </a:t>
            </a: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en-AU" b="0" baseline="0" dirty="0"/>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AU" b="0" baseline="0" dirty="0"/>
              <a:t>The </a:t>
            </a:r>
            <a:r>
              <a:rPr lang="en-AU" b="0" baseline="0" dirty="0" err="1"/>
              <a:t>FWC</a:t>
            </a:r>
            <a:r>
              <a:rPr lang="en-AU" b="0" baseline="0" dirty="0"/>
              <a:t> can also deal with the dispute by way of conciliation or, if both parties agree, by arbitration and may make orders for the payment of compensation or lost remuneration to an aggrieved person.</a:t>
            </a: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en-AU" b="0" baseline="0" dirty="0"/>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AU" b="0" baseline="0" dirty="0"/>
              <a:t>Similar to general protection claims, the </a:t>
            </a:r>
            <a:r>
              <a:rPr lang="en-AU" b="0" baseline="0" dirty="0" err="1"/>
              <a:t>FWC</a:t>
            </a:r>
            <a:r>
              <a:rPr lang="en-AU" b="0" baseline="0" dirty="0"/>
              <a:t> may also issue a certificate if it is satisfied that all reasonable attempts have been made to resolve the dispute or that dispute resolution is likely to be unsuccessful. </a:t>
            </a: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en-AU" b="0" baseline="0" dirty="0"/>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AU" b="0" baseline="0" dirty="0"/>
              <a:t>Once the certificate is issued, a sexual harassment court application may be made to the Federal Court or the Federal Circuit and Family Court (which must be made within 60 days after the certificate is issued). </a:t>
            </a:r>
          </a:p>
          <a:p>
            <a:endParaRPr lang="en-AU" dirty="0"/>
          </a:p>
          <a:p>
            <a:r>
              <a:rPr lang="en-AU" b="1" dirty="0"/>
              <a:t>4. Fourth, there is a new avenue to challenge a rejection of a flexible work request – s 65A and 65C</a:t>
            </a:r>
          </a:p>
          <a:p>
            <a:r>
              <a:rPr lang="en-AU" sz="1200" b="0" i="0" kern="1200" dirty="0">
                <a:solidFill>
                  <a:schemeClr val="tx1"/>
                </a:solidFill>
                <a:effectLst/>
                <a:latin typeface="+mn-lt"/>
                <a:ea typeface="+mn-ea"/>
                <a:cs typeface="+mn-cs"/>
              </a:rPr>
              <a:t>New section 65A clarifies the obligations of employers when refusing requests including that before refusing a request, the employer must (amongst other things), meet with the employee, genuinely try and reach agreement with the employee and have regard to the consequences of any refusal for the employee.  Under s 65C the </a:t>
            </a:r>
            <a:r>
              <a:rPr lang="en-AU" sz="1200" b="0" i="0" kern="1200" dirty="0" err="1">
                <a:solidFill>
                  <a:schemeClr val="tx1"/>
                </a:solidFill>
                <a:effectLst/>
                <a:latin typeface="+mn-lt"/>
                <a:ea typeface="+mn-ea"/>
                <a:cs typeface="+mn-cs"/>
              </a:rPr>
              <a:t>FWC</a:t>
            </a:r>
            <a:r>
              <a:rPr lang="en-AU" sz="1200" b="0" i="0" kern="1200" dirty="0">
                <a:solidFill>
                  <a:schemeClr val="tx1"/>
                </a:solidFill>
                <a:effectLst/>
                <a:latin typeface="+mn-lt"/>
                <a:ea typeface="+mn-ea"/>
                <a:cs typeface="+mn-cs"/>
              </a:rPr>
              <a:t> can deal with disputes arising from a refused request for flexible working arrangements</a:t>
            </a:r>
            <a:endParaRPr lang="en-AU" b="1" dirty="0"/>
          </a:p>
          <a:p>
            <a:endParaRPr lang="en-AU" baseline="0" dirty="0"/>
          </a:p>
          <a:p>
            <a:r>
              <a:rPr lang="en-AU" baseline="0" dirty="0"/>
              <a:t>Staying on top of these changes is a huge task in and of itself</a:t>
            </a:r>
          </a:p>
          <a:p>
            <a:endParaRPr lang="en-AU" baseline="0" dirty="0"/>
          </a:p>
        </p:txBody>
      </p:sp>
      <p:sp>
        <p:nvSpPr>
          <p:cNvPr id="4" name="Slide Number Placeholder 3"/>
          <p:cNvSpPr>
            <a:spLocks noGrp="1"/>
          </p:cNvSpPr>
          <p:nvPr>
            <p:ph type="sldNum" sz="quarter" idx="10"/>
          </p:nvPr>
        </p:nvSpPr>
        <p:spPr/>
        <p:txBody>
          <a:bodyPr/>
          <a:lstStyle/>
          <a:p>
            <a:fld id="{9A73BD39-F619-48EB-8955-B1C157CB8D29}" type="slidenum">
              <a:rPr lang="en-AU" smtClean="0"/>
              <a:t>9</a:t>
            </a:fld>
            <a:endParaRPr lang="en-AU" dirty="0"/>
          </a:p>
        </p:txBody>
      </p:sp>
    </p:spTree>
    <p:extLst>
      <p:ext uri="{BB962C8B-B14F-4D97-AF65-F5344CB8AC3E}">
        <p14:creationId xmlns:p14="http://schemas.microsoft.com/office/powerpoint/2010/main" val="3389199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24/06/2025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dirty="0"/>
          </a:p>
        </p:txBody>
      </p:sp>
    </p:spTree>
    <p:extLst>
      <p:ext uri="{BB962C8B-B14F-4D97-AF65-F5344CB8AC3E}">
        <p14:creationId xmlns:p14="http://schemas.microsoft.com/office/powerpoint/2010/main" val="2867765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24/06/2025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dirty="0"/>
          </a:p>
        </p:txBody>
      </p:sp>
    </p:spTree>
    <p:extLst>
      <p:ext uri="{BB962C8B-B14F-4D97-AF65-F5344CB8AC3E}">
        <p14:creationId xmlns:p14="http://schemas.microsoft.com/office/powerpoint/2010/main" val="203506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24/06/2025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dirty="0"/>
          </a:p>
        </p:txBody>
      </p:sp>
    </p:spTree>
    <p:extLst>
      <p:ext uri="{BB962C8B-B14F-4D97-AF65-F5344CB8AC3E}">
        <p14:creationId xmlns:p14="http://schemas.microsoft.com/office/powerpoint/2010/main" val="400737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24/06/2025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3958924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24/06/2025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1425609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36F135-3FF0-4E99-8BE7-7E098E3AA792}" type="datetimeFigureOut">
              <a:rPr lang="en-AU" smtClean="0"/>
              <a:t>24/06/2025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1506595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236F135-3FF0-4E99-8BE7-7E098E3AA792}" type="datetimeFigureOut">
              <a:rPr lang="en-AU" smtClean="0"/>
              <a:t>24/06/2025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869517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236F135-3FF0-4E99-8BE7-7E098E3AA792}" type="datetimeFigureOut">
              <a:rPr lang="en-AU" smtClean="0"/>
              <a:t>24/06/2025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2547867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236F135-3FF0-4E99-8BE7-7E098E3AA792}" type="datetimeFigureOut">
              <a:rPr lang="en-AU" smtClean="0"/>
              <a:t>24/06/2025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1290588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6F135-3FF0-4E99-8BE7-7E098E3AA792}" type="datetimeFigureOut">
              <a:rPr lang="en-AU" smtClean="0"/>
              <a:t>24/06/2025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698E575-916A-492C-878C-45BFE4B5656E}"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46459" y="184224"/>
            <a:ext cx="360040" cy="296267"/>
          </a:xfrm>
          <a:prstGeom prst="rect">
            <a:avLst/>
          </a:prstGeom>
        </p:spPr>
      </p:pic>
    </p:spTree>
    <p:extLst>
      <p:ext uri="{BB962C8B-B14F-4D97-AF65-F5344CB8AC3E}">
        <p14:creationId xmlns:p14="http://schemas.microsoft.com/office/powerpoint/2010/main" val="722482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36F135-3FF0-4E99-8BE7-7E098E3AA792}" type="datetimeFigureOut">
              <a:rPr lang="en-AU" smtClean="0"/>
              <a:t>24/06/2025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99268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24/06/2025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dirty="0"/>
          </a:p>
        </p:txBody>
      </p:sp>
    </p:spTree>
    <p:extLst>
      <p:ext uri="{BB962C8B-B14F-4D97-AF65-F5344CB8AC3E}">
        <p14:creationId xmlns:p14="http://schemas.microsoft.com/office/powerpoint/2010/main" val="1598510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36F135-3FF0-4E99-8BE7-7E098E3AA792}" type="datetimeFigureOut">
              <a:rPr lang="en-AU" smtClean="0"/>
              <a:t>24/06/2025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44821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24/06/2025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190025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24/06/2025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36058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36F135-3FF0-4E99-8BE7-7E098E3AA792}" type="datetimeFigureOut">
              <a:rPr lang="en-AU" smtClean="0"/>
              <a:t>24/06/2025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dirty="0"/>
          </a:p>
        </p:txBody>
      </p:sp>
    </p:spTree>
    <p:extLst>
      <p:ext uri="{BB962C8B-B14F-4D97-AF65-F5344CB8AC3E}">
        <p14:creationId xmlns:p14="http://schemas.microsoft.com/office/powerpoint/2010/main" val="674905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236F135-3FF0-4E99-8BE7-7E098E3AA792}" type="datetimeFigureOut">
              <a:rPr lang="en-AU" smtClean="0"/>
              <a:t>24/06/2025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5698E575-916A-492C-878C-45BFE4B5656E}" type="slidenum">
              <a:rPr lang="en-AU" smtClean="0"/>
              <a:t>‹#›</a:t>
            </a:fld>
            <a:endParaRPr lang="en-AU" dirty="0"/>
          </a:p>
        </p:txBody>
      </p:sp>
    </p:spTree>
    <p:extLst>
      <p:ext uri="{BB962C8B-B14F-4D97-AF65-F5344CB8AC3E}">
        <p14:creationId xmlns:p14="http://schemas.microsoft.com/office/powerpoint/2010/main" val="278923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236F135-3FF0-4E99-8BE7-7E098E3AA792}" type="datetimeFigureOut">
              <a:rPr lang="en-AU" smtClean="0"/>
              <a:t>24/06/2025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5698E575-916A-492C-878C-45BFE4B5656E}" type="slidenum">
              <a:rPr lang="en-AU" smtClean="0"/>
              <a:t>‹#›</a:t>
            </a:fld>
            <a:endParaRPr lang="en-AU" dirty="0"/>
          </a:p>
        </p:txBody>
      </p:sp>
    </p:spTree>
    <p:extLst>
      <p:ext uri="{BB962C8B-B14F-4D97-AF65-F5344CB8AC3E}">
        <p14:creationId xmlns:p14="http://schemas.microsoft.com/office/powerpoint/2010/main" val="343493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236F135-3FF0-4E99-8BE7-7E098E3AA792}" type="datetimeFigureOut">
              <a:rPr lang="en-AU" smtClean="0"/>
              <a:t>24/06/2025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5698E575-916A-492C-878C-45BFE4B5656E}" type="slidenum">
              <a:rPr lang="en-AU" smtClean="0"/>
              <a:t>‹#›</a:t>
            </a:fld>
            <a:endParaRPr lang="en-AU" dirty="0"/>
          </a:p>
        </p:txBody>
      </p:sp>
    </p:spTree>
    <p:extLst>
      <p:ext uri="{BB962C8B-B14F-4D97-AF65-F5344CB8AC3E}">
        <p14:creationId xmlns:p14="http://schemas.microsoft.com/office/powerpoint/2010/main" val="107176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6F135-3FF0-4E99-8BE7-7E098E3AA792}" type="datetimeFigureOut">
              <a:rPr lang="en-AU" smtClean="0"/>
              <a:t>24/06/2025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5698E575-916A-492C-878C-45BFE4B5656E}" type="slidenum">
              <a:rPr lang="en-AU" smtClean="0"/>
              <a:t>‹#›</a:t>
            </a:fld>
            <a:endParaRPr lang="en-AU"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46459" y="184224"/>
            <a:ext cx="360040" cy="296267"/>
          </a:xfrm>
          <a:prstGeom prst="rect">
            <a:avLst/>
          </a:prstGeom>
        </p:spPr>
      </p:pic>
    </p:spTree>
    <p:extLst>
      <p:ext uri="{BB962C8B-B14F-4D97-AF65-F5344CB8AC3E}">
        <p14:creationId xmlns:p14="http://schemas.microsoft.com/office/powerpoint/2010/main" val="107307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36F135-3FF0-4E99-8BE7-7E098E3AA792}" type="datetimeFigureOut">
              <a:rPr lang="en-AU" smtClean="0"/>
              <a:t>24/06/2025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5698E575-916A-492C-878C-45BFE4B5656E}" type="slidenum">
              <a:rPr lang="en-AU" smtClean="0"/>
              <a:t>‹#›</a:t>
            </a:fld>
            <a:endParaRPr lang="en-AU" dirty="0"/>
          </a:p>
        </p:txBody>
      </p:sp>
    </p:spTree>
    <p:extLst>
      <p:ext uri="{BB962C8B-B14F-4D97-AF65-F5344CB8AC3E}">
        <p14:creationId xmlns:p14="http://schemas.microsoft.com/office/powerpoint/2010/main" val="1530566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36F135-3FF0-4E99-8BE7-7E098E3AA792}" type="datetimeFigureOut">
              <a:rPr lang="en-AU" smtClean="0"/>
              <a:t>24/06/2025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5698E575-916A-492C-878C-45BFE4B5656E}" type="slidenum">
              <a:rPr lang="en-AU" smtClean="0"/>
              <a:t>‹#›</a:t>
            </a:fld>
            <a:endParaRPr lang="en-AU" dirty="0"/>
          </a:p>
        </p:txBody>
      </p:sp>
    </p:spTree>
    <p:extLst>
      <p:ext uri="{BB962C8B-B14F-4D97-AF65-F5344CB8AC3E}">
        <p14:creationId xmlns:p14="http://schemas.microsoft.com/office/powerpoint/2010/main" val="256488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6F135-3FF0-4E99-8BE7-7E098E3AA792}" type="datetimeFigureOut">
              <a:rPr lang="en-AU" smtClean="0"/>
              <a:t>24/06/2025</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8E575-916A-492C-878C-45BFE4B5656E}" type="slidenum">
              <a:rPr lang="en-AU" smtClean="0"/>
              <a:t>‹#›</a:t>
            </a:fld>
            <a:endParaRPr lang="en-AU" dirty="0"/>
          </a:p>
        </p:txBody>
      </p:sp>
    </p:spTree>
    <p:extLst>
      <p:ext uri="{BB962C8B-B14F-4D97-AF65-F5344CB8AC3E}">
        <p14:creationId xmlns:p14="http://schemas.microsoft.com/office/powerpoint/2010/main" val="1584749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6F135-3FF0-4E99-8BE7-7E098E3AA792}" type="datetimeFigureOut">
              <a:rPr lang="en-AU" smtClean="0"/>
              <a:t>24/06/2025</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8E575-916A-492C-878C-45BFE4B5656E}" type="slidenum">
              <a:rPr lang="en-AU" smtClean="0"/>
              <a:t>‹#›</a:t>
            </a:fld>
            <a:endParaRPr lang="en-AU"/>
          </a:p>
        </p:txBody>
      </p:sp>
    </p:spTree>
    <p:extLst>
      <p:ext uri="{BB962C8B-B14F-4D97-AF65-F5344CB8AC3E}">
        <p14:creationId xmlns:p14="http://schemas.microsoft.com/office/powerpoint/2010/main" val="31401145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1.jp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www.worksafe.vic.gov.au/workwell-toolkit-culture-and-its-role-supporting-mentally-healthy-workpla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hyperlink" Target="https://www.worksafe.vic.gov.au/workwell-toolkit-culture-and-its-role-supporting-mentally-healthy-workplac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worksafe.vic.gov.au/workwell-toolkit-culture-and-its-role-supporting-mentally-healthy-workplace"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www.vic.gov.au/sites/default/files/201905/IR_Public_%20Sector_Industrial_Relations_Policies_2015.pdf" TargetMode="External"/><Relationship Id="rId5" Type="http://schemas.openxmlformats.org/officeDocument/2006/relationships/hyperlink" Target="https://vpsc.vic.gov.au/resources/vps-enterprise-agreement-common-policies-resource-page/" TargetMode="External"/><Relationship Id="rId4" Type="http://schemas.openxmlformats.org/officeDocument/2006/relationships/hyperlink" Target="https://www.dtf.vic.gov.au/funds-programs-and-policies/victorian-public-service-enterprise-agreement-2024"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vpsc.vic.gov.au/about-public-sector/employer-public-sector-bodies/" TargetMode="External"/><Relationship Id="rId4" Type="http://schemas.openxmlformats.org/officeDocument/2006/relationships/hyperlink" Target="https://vpsc.vic.gov.au/about-public-sector/machinery-of-governm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t="13950" r="32660" b="4981"/>
          <a:stretch/>
        </p:blipFill>
        <p:spPr>
          <a:xfrm>
            <a:off x="8041571" y="3805"/>
            <a:ext cx="4150429" cy="6873445"/>
          </a:xfrm>
          <a:prstGeom prst="rect">
            <a:avLst/>
          </a:prstGeom>
        </p:spPr>
      </p:pic>
      <p:sp>
        <p:nvSpPr>
          <p:cNvPr id="7" name="TextBox 6"/>
          <p:cNvSpPr txBox="1"/>
          <p:nvPr/>
        </p:nvSpPr>
        <p:spPr>
          <a:xfrm>
            <a:off x="335360" y="1645046"/>
            <a:ext cx="8803323" cy="1877437"/>
          </a:xfrm>
          <a:prstGeom prst="rect">
            <a:avLst/>
          </a:prstGeom>
          <a:noFill/>
          <a:ln>
            <a:noFill/>
          </a:ln>
        </p:spPr>
        <p:txBody>
          <a:bodyPr wrap="square" rtlCol="0">
            <a:spAutoFit/>
          </a:bodyPr>
          <a:lstStyle/>
          <a:p>
            <a:r>
              <a:rPr lang="en-AU" sz="3600" b="1" dirty="0">
                <a:solidFill>
                  <a:schemeClr val="accent4"/>
                </a:solidFill>
                <a:latin typeface="Segoe UI" panose="020B0502040204020203" pitchFamily="34" charset="0"/>
                <a:cs typeface="Segoe UI" panose="020B0502040204020203" pitchFamily="34" charset="0"/>
              </a:rPr>
              <a:t>Employment in the Victorian Public Sector</a:t>
            </a:r>
          </a:p>
          <a:p>
            <a:r>
              <a:rPr lang="en-AU" dirty="0">
                <a:solidFill>
                  <a:schemeClr val="accent4"/>
                </a:solidFill>
                <a:latin typeface="Segoe UI" panose="020B0502040204020203" pitchFamily="34" charset="0"/>
                <a:cs typeface="Segoe UI" panose="020B0502040204020203" pitchFamily="34" charset="0"/>
              </a:rPr>
              <a:t>12 June 2025</a:t>
            </a:r>
            <a:endParaRPr lang="en-AU" b="1" dirty="0">
              <a:solidFill>
                <a:schemeClr val="accent4"/>
              </a:solidFill>
              <a:latin typeface="Segoe UI" panose="020B0502040204020203" pitchFamily="34" charset="0"/>
              <a:cs typeface="Segoe UI" panose="020B0502040204020203" pitchFamily="34" charset="0"/>
            </a:endParaRPr>
          </a:p>
          <a:p>
            <a:endParaRPr lang="en-AU" sz="1400" dirty="0">
              <a:solidFill>
                <a:schemeClr val="accent4"/>
              </a:solidFill>
              <a:latin typeface="Segoe UI" panose="020B0502040204020203" pitchFamily="34" charset="0"/>
              <a:cs typeface="Segoe UI" panose="020B0502040204020203" pitchFamily="34" charset="0"/>
            </a:endParaRPr>
          </a:p>
          <a:p>
            <a:endParaRPr lang="en-AU" sz="1200" dirty="0">
              <a:solidFill>
                <a:schemeClr val="accent2"/>
              </a:solidFill>
              <a:latin typeface="Segoe UI" panose="020B0502040204020203" pitchFamily="34" charset="0"/>
              <a:cs typeface="Segoe UI" panose="020B0502040204020203" pitchFamily="34" charset="0"/>
            </a:endParaRPr>
          </a:p>
        </p:txBody>
      </p:sp>
      <p:sp>
        <p:nvSpPr>
          <p:cNvPr id="9" name="TextBox 8"/>
          <p:cNvSpPr txBox="1"/>
          <p:nvPr/>
        </p:nvSpPr>
        <p:spPr>
          <a:xfrm>
            <a:off x="335361" y="4029739"/>
            <a:ext cx="2936650" cy="1077218"/>
          </a:xfrm>
          <a:prstGeom prst="rect">
            <a:avLst/>
          </a:prstGeom>
          <a:noFill/>
        </p:spPr>
        <p:txBody>
          <a:bodyPr wrap="square" rtlCol="0">
            <a:spAutoFit/>
          </a:bodyPr>
          <a:lstStyle/>
          <a:p>
            <a:r>
              <a:rPr lang="en-AU" sz="1600" b="1" dirty="0">
                <a:solidFill>
                  <a:srgbClr val="172750"/>
                </a:solidFill>
                <a:latin typeface="Segoe UI" panose="020B0502040204020203" pitchFamily="34" charset="0"/>
                <a:cs typeface="Segoe UI" panose="020B0502040204020203" pitchFamily="34" charset="0"/>
              </a:rPr>
              <a:t>Michael Carrick</a:t>
            </a:r>
          </a:p>
          <a:p>
            <a:r>
              <a:rPr lang="en-AU" sz="1600" dirty="0">
                <a:solidFill>
                  <a:srgbClr val="172750"/>
                </a:solidFill>
                <a:latin typeface="Segoe UI" panose="020B0502040204020203" pitchFamily="34" charset="0"/>
                <a:cs typeface="Segoe UI" panose="020B0502040204020203" pitchFamily="34" charset="0"/>
              </a:rPr>
              <a:t>Managing Principal Solicitor </a:t>
            </a:r>
          </a:p>
          <a:p>
            <a:endParaRPr lang="en-AU" sz="1600" dirty="0">
              <a:solidFill>
                <a:srgbClr val="172750"/>
              </a:solidFill>
              <a:latin typeface="Segoe UI" panose="020B0502040204020203" pitchFamily="34" charset="0"/>
              <a:cs typeface="Segoe UI" panose="020B0502040204020203" pitchFamily="34" charset="0"/>
            </a:endParaRPr>
          </a:p>
          <a:p>
            <a:endParaRPr lang="en-AU" sz="1600" dirty="0">
              <a:solidFill>
                <a:srgbClr val="172750"/>
              </a:solidFill>
              <a:latin typeface="Segoe UI" panose="020B0502040204020203" pitchFamily="34" charset="0"/>
              <a:cs typeface="Segoe UI" panose="020B0502040204020203"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168" y="6164245"/>
            <a:ext cx="2683110" cy="457991"/>
          </a:xfrm>
          <a:prstGeom prst="rect">
            <a:avLst/>
          </a:prstGeom>
        </p:spPr>
      </p:pic>
      <p:sp>
        <p:nvSpPr>
          <p:cNvPr id="16" name="TextBox 15"/>
          <p:cNvSpPr txBox="1"/>
          <p:nvPr/>
        </p:nvSpPr>
        <p:spPr>
          <a:xfrm>
            <a:off x="335359" y="5592485"/>
            <a:ext cx="8803324" cy="338554"/>
          </a:xfrm>
          <a:prstGeom prst="rect">
            <a:avLst/>
          </a:prstGeom>
          <a:noFill/>
        </p:spPr>
        <p:txBody>
          <a:bodyPr wrap="square" rtlCol="0">
            <a:spAutoFit/>
          </a:bodyPr>
          <a:lstStyle/>
          <a:p>
            <a:r>
              <a:rPr lang="en-AU" sz="1600" dirty="0">
                <a:solidFill>
                  <a:srgbClr val="172750"/>
                </a:solidFill>
                <a:latin typeface="Segoe UI" panose="020B0502040204020203" pitchFamily="34" charset="0"/>
                <a:cs typeface="Segoe UI" panose="020B0502040204020203" pitchFamily="34" charset="0"/>
              </a:rPr>
              <a:t>							          </a:t>
            </a:r>
            <a:endParaRPr lang="en-AU" sz="1600" b="1" dirty="0">
              <a:solidFill>
                <a:srgbClr val="172750"/>
              </a:solidFill>
              <a:latin typeface="Segoe UI" panose="020B0502040204020203" pitchFamily="34" charset="0"/>
              <a:cs typeface="Segoe UI" panose="020B0502040204020203" pitchFamily="34" charset="0"/>
            </a:endParaRPr>
          </a:p>
        </p:txBody>
      </p:sp>
      <p:sp>
        <p:nvSpPr>
          <p:cNvPr id="14" name="Rectangle 13"/>
          <p:cNvSpPr/>
          <p:nvPr/>
        </p:nvSpPr>
        <p:spPr>
          <a:xfrm>
            <a:off x="0" y="6795435"/>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4" name="TextBox 3">
            <a:extLst>
              <a:ext uri="{FF2B5EF4-FFF2-40B4-BE49-F238E27FC236}">
                <a16:creationId xmlns:a16="http://schemas.microsoft.com/office/drawing/2014/main" id="{49D955D5-528F-1353-DB64-322A791B3CFB}"/>
              </a:ext>
            </a:extLst>
          </p:cNvPr>
          <p:cNvSpPr txBox="1"/>
          <p:nvPr/>
        </p:nvSpPr>
        <p:spPr>
          <a:xfrm>
            <a:off x="3272011" y="4029739"/>
            <a:ext cx="2539388" cy="584775"/>
          </a:xfrm>
          <a:prstGeom prst="rect">
            <a:avLst/>
          </a:prstGeom>
          <a:noFill/>
        </p:spPr>
        <p:txBody>
          <a:bodyPr wrap="square">
            <a:spAutoFit/>
          </a:bodyPr>
          <a:lstStyle/>
          <a:p>
            <a:r>
              <a:rPr lang="en-AU" sz="1600" b="1" dirty="0">
                <a:solidFill>
                  <a:srgbClr val="172750"/>
                </a:solidFill>
                <a:latin typeface="Segoe UI" panose="020B0502040204020203" pitchFamily="34" charset="0"/>
                <a:cs typeface="Segoe UI" panose="020B0502040204020203" pitchFamily="34" charset="0"/>
              </a:rPr>
              <a:t>Madeleine Gome</a:t>
            </a:r>
          </a:p>
          <a:p>
            <a:r>
              <a:rPr lang="en-AU" sz="1600" dirty="0">
                <a:solidFill>
                  <a:srgbClr val="172750"/>
                </a:solidFill>
                <a:latin typeface="Segoe UI" panose="020B0502040204020203" pitchFamily="34" charset="0"/>
                <a:cs typeface="Segoe UI" panose="020B0502040204020203" pitchFamily="34" charset="0"/>
              </a:rPr>
              <a:t>Solicitor</a:t>
            </a:r>
          </a:p>
        </p:txBody>
      </p:sp>
    </p:spTree>
    <p:extLst>
      <p:ext uri="{BB962C8B-B14F-4D97-AF65-F5344CB8AC3E}">
        <p14:creationId xmlns:p14="http://schemas.microsoft.com/office/powerpoint/2010/main" val="261215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5983"/>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609600" y="771108"/>
            <a:ext cx="11582399" cy="584775"/>
          </a:xfrm>
          <a:prstGeom prst="rect">
            <a:avLst/>
          </a:prstGeom>
        </p:spPr>
        <p:txBody>
          <a:bodyPr wrap="square">
            <a:spAutoFit/>
          </a:bodyPr>
          <a:lstStyle/>
          <a:p>
            <a:pPr>
              <a:spcBef>
                <a:spcPts val="600"/>
              </a:spcBef>
              <a:spcAft>
                <a:spcPts val="300"/>
              </a:spcAft>
            </a:pPr>
            <a:r>
              <a:rPr lang="en-AU" sz="3200" b="1" dirty="0">
                <a:solidFill>
                  <a:schemeClr val="bg1"/>
                </a:solidFill>
                <a:latin typeface="Segoe UI" panose="020B0502040204020203" pitchFamily="34" charset="0"/>
                <a:cs typeface="Segoe UI" panose="020B0502040204020203" pitchFamily="34" charset="0"/>
              </a:rPr>
              <a:t>What changes could be next?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Content Placeholder 1"/>
          <p:cNvSpPr txBox="1">
            <a:spLocks/>
          </p:cNvSpPr>
          <p:nvPr/>
        </p:nvSpPr>
        <p:spPr>
          <a:xfrm>
            <a:off x="1371600" y="1825625"/>
            <a:ext cx="574357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latin typeface="Segoe UI" panose="020B0502040204020203" pitchFamily="34" charset="0"/>
              <a:cs typeface="Segoe UI" panose="020B0502040204020203" pitchFamily="34" charset="0"/>
            </a:endParaRPr>
          </a:p>
          <a:p>
            <a:endParaRPr lang="en-AU" dirty="0"/>
          </a:p>
        </p:txBody>
      </p:sp>
      <p:pic>
        <p:nvPicPr>
          <p:cNvPr id="3" name="Picture 2" descr="A road with trees in the distance&#10;&#10;AI-generated content may be incorrect.">
            <a:extLst>
              <a:ext uri="{FF2B5EF4-FFF2-40B4-BE49-F238E27FC236}">
                <a16:creationId xmlns:a16="http://schemas.microsoft.com/office/drawing/2014/main" id="{CFEEC249-9ECA-FA99-79D7-20773C671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2783" y="1962959"/>
            <a:ext cx="6826685" cy="3840010"/>
          </a:xfrm>
          <a:prstGeom prst="rect">
            <a:avLst/>
          </a:prstGeom>
        </p:spPr>
      </p:pic>
    </p:spTree>
    <p:extLst>
      <p:ext uri="{BB962C8B-B14F-4D97-AF65-F5344CB8AC3E}">
        <p14:creationId xmlns:p14="http://schemas.microsoft.com/office/powerpoint/2010/main" val="3776945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a:xfrm>
            <a:off x="1183216" y="771108"/>
            <a:ext cx="10810941" cy="584775"/>
          </a:xfrm>
          <a:prstGeom prst="rect">
            <a:avLst/>
          </a:prstGeom>
        </p:spPr>
        <p:txBody>
          <a:bodyPr wrap="square">
            <a:spAutoFit/>
          </a:bodyPr>
          <a:lstStyle/>
          <a:p>
            <a:pPr>
              <a:spcBef>
                <a:spcPts val="600"/>
              </a:spcBef>
              <a:spcAft>
                <a:spcPts val="300"/>
              </a:spcAft>
            </a:pPr>
            <a:r>
              <a:rPr lang="en-AU" sz="3200" b="1" dirty="0">
                <a:solidFill>
                  <a:schemeClr val="accent4"/>
                </a:solidFill>
                <a:latin typeface="Segoe UI" panose="020B0502040204020203" pitchFamily="34" charset="0"/>
                <a:cs typeface="Segoe UI" panose="020B0502040204020203" pitchFamily="34" charset="0"/>
              </a:rPr>
              <a:t>Public Administration Act 2004 (Vic)</a:t>
            </a:r>
          </a:p>
        </p:txBody>
      </p:sp>
      <p:pic>
        <p:nvPicPr>
          <p:cNvPr id="6" name="Picture 5" descr="A blue and black logo&#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pic>
        <p:nvPicPr>
          <p:cNvPr id="5" name="object 5" descr="A group of circles with green lines&#10;&#10;Description automatically generated">
            <a:extLst>
              <a:ext uri="{FF2B5EF4-FFF2-40B4-BE49-F238E27FC236}">
                <a16:creationId xmlns:a16="http://schemas.microsoft.com/office/drawing/2014/main" id="{3DDD0420-2E10-01B9-FF34-F566AE26021E}"/>
              </a:ext>
            </a:extLst>
          </p:cNvPr>
          <p:cNvPicPr/>
          <p:nvPr/>
        </p:nvPicPr>
        <p:blipFill>
          <a:blip r:embed="rId4" cstate="print"/>
          <a:stretch>
            <a:fillRect/>
          </a:stretch>
        </p:blipFill>
        <p:spPr>
          <a:xfrm>
            <a:off x="2091690" y="4580734"/>
            <a:ext cx="8340083" cy="1659319"/>
          </a:xfrm>
          <a:prstGeom prst="rect">
            <a:avLst/>
          </a:prstGeom>
        </p:spPr>
      </p:pic>
      <p:graphicFrame>
        <p:nvGraphicFramePr>
          <p:cNvPr id="17" name="TextBox 3">
            <a:extLst>
              <a:ext uri="{FF2B5EF4-FFF2-40B4-BE49-F238E27FC236}">
                <a16:creationId xmlns:a16="http://schemas.microsoft.com/office/drawing/2014/main" id="{8BE22968-0E6C-6384-62DA-45B333EDD7A5}"/>
              </a:ext>
            </a:extLst>
          </p:cNvPr>
          <p:cNvGraphicFramePr/>
          <p:nvPr/>
        </p:nvGraphicFramePr>
        <p:xfrm>
          <a:off x="2286000" y="1680775"/>
          <a:ext cx="7658100" cy="28999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41201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chemeClr val="bg1"/>
              </a:solidFill>
              <a:effectLst/>
              <a:uLnTx/>
              <a:uFillTx/>
              <a:latin typeface="Segoe UI"/>
              <a:ea typeface="+mn-ea"/>
              <a:cs typeface="+mn-cs"/>
            </a:endParaRPr>
          </a:p>
        </p:txBody>
      </p:sp>
      <p:sp>
        <p:nvSpPr>
          <p:cNvPr id="12" name="Rectangle 11"/>
          <p:cNvSpPr/>
          <p:nvPr/>
        </p:nvSpPr>
        <p:spPr>
          <a:xfrm>
            <a:off x="0" y="658039"/>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spcBef>
                <a:spcPts val="600"/>
              </a:spcBef>
              <a:spcAft>
                <a:spcPts val="300"/>
              </a:spcAft>
            </a:pPr>
            <a:r>
              <a:rPr lang="en-AU" sz="3200" b="1" dirty="0">
                <a:solidFill>
                  <a:schemeClr val="bg1"/>
                </a:solidFill>
                <a:latin typeface="Segoe UI" panose="020B0502040204020203" pitchFamily="34" charset="0"/>
                <a:cs typeface="Segoe UI" panose="020B0502040204020203" pitchFamily="34" charset="0"/>
              </a:rPr>
              <a:t>   Entity-specific legislation</a:t>
            </a:r>
          </a:p>
        </p:txBody>
      </p:sp>
      <p:pic>
        <p:nvPicPr>
          <p:cNvPr id="4" name="object 5">
            <a:extLst>
              <a:ext uri="{FF2B5EF4-FFF2-40B4-BE49-F238E27FC236}">
                <a16:creationId xmlns:a16="http://schemas.microsoft.com/office/drawing/2014/main" id="{9B9B0A28-1BEB-DBB7-B157-67DCA09533AF}"/>
              </a:ext>
            </a:extLst>
          </p:cNvPr>
          <p:cNvPicPr/>
          <p:nvPr/>
        </p:nvPicPr>
        <p:blipFill>
          <a:blip r:embed="rId4" cstate="print"/>
          <a:stretch>
            <a:fillRect/>
          </a:stretch>
        </p:blipFill>
        <p:spPr>
          <a:xfrm>
            <a:off x="8084068" y="1945101"/>
            <a:ext cx="2761487" cy="3557015"/>
          </a:xfrm>
          <a:prstGeom prst="rect">
            <a:avLst/>
          </a:prstGeom>
        </p:spPr>
      </p:pic>
      <p:sp>
        <p:nvSpPr>
          <p:cNvPr id="8" name="TextBox 7">
            <a:extLst>
              <a:ext uri="{FF2B5EF4-FFF2-40B4-BE49-F238E27FC236}">
                <a16:creationId xmlns:a16="http://schemas.microsoft.com/office/drawing/2014/main" id="{ACC93AE5-B8AD-A00F-C38F-4F6800729DFE}"/>
              </a:ext>
            </a:extLst>
          </p:cNvPr>
          <p:cNvSpPr txBox="1"/>
          <p:nvPr/>
        </p:nvSpPr>
        <p:spPr>
          <a:xfrm>
            <a:off x="1346445" y="2440341"/>
            <a:ext cx="6151944" cy="2566536"/>
          </a:xfrm>
          <a:prstGeom prst="rect">
            <a:avLst/>
          </a:prstGeom>
          <a:noFill/>
        </p:spPr>
        <p:txBody>
          <a:bodyPr wrap="square">
            <a:spAutoFit/>
          </a:bodyPr>
          <a:lstStyle/>
          <a:p>
            <a:pPr marL="12700" marR="5080">
              <a:lnSpc>
                <a:spcPts val="3030"/>
              </a:lnSpc>
              <a:spcBef>
                <a:spcPts val="470"/>
              </a:spcBef>
              <a:tabLst>
                <a:tab pos="241300" algn="l"/>
              </a:tabLst>
            </a:pPr>
            <a:r>
              <a:rPr lang="en-AU" sz="2400" dirty="0">
                <a:latin typeface="Segoe UI Light"/>
                <a:cs typeface="Segoe UI Light"/>
              </a:rPr>
              <a:t>Some bodies also have their own entity specific legislation, for example:</a:t>
            </a:r>
          </a:p>
          <a:p>
            <a:pPr marL="241300" marR="5080" indent="-228600">
              <a:lnSpc>
                <a:spcPts val="3030"/>
              </a:lnSpc>
              <a:spcBef>
                <a:spcPts val="470"/>
              </a:spcBef>
              <a:buFont typeface="Arial"/>
              <a:buChar char="•"/>
              <a:tabLst>
                <a:tab pos="241300" algn="l"/>
              </a:tabLst>
            </a:pPr>
            <a:r>
              <a:rPr lang="en-AU" sz="2400" dirty="0">
                <a:latin typeface="Segoe UI Light"/>
                <a:cs typeface="Segoe UI Light"/>
              </a:rPr>
              <a:t>Education and Training Reform Act 2006</a:t>
            </a:r>
          </a:p>
          <a:p>
            <a:pPr marL="241300" marR="5080" indent="-228600">
              <a:lnSpc>
                <a:spcPts val="3030"/>
              </a:lnSpc>
              <a:spcBef>
                <a:spcPts val="470"/>
              </a:spcBef>
              <a:buFont typeface="Arial"/>
              <a:buChar char="•"/>
              <a:tabLst>
                <a:tab pos="241300" algn="l"/>
              </a:tabLst>
            </a:pPr>
            <a:r>
              <a:rPr lang="en-AU" sz="2400" dirty="0">
                <a:latin typeface="Segoe UI Light"/>
                <a:cs typeface="Segoe UI Light"/>
              </a:rPr>
              <a:t>Victoria Police Act 2013</a:t>
            </a:r>
          </a:p>
          <a:p>
            <a:pPr marL="241300" marR="5080" indent="-228600">
              <a:lnSpc>
                <a:spcPts val="3030"/>
              </a:lnSpc>
              <a:spcBef>
                <a:spcPts val="470"/>
              </a:spcBef>
              <a:buFont typeface="Arial"/>
              <a:buChar char="•"/>
              <a:tabLst>
                <a:tab pos="241300" algn="l"/>
              </a:tabLst>
            </a:pPr>
            <a:r>
              <a:rPr lang="en-AU" sz="2400" dirty="0">
                <a:latin typeface="Segoe UI Light"/>
                <a:cs typeface="Segoe UI Light"/>
              </a:rPr>
              <a:t>Emergency Services Telecommunications Authority Act 2004</a:t>
            </a:r>
          </a:p>
        </p:txBody>
      </p:sp>
    </p:spTree>
    <p:extLst>
      <p:ext uri="{BB962C8B-B14F-4D97-AF65-F5344CB8AC3E}">
        <p14:creationId xmlns:p14="http://schemas.microsoft.com/office/powerpoint/2010/main" val="1860389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5983"/>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524256" y="771108"/>
            <a:ext cx="11667743" cy="584775"/>
          </a:xfrm>
          <a:prstGeom prst="rect">
            <a:avLst/>
          </a:prstGeom>
        </p:spPr>
        <p:txBody>
          <a:bodyPr wrap="square">
            <a:spAutoFit/>
          </a:bodyPr>
          <a:lstStyle/>
          <a:p>
            <a:pPr>
              <a:spcBef>
                <a:spcPts val="600"/>
              </a:spcBef>
              <a:spcAft>
                <a:spcPts val="300"/>
              </a:spcAft>
            </a:pPr>
            <a:r>
              <a:rPr lang="en-AU" sz="3200" b="1" dirty="0">
                <a:solidFill>
                  <a:schemeClr val="bg1"/>
                </a:solidFill>
                <a:latin typeface="Segoe UI" panose="020B0502040204020203" pitchFamily="34" charset="0"/>
                <a:cs typeface="Segoe UI" panose="020B0502040204020203" pitchFamily="34" charset="0"/>
              </a:rPr>
              <a:t>Codes of Conduct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B209D059-1A23-0525-2335-F3EC6312051D}"/>
              </a:ext>
            </a:extLst>
          </p:cNvPr>
          <p:cNvPicPr>
            <a:picLocks noChangeAspect="1"/>
          </p:cNvPicPr>
          <p:nvPr/>
        </p:nvPicPr>
        <p:blipFill>
          <a:blip r:embed="rId4"/>
          <a:stretch>
            <a:fillRect/>
          </a:stretch>
        </p:blipFill>
        <p:spPr>
          <a:xfrm>
            <a:off x="1468645" y="2091637"/>
            <a:ext cx="3017782" cy="3956647"/>
          </a:xfrm>
          <a:prstGeom prst="rect">
            <a:avLst/>
          </a:prstGeom>
        </p:spPr>
      </p:pic>
      <p:sp>
        <p:nvSpPr>
          <p:cNvPr id="9" name="TextBox 8">
            <a:extLst>
              <a:ext uri="{FF2B5EF4-FFF2-40B4-BE49-F238E27FC236}">
                <a16:creationId xmlns:a16="http://schemas.microsoft.com/office/drawing/2014/main" id="{F3C7DF3A-2B58-D219-9B8F-0DBAE6212637}"/>
              </a:ext>
            </a:extLst>
          </p:cNvPr>
          <p:cNvSpPr txBox="1"/>
          <p:nvPr/>
        </p:nvSpPr>
        <p:spPr>
          <a:xfrm>
            <a:off x="4930545" y="1846978"/>
            <a:ext cx="6151944" cy="4355038"/>
          </a:xfrm>
          <a:prstGeom prst="rect">
            <a:avLst/>
          </a:prstGeom>
          <a:noFill/>
        </p:spPr>
        <p:txBody>
          <a:bodyPr wrap="square">
            <a:spAutoFit/>
          </a:bodyPr>
          <a:lstStyle/>
          <a:p>
            <a:pPr marL="299085" indent="-287020">
              <a:spcBef>
                <a:spcPts val="105"/>
              </a:spcBef>
              <a:buFont typeface="Arial"/>
              <a:buChar char="•"/>
              <a:tabLst>
                <a:tab pos="299085" algn="l"/>
                <a:tab pos="299720" algn="l"/>
              </a:tabLst>
            </a:pPr>
            <a:r>
              <a:rPr lang="en-AU" sz="2100" dirty="0">
                <a:latin typeface="Segoe UI Light"/>
                <a:cs typeface="Segoe UI Light"/>
              </a:rPr>
              <a:t>VPSC</a:t>
            </a:r>
            <a:r>
              <a:rPr lang="en-AU" sz="2100" spc="-35" dirty="0">
                <a:latin typeface="Segoe UI Light"/>
                <a:cs typeface="Segoe UI Light"/>
              </a:rPr>
              <a:t> </a:t>
            </a:r>
            <a:r>
              <a:rPr lang="en-AU" sz="2100" dirty="0">
                <a:latin typeface="Segoe UI Light"/>
                <a:cs typeface="Segoe UI Light"/>
              </a:rPr>
              <a:t>has</a:t>
            </a:r>
            <a:r>
              <a:rPr lang="en-AU" sz="2100" spc="-25" dirty="0">
                <a:latin typeface="Segoe UI Light"/>
                <a:cs typeface="Segoe UI Light"/>
              </a:rPr>
              <a:t> </a:t>
            </a:r>
            <a:r>
              <a:rPr lang="en-AU" sz="2100" dirty="0">
                <a:latin typeface="Segoe UI Light"/>
                <a:cs typeface="Segoe UI Light"/>
              </a:rPr>
              <a:t>issued</a:t>
            </a:r>
            <a:r>
              <a:rPr lang="en-AU" sz="2100" spc="-15" dirty="0">
                <a:latin typeface="Segoe UI Light"/>
                <a:cs typeface="Segoe UI Light"/>
              </a:rPr>
              <a:t> </a:t>
            </a:r>
            <a:r>
              <a:rPr lang="en-AU" sz="2100" dirty="0">
                <a:latin typeface="Segoe UI Light"/>
                <a:cs typeface="Segoe UI Light"/>
              </a:rPr>
              <a:t>three</a:t>
            </a:r>
            <a:r>
              <a:rPr lang="en-AU" sz="2100" spc="-5" dirty="0">
                <a:latin typeface="Segoe UI Light"/>
                <a:cs typeface="Segoe UI Light"/>
              </a:rPr>
              <a:t> </a:t>
            </a:r>
            <a:r>
              <a:rPr lang="en-AU" sz="2100" dirty="0">
                <a:latin typeface="Segoe UI Light"/>
                <a:cs typeface="Segoe UI Light"/>
              </a:rPr>
              <a:t>binding codes</a:t>
            </a:r>
            <a:r>
              <a:rPr lang="en-AU" sz="2100" spc="-10" dirty="0">
                <a:latin typeface="Segoe UI Light"/>
                <a:cs typeface="Segoe UI Light"/>
              </a:rPr>
              <a:t> </a:t>
            </a:r>
            <a:r>
              <a:rPr lang="en-AU" sz="2100" dirty="0">
                <a:latin typeface="Segoe UI Light"/>
                <a:cs typeface="Segoe UI Light"/>
              </a:rPr>
              <a:t>of</a:t>
            </a:r>
            <a:r>
              <a:rPr lang="en-AU" sz="2100" spc="-25" dirty="0">
                <a:latin typeface="Segoe UI Light"/>
                <a:cs typeface="Segoe UI Light"/>
              </a:rPr>
              <a:t> </a:t>
            </a:r>
            <a:r>
              <a:rPr lang="en-AU" sz="2100" spc="-10" dirty="0">
                <a:latin typeface="Segoe UI Light"/>
                <a:cs typeface="Segoe UI Light"/>
              </a:rPr>
              <a:t>conduct:</a:t>
            </a:r>
            <a:endParaRPr lang="en-AU" sz="2100" dirty="0">
              <a:latin typeface="Segoe UI Light"/>
              <a:cs typeface="Segoe UI Light"/>
            </a:endParaRPr>
          </a:p>
          <a:p>
            <a:pPr marL="756285" marR="835660" lvl="1" indent="-287020">
              <a:spcBef>
                <a:spcPts val="1800"/>
              </a:spcBef>
              <a:buFont typeface="Arial"/>
              <a:buChar char="•"/>
              <a:tabLst>
                <a:tab pos="756285" algn="l"/>
                <a:tab pos="756920" algn="l"/>
              </a:tabLst>
            </a:pPr>
            <a:r>
              <a:rPr lang="en-AU" sz="2100" dirty="0">
                <a:latin typeface="Segoe UI Light"/>
                <a:cs typeface="Segoe UI Light"/>
              </a:rPr>
              <a:t>Code</a:t>
            </a:r>
            <a:r>
              <a:rPr lang="en-AU" sz="2100" spc="-40" dirty="0">
                <a:latin typeface="Segoe UI Light"/>
                <a:cs typeface="Segoe UI Light"/>
              </a:rPr>
              <a:t> </a:t>
            </a:r>
            <a:r>
              <a:rPr lang="en-AU" sz="2100" dirty="0">
                <a:latin typeface="Segoe UI Light"/>
                <a:cs typeface="Segoe UI Light"/>
              </a:rPr>
              <a:t>of</a:t>
            </a:r>
            <a:r>
              <a:rPr lang="en-AU" sz="2100" spc="-25" dirty="0">
                <a:latin typeface="Segoe UI Light"/>
                <a:cs typeface="Segoe UI Light"/>
              </a:rPr>
              <a:t> </a:t>
            </a:r>
            <a:r>
              <a:rPr lang="en-AU" sz="2100" dirty="0">
                <a:latin typeface="Segoe UI Light"/>
                <a:cs typeface="Segoe UI Light"/>
              </a:rPr>
              <a:t>Conduct</a:t>
            </a:r>
            <a:r>
              <a:rPr lang="en-AU" sz="2100" spc="-20" dirty="0">
                <a:latin typeface="Segoe UI Light"/>
                <a:cs typeface="Segoe UI Light"/>
              </a:rPr>
              <a:t> </a:t>
            </a:r>
            <a:r>
              <a:rPr lang="en-AU" sz="2100" dirty="0">
                <a:latin typeface="Segoe UI Light"/>
                <a:cs typeface="Segoe UI Light"/>
              </a:rPr>
              <a:t>for</a:t>
            </a:r>
            <a:r>
              <a:rPr lang="en-AU" sz="2100" spc="-15" dirty="0">
                <a:latin typeface="Segoe UI Light"/>
                <a:cs typeface="Segoe UI Light"/>
              </a:rPr>
              <a:t> </a:t>
            </a:r>
            <a:r>
              <a:rPr lang="en-AU" sz="2100" dirty="0">
                <a:latin typeface="Segoe UI Light"/>
                <a:cs typeface="Segoe UI Light"/>
              </a:rPr>
              <a:t>Victorian</a:t>
            </a:r>
            <a:r>
              <a:rPr lang="en-AU" sz="2100" spc="-15" dirty="0">
                <a:latin typeface="Segoe UI Light"/>
                <a:cs typeface="Segoe UI Light"/>
              </a:rPr>
              <a:t> </a:t>
            </a:r>
            <a:r>
              <a:rPr lang="en-AU" sz="2100" spc="-10" dirty="0">
                <a:latin typeface="Segoe UI Light"/>
                <a:cs typeface="Segoe UI Light"/>
              </a:rPr>
              <a:t>Public </a:t>
            </a:r>
            <a:r>
              <a:rPr lang="en-AU" sz="2100" dirty="0">
                <a:latin typeface="Segoe UI Light"/>
                <a:cs typeface="Segoe UI Light"/>
              </a:rPr>
              <a:t>Sector</a:t>
            </a:r>
            <a:r>
              <a:rPr lang="en-AU" sz="2100" spc="-10" dirty="0">
                <a:latin typeface="Segoe UI Light"/>
                <a:cs typeface="Segoe UI Light"/>
              </a:rPr>
              <a:t> Employees</a:t>
            </a:r>
            <a:endParaRPr lang="en-AU" sz="2100" dirty="0">
              <a:latin typeface="Segoe UI Light"/>
              <a:cs typeface="Segoe UI Light"/>
            </a:endParaRPr>
          </a:p>
          <a:p>
            <a:pPr marL="756285" marR="835660" lvl="1" indent="-287020">
              <a:spcBef>
                <a:spcPts val="1200"/>
              </a:spcBef>
              <a:buFont typeface="Arial"/>
              <a:buChar char="•"/>
              <a:tabLst>
                <a:tab pos="756285" algn="l"/>
                <a:tab pos="756920" algn="l"/>
              </a:tabLst>
            </a:pPr>
            <a:r>
              <a:rPr lang="en-AU" sz="2100" dirty="0">
                <a:latin typeface="Segoe UI Light"/>
                <a:cs typeface="Segoe UI Light"/>
              </a:rPr>
              <a:t>Code</a:t>
            </a:r>
            <a:r>
              <a:rPr lang="en-AU" sz="2100" spc="-40" dirty="0">
                <a:latin typeface="Segoe UI Light"/>
                <a:cs typeface="Segoe UI Light"/>
              </a:rPr>
              <a:t> </a:t>
            </a:r>
            <a:r>
              <a:rPr lang="en-AU" sz="2100" dirty="0">
                <a:latin typeface="Segoe UI Light"/>
                <a:cs typeface="Segoe UI Light"/>
              </a:rPr>
              <a:t>of</a:t>
            </a:r>
            <a:r>
              <a:rPr lang="en-AU" sz="2100" spc="-25" dirty="0">
                <a:latin typeface="Segoe UI Light"/>
                <a:cs typeface="Segoe UI Light"/>
              </a:rPr>
              <a:t> </a:t>
            </a:r>
            <a:r>
              <a:rPr lang="en-AU" sz="2100" dirty="0">
                <a:latin typeface="Segoe UI Light"/>
                <a:cs typeface="Segoe UI Light"/>
              </a:rPr>
              <a:t>Conduct</a:t>
            </a:r>
            <a:r>
              <a:rPr lang="en-AU" sz="2100" spc="-20" dirty="0">
                <a:latin typeface="Segoe UI Light"/>
                <a:cs typeface="Segoe UI Light"/>
              </a:rPr>
              <a:t> </a:t>
            </a:r>
            <a:r>
              <a:rPr lang="en-AU" sz="2100" dirty="0">
                <a:latin typeface="Segoe UI Light"/>
                <a:cs typeface="Segoe UI Light"/>
              </a:rPr>
              <a:t>for</a:t>
            </a:r>
            <a:r>
              <a:rPr lang="en-AU" sz="2100" spc="-15" dirty="0">
                <a:latin typeface="Segoe UI Light"/>
                <a:cs typeface="Segoe UI Light"/>
              </a:rPr>
              <a:t> </a:t>
            </a:r>
            <a:r>
              <a:rPr lang="en-AU" sz="2100" dirty="0">
                <a:latin typeface="Segoe UI Light"/>
                <a:cs typeface="Segoe UI Light"/>
              </a:rPr>
              <a:t>Victorian</a:t>
            </a:r>
            <a:r>
              <a:rPr lang="en-AU" sz="2100" spc="-15" dirty="0">
                <a:latin typeface="Segoe UI Light"/>
                <a:cs typeface="Segoe UI Light"/>
              </a:rPr>
              <a:t> </a:t>
            </a:r>
            <a:r>
              <a:rPr lang="en-AU" sz="2100" spc="-10" dirty="0">
                <a:latin typeface="Segoe UI Light"/>
                <a:cs typeface="Segoe UI Light"/>
              </a:rPr>
              <a:t>Public </a:t>
            </a:r>
            <a:r>
              <a:rPr lang="en-AU" sz="2100" dirty="0">
                <a:latin typeface="Segoe UI Light"/>
                <a:cs typeface="Segoe UI Light"/>
              </a:rPr>
              <a:t>Sector</a:t>
            </a:r>
            <a:r>
              <a:rPr lang="en-AU" sz="2100" spc="-20" dirty="0">
                <a:latin typeface="Segoe UI Light"/>
                <a:cs typeface="Segoe UI Light"/>
              </a:rPr>
              <a:t> </a:t>
            </a:r>
            <a:r>
              <a:rPr lang="en-AU" sz="2100" dirty="0">
                <a:latin typeface="Segoe UI Light"/>
                <a:cs typeface="Segoe UI Light"/>
              </a:rPr>
              <a:t>Employees</a:t>
            </a:r>
            <a:r>
              <a:rPr lang="en-AU" sz="2100" spc="-30" dirty="0">
                <a:latin typeface="Segoe UI Light"/>
                <a:cs typeface="Segoe UI Light"/>
              </a:rPr>
              <a:t> </a:t>
            </a:r>
            <a:r>
              <a:rPr lang="en-AU" sz="2100" dirty="0">
                <a:latin typeface="Segoe UI Light"/>
                <a:cs typeface="Segoe UI Light"/>
              </a:rPr>
              <a:t>of</a:t>
            </a:r>
            <a:r>
              <a:rPr lang="en-AU" sz="2100" spc="-30" dirty="0">
                <a:latin typeface="Segoe UI Light"/>
                <a:cs typeface="Segoe UI Light"/>
              </a:rPr>
              <a:t> </a:t>
            </a:r>
            <a:r>
              <a:rPr lang="en-AU" sz="2100" dirty="0">
                <a:latin typeface="Segoe UI Light"/>
                <a:cs typeface="Segoe UI Light"/>
              </a:rPr>
              <a:t>Special</a:t>
            </a:r>
            <a:r>
              <a:rPr lang="en-AU" sz="2100" spc="-5" dirty="0">
                <a:latin typeface="Segoe UI Light"/>
                <a:cs typeface="Segoe UI Light"/>
              </a:rPr>
              <a:t> </a:t>
            </a:r>
            <a:r>
              <a:rPr lang="en-AU" sz="2100" spc="-10" dirty="0">
                <a:latin typeface="Segoe UI Light"/>
                <a:cs typeface="Segoe UI Light"/>
              </a:rPr>
              <a:t>Bodies</a:t>
            </a:r>
            <a:endParaRPr lang="en-AU" sz="2100" dirty="0">
              <a:latin typeface="Segoe UI Light"/>
              <a:cs typeface="Segoe UI Light"/>
            </a:endParaRPr>
          </a:p>
          <a:p>
            <a:pPr marL="756285" marR="1249680" lvl="1" indent="-287020">
              <a:spcBef>
                <a:spcPts val="1195"/>
              </a:spcBef>
              <a:buFont typeface="Arial"/>
              <a:buChar char="•"/>
              <a:tabLst>
                <a:tab pos="756285" algn="l"/>
                <a:tab pos="756920" algn="l"/>
              </a:tabLst>
            </a:pPr>
            <a:r>
              <a:rPr lang="en-AU" sz="2100" dirty="0">
                <a:latin typeface="Segoe UI Light"/>
                <a:cs typeface="Segoe UI Light"/>
              </a:rPr>
              <a:t>Code</a:t>
            </a:r>
            <a:r>
              <a:rPr lang="en-AU" sz="2100" spc="-45" dirty="0">
                <a:latin typeface="Segoe UI Light"/>
                <a:cs typeface="Segoe UI Light"/>
              </a:rPr>
              <a:t> </a:t>
            </a:r>
            <a:r>
              <a:rPr lang="en-AU" sz="2100" dirty="0">
                <a:latin typeface="Segoe UI Light"/>
                <a:cs typeface="Segoe UI Light"/>
              </a:rPr>
              <a:t>of</a:t>
            </a:r>
            <a:r>
              <a:rPr lang="en-AU" sz="2100" spc="-25" dirty="0">
                <a:latin typeface="Segoe UI Light"/>
                <a:cs typeface="Segoe UI Light"/>
              </a:rPr>
              <a:t> </a:t>
            </a:r>
            <a:r>
              <a:rPr lang="en-AU" sz="2100" dirty="0">
                <a:latin typeface="Segoe UI Light"/>
                <a:cs typeface="Segoe UI Light"/>
              </a:rPr>
              <a:t>Conduct</a:t>
            </a:r>
            <a:r>
              <a:rPr lang="en-AU" sz="2100" spc="-25" dirty="0">
                <a:latin typeface="Segoe UI Light"/>
                <a:cs typeface="Segoe UI Light"/>
              </a:rPr>
              <a:t> </a:t>
            </a:r>
            <a:r>
              <a:rPr lang="en-AU" sz="2100" dirty="0">
                <a:latin typeface="Segoe UI Light"/>
                <a:cs typeface="Segoe UI Light"/>
              </a:rPr>
              <a:t>for</a:t>
            </a:r>
            <a:r>
              <a:rPr lang="en-AU" sz="2100" spc="-15" dirty="0">
                <a:latin typeface="Segoe UI Light"/>
                <a:cs typeface="Segoe UI Light"/>
              </a:rPr>
              <a:t> </a:t>
            </a:r>
            <a:r>
              <a:rPr lang="en-AU" sz="2100" dirty="0">
                <a:latin typeface="Segoe UI Light"/>
                <a:cs typeface="Segoe UI Light"/>
              </a:rPr>
              <a:t>Directors</a:t>
            </a:r>
            <a:r>
              <a:rPr lang="en-AU" sz="2100" spc="-25" dirty="0">
                <a:latin typeface="Segoe UI Light"/>
                <a:cs typeface="Segoe UI Light"/>
              </a:rPr>
              <a:t> of </a:t>
            </a:r>
            <a:r>
              <a:rPr lang="en-AU" sz="2100" dirty="0">
                <a:latin typeface="Segoe UI Light"/>
                <a:cs typeface="Segoe UI Light"/>
              </a:rPr>
              <a:t>Victorian</a:t>
            </a:r>
            <a:r>
              <a:rPr lang="en-AU" sz="2100" spc="-20" dirty="0">
                <a:latin typeface="Segoe UI Light"/>
                <a:cs typeface="Segoe UI Light"/>
              </a:rPr>
              <a:t> </a:t>
            </a:r>
            <a:r>
              <a:rPr lang="en-AU" sz="2100" dirty="0">
                <a:latin typeface="Segoe UI Light"/>
                <a:cs typeface="Segoe UI Light"/>
              </a:rPr>
              <a:t>Public </a:t>
            </a:r>
            <a:r>
              <a:rPr lang="en-AU" sz="2100" spc="-10" dirty="0">
                <a:latin typeface="Segoe UI Light"/>
                <a:cs typeface="Segoe UI Light"/>
              </a:rPr>
              <a:t>Entities</a:t>
            </a:r>
            <a:endParaRPr lang="en-AU" sz="2100" dirty="0">
              <a:latin typeface="Segoe UI Light"/>
              <a:cs typeface="Segoe UI Light"/>
            </a:endParaRPr>
          </a:p>
          <a:p>
            <a:pPr marL="240665" marR="906780" indent="-228600">
              <a:lnSpc>
                <a:spcPts val="2160"/>
              </a:lnSpc>
              <a:spcBef>
                <a:spcPts val="1639"/>
              </a:spcBef>
              <a:buFont typeface="Arial"/>
              <a:buChar char="•"/>
              <a:tabLst>
                <a:tab pos="240665" algn="l"/>
                <a:tab pos="241300" algn="l"/>
              </a:tabLst>
            </a:pPr>
            <a:r>
              <a:rPr lang="en-AU" sz="2100" dirty="0">
                <a:latin typeface="Segoe UI Light"/>
                <a:cs typeface="Segoe UI Light"/>
              </a:rPr>
              <a:t>The Codes</a:t>
            </a:r>
            <a:r>
              <a:rPr lang="en-AU" sz="2100" spc="-15" dirty="0">
                <a:latin typeface="Segoe UI Light"/>
                <a:cs typeface="Segoe UI Light"/>
              </a:rPr>
              <a:t> </a:t>
            </a:r>
            <a:r>
              <a:rPr lang="en-AU" sz="2100" dirty="0">
                <a:latin typeface="Segoe UI Light"/>
                <a:cs typeface="Segoe UI Light"/>
              </a:rPr>
              <a:t>set</a:t>
            </a:r>
            <a:r>
              <a:rPr lang="en-AU" sz="2100" spc="-15" dirty="0">
                <a:latin typeface="Segoe UI Light"/>
                <a:cs typeface="Segoe UI Light"/>
              </a:rPr>
              <a:t> </a:t>
            </a:r>
            <a:r>
              <a:rPr lang="en-AU" sz="2100" dirty="0">
                <a:latin typeface="Segoe UI Light"/>
                <a:cs typeface="Segoe UI Light"/>
              </a:rPr>
              <a:t>out</a:t>
            </a:r>
            <a:r>
              <a:rPr lang="en-AU" sz="2100" spc="10" dirty="0">
                <a:latin typeface="Segoe UI Light"/>
                <a:cs typeface="Segoe UI Light"/>
              </a:rPr>
              <a:t> </a:t>
            </a:r>
            <a:r>
              <a:rPr lang="en-AU" sz="2100" dirty="0">
                <a:latin typeface="Segoe UI Light"/>
                <a:cs typeface="Segoe UI Light"/>
              </a:rPr>
              <a:t>expected</a:t>
            </a:r>
            <a:r>
              <a:rPr lang="en-AU" sz="2100" spc="-5" dirty="0">
                <a:latin typeface="Segoe UI Light"/>
                <a:cs typeface="Segoe UI Light"/>
              </a:rPr>
              <a:t> </a:t>
            </a:r>
            <a:r>
              <a:rPr lang="en-AU" sz="2100" dirty="0">
                <a:latin typeface="Segoe UI Light"/>
                <a:cs typeface="Segoe UI Light"/>
              </a:rPr>
              <a:t>standards</a:t>
            </a:r>
            <a:r>
              <a:rPr lang="en-AU" sz="2100" spc="-35" dirty="0">
                <a:latin typeface="Segoe UI Light"/>
                <a:cs typeface="Segoe UI Light"/>
              </a:rPr>
              <a:t> </a:t>
            </a:r>
            <a:r>
              <a:rPr lang="en-AU" sz="2100" spc="-25" dirty="0">
                <a:latin typeface="Segoe UI Light"/>
                <a:cs typeface="Segoe UI Light"/>
              </a:rPr>
              <a:t>of </a:t>
            </a:r>
            <a:r>
              <a:rPr lang="en-AU" sz="2100" dirty="0">
                <a:latin typeface="Segoe UI Light"/>
                <a:cs typeface="Segoe UI Light"/>
              </a:rPr>
              <a:t>behaviour</a:t>
            </a:r>
            <a:r>
              <a:rPr lang="en-AU" sz="2100" spc="-10" dirty="0">
                <a:latin typeface="Segoe UI Light"/>
                <a:cs typeface="Segoe UI Light"/>
              </a:rPr>
              <a:t> </a:t>
            </a:r>
            <a:r>
              <a:rPr lang="en-AU" sz="2100" dirty="0">
                <a:latin typeface="Segoe UI Light"/>
                <a:cs typeface="Segoe UI Light"/>
              </a:rPr>
              <a:t>based</a:t>
            </a:r>
            <a:r>
              <a:rPr lang="en-AU" sz="2100" spc="-15" dirty="0">
                <a:latin typeface="Segoe UI Light"/>
                <a:cs typeface="Segoe UI Light"/>
              </a:rPr>
              <a:t> </a:t>
            </a:r>
            <a:r>
              <a:rPr lang="en-AU" sz="2100" dirty="0">
                <a:latin typeface="Segoe UI Light"/>
                <a:cs typeface="Segoe UI Light"/>
              </a:rPr>
              <a:t>on</a:t>
            </a:r>
            <a:r>
              <a:rPr lang="en-AU" sz="2100" spc="5" dirty="0">
                <a:latin typeface="Segoe UI Light"/>
                <a:cs typeface="Segoe UI Light"/>
              </a:rPr>
              <a:t> </a:t>
            </a:r>
            <a:r>
              <a:rPr lang="en-AU" sz="2100" dirty="0">
                <a:latin typeface="Segoe UI Light"/>
                <a:cs typeface="Segoe UI Light"/>
              </a:rPr>
              <a:t>Public</a:t>
            </a:r>
            <a:r>
              <a:rPr lang="en-AU" sz="2100" spc="-5" dirty="0">
                <a:latin typeface="Segoe UI Light"/>
                <a:cs typeface="Segoe UI Light"/>
              </a:rPr>
              <a:t> </a:t>
            </a:r>
            <a:r>
              <a:rPr lang="en-AU" sz="2100" dirty="0">
                <a:latin typeface="Segoe UI Light"/>
                <a:cs typeface="Segoe UI Light"/>
              </a:rPr>
              <a:t>Sector</a:t>
            </a:r>
            <a:r>
              <a:rPr lang="en-AU" sz="2100" spc="5" dirty="0">
                <a:latin typeface="Segoe UI Light"/>
                <a:cs typeface="Segoe UI Light"/>
              </a:rPr>
              <a:t> </a:t>
            </a:r>
            <a:r>
              <a:rPr lang="en-AU" sz="2100" spc="-10" dirty="0">
                <a:latin typeface="Segoe UI Light"/>
                <a:cs typeface="Segoe UI Light"/>
              </a:rPr>
              <a:t>values</a:t>
            </a:r>
            <a:endParaRPr lang="en-AU" sz="2100" dirty="0">
              <a:latin typeface="Segoe UI Light"/>
              <a:cs typeface="Segoe UI Light"/>
            </a:endParaRPr>
          </a:p>
          <a:p>
            <a:pPr marL="241300" marR="1242695" indent="-228600">
              <a:lnSpc>
                <a:spcPts val="2160"/>
              </a:lnSpc>
              <a:spcBef>
                <a:spcPts val="1000"/>
              </a:spcBef>
              <a:buFont typeface="Arial"/>
              <a:buChar char="•"/>
              <a:tabLst>
                <a:tab pos="240665" algn="l"/>
                <a:tab pos="241300" algn="l"/>
              </a:tabLst>
            </a:pPr>
            <a:r>
              <a:rPr lang="en-AU" sz="2100" dirty="0">
                <a:latin typeface="Segoe UI Light"/>
                <a:cs typeface="Segoe UI Light"/>
              </a:rPr>
              <a:t>Contravention</a:t>
            </a:r>
            <a:r>
              <a:rPr lang="en-AU" sz="2100" spc="-15" dirty="0">
                <a:latin typeface="Segoe UI Light"/>
                <a:cs typeface="Segoe UI Light"/>
              </a:rPr>
              <a:t> </a:t>
            </a:r>
            <a:r>
              <a:rPr lang="en-AU" sz="2100" dirty="0">
                <a:latin typeface="Segoe UI Light"/>
                <a:cs typeface="Segoe UI Light"/>
              </a:rPr>
              <a:t>of</a:t>
            </a:r>
            <a:r>
              <a:rPr lang="en-AU" sz="2100" spc="-40" dirty="0">
                <a:latin typeface="Segoe UI Light"/>
                <a:cs typeface="Segoe UI Light"/>
              </a:rPr>
              <a:t> </a:t>
            </a:r>
            <a:r>
              <a:rPr lang="en-AU" sz="2100" dirty="0">
                <a:latin typeface="Segoe UI Light"/>
                <a:cs typeface="Segoe UI Light"/>
              </a:rPr>
              <a:t>a</a:t>
            </a:r>
            <a:r>
              <a:rPr lang="en-AU" sz="2100" spc="-15" dirty="0">
                <a:latin typeface="Segoe UI Light"/>
                <a:cs typeface="Segoe UI Light"/>
              </a:rPr>
              <a:t> </a:t>
            </a:r>
            <a:r>
              <a:rPr lang="en-AU" sz="2100" dirty="0">
                <a:latin typeface="Segoe UI Light"/>
                <a:cs typeface="Segoe UI Light"/>
              </a:rPr>
              <a:t>code</a:t>
            </a:r>
            <a:r>
              <a:rPr lang="en-AU" sz="2100" spc="-35" dirty="0">
                <a:latin typeface="Segoe UI Light"/>
                <a:cs typeface="Segoe UI Light"/>
              </a:rPr>
              <a:t> </a:t>
            </a:r>
            <a:r>
              <a:rPr lang="en-AU" sz="2100" dirty="0">
                <a:latin typeface="Segoe UI Light"/>
                <a:cs typeface="Segoe UI Light"/>
              </a:rPr>
              <a:t>of</a:t>
            </a:r>
            <a:r>
              <a:rPr lang="en-AU" sz="2100" spc="-30" dirty="0">
                <a:latin typeface="Segoe UI Light"/>
                <a:cs typeface="Segoe UI Light"/>
              </a:rPr>
              <a:t> </a:t>
            </a:r>
            <a:r>
              <a:rPr lang="en-AU" sz="2100" dirty="0">
                <a:latin typeface="Segoe UI Light"/>
                <a:cs typeface="Segoe UI Light"/>
              </a:rPr>
              <a:t>conduct </a:t>
            </a:r>
            <a:r>
              <a:rPr lang="en-AU" sz="2100" spc="-25" dirty="0">
                <a:latin typeface="Segoe UI Light"/>
                <a:cs typeface="Segoe UI Light"/>
              </a:rPr>
              <a:t>is </a:t>
            </a:r>
            <a:r>
              <a:rPr lang="en-AU" sz="2100" dirty="0">
                <a:latin typeface="Segoe UI Light"/>
                <a:cs typeface="Segoe UI Light"/>
              </a:rPr>
              <a:t>capable</a:t>
            </a:r>
            <a:r>
              <a:rPr lang="en-AU" sz="2100" spc="-35" dirty="0">
                <a:latin typeface="Segoe UI Light"/>
                <a:cs typeface="Segoe UI Light"/>
              </a:rPr>
              <a:t> </a:t>
            </a:r>
            <a:r>
              <a:rPr lang="en-AU" sz="2100" dirty="0">
                <a:latin typeface="Segoe UI Light"/>
                <a:cs typeface="Segoe UI Light"/>
              </a:rPr>
              <a:t>of</a:t>
            </a:r>
            <a:r>
              <a:rPr lang="en-AU" sz="2100" spc="-30" dirty="0">
                <a:latin typeface="Segoe UI Light"/>
                <a:cs typeface="Segoe UI Light"/>
              </a:rPr>
              <a:t> </a:t>
            </a:r>
            <a:r>
              <a:rPr lang="en-AU" sz="2100" dirty="0">
                <a:latin typeface="Segoe UI Light"/>
                <a:cs typeface="Segoe UI Light"/>
              </a:rPr>
              <a:t>constituting</a:t>
            </a:r>
            <a:r>
              <a:rPr lang="en-AU" sz="2100" spc="5" dirty="0">
                <a:latin typeface="Segoe UI Light"/>
                <a:cs typeface="Segoe UI Light"/>
              </a:rPr>
              <a:t> </a:t>
            </a:r>
            <a:r>
              <a:rPr lang="en-AU" sz="2100" spc="-10" dirty="0">
                <a:latin typeface="Segoe UI Light"/>
                <a:cs typeface="Segoe UI Light"/>
              </a:rPr>
              <a:t>misconduct</a:t>
            </a:r>
            <a:endParaRPr lang="en-AU" sz="2100" dirty="0">
              <a:latin typeface="Segoe UI Light"/>
              <a:cs typeface="Segoe UI Light"/>
            </a:endParaRPr>
          </a:p>
        </p:txBody>
      </p:sp>
    </p:spTree>
    <p:extLst>
      <p:ext uri="{BB962C8B-B14F-4D97-AF65-F5344CB8AC3E}">
        <p14:creationId xmlns:p14="http://schemas.microsoft.com/office/powerpoint/2010/main" val="35773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5983"/>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585216" y="771108"/>
            <a:ext cx="11606783" cy="584775"/>
          </a:xfrm>
          <a:prstGeom prst="rect">
            <a:avLst/>
          </a:prstGeom>
        </p:spPr>
        <p:txBody>
          <a:bodyPr wrap="square">
            <a:spAutoFit/>
          </a:bodyPr>
          <a:lstStyle/>
          <a:p>
            <a:pPr>
              <a:spcBef>
                <a:spcPts val="600"/>
              </a:spcBef>
              <a:spcAft>
                <a:spcPts val="300"/>
              </a:spcAft>
            </a:pPr>
            <a:r>
              <a:rPr lang="en-AU" sz="3200" b="1" dirty="0">
                <a:solidFill>
                  <a:schemeClr val="bg1"/>
                </a:solidFill>
                <a:latin typeface="Segoe UI" panose="020B0502040204020203" pitchFamily="34" charset="0"/>
                <a:cs typeface="Segoe UI" panose="020B0502040204020203" pitchFamily="34" charset="0"/>
              </a:rPr>
              <a:t>Enterprise agreements and modern awards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9" name="TextBox 8">
            <a:extLst>
              <a:ext uri="{FF2B5EF4-FFF2-40B4-BE49-F238E27FC236}">
                <a16:creationId xmlns:a16="http://schemas.microsoft.com/office/drawing/2014/main" id="{6703E145-2F10-95FB-53C4-DBE9634AF6BF}"/>
              </a:ext>
            </a:extLst>
          </p:cNvPr>
          <p:cNvSpPr txBox="1"/>
          <p:nvPr/>
        </p:nvSpPr>
        <p:spPr>
          <a:xfrm>
            <a:off x="585216" y="1644566"/>
            <a:ext cx="7455907" cy="4834978"/>
          </a:xfrm>
          <a:prstGeom prst="rect">
            <a:avLst/>
          </a:prstGeom>
          <a:noFill/>
        </p:spPr>
        <p:txBody>
          <a:bodyPr wrap="square">
            <a:spAutoFit/>
          </a:bodyPr>
          <a:lstStyle/>
          <a:p>
            <a:pPr marL="241300" marR="5080" lvl="1" indent="-228600">
              <a:lnSpc>
                <a:spcPts val="3030"/>
              </a:lnSpc>
              <a:spcBef>
                <a:spcPts val="470"/>
              </a:spcBef>
              <a:buFont typeface="Arial"/>
              <a:buChar char="•"/>
              <a:tabLst>
                <a:tab pos="241300" algn="l"/>
              </a:tabLst>
            </a:pPr>
            <a:r>
              <a:rPr lang="en-AU" sz="2300" i="1" dirty="0">
                <a:latin typeface="Segoe UI Light"/>
                <a:cs typeface="Segoe UI Light"/>
              </a:rPr>
              <a:t>VPS Enterprise Agreement 2024 </a:t>
            </a:r>
            <a:r>
              <a:rPr lang="en-AU" sz="2300" dirty="0">
                <a:latin typeface="Segoe UI Light"/>
                <a:cs typeface="Segoe UI Light"/>
              </a:rPr>
              <a:t>– operates in addition to the employment contract (also note VPS Enterprise Agreement Common Policies)</a:t>
            </a:r>
          </a:p>
          <a:p>
            <a:pPr marL="698500" marR="5080" lvl="2" indent="-228600">
              <a:lnSpc>
                <a:spcPts val="3030"/>
              </a:lnSpc>
              <a:spcBef>
                <a:spcPts val="470"/>
              </a:spcBef>
              <a:buFont typeface="Arial"/>
              <a:buChar char="•"/>
              <a:tabLst>
                <a:tab pos="241300" algn="l"/>
              </a:tabLst>
            </a:pPr>
            <a:r>
              <a:rPr lang="en-AU" sz="2300" b="1" dirty="0">
                <a:latin typeface="Segoe UI Light"/>
                <a:cs typeface="Segoe UI Light"/>
              </a:rPr>
              <a:t>TIP</a:t>
            </a:r>
            <a:r>
              <a:rPr lang="en-AU" sz="2300" dirty="0">
                <a:latin typeface="Segoe UI Light"/>
                <a:cs typeface="Segoe UI Light"/>
              </a:rPr>
              <a:t> – The Victorian Public Sector Commission publishes common policies on the interpretation of key provisions in the VPS Enterprise Agreement.</a:t>
            </a:r>
          </a:p>
          <a:p>
            <a:pPr marL="241300" marR="5080" lvl="1" indent="-228600">
              <a:lnSpc>
                <a:spcPts val="3030"/>
              </a:lnSpc>
              <a:spcBef>
                <a:spcPts val="470"/>
              </a:spcBef>
              <a:buFont typeface="Arial"/>
              <a:buChar char="•"/>
              <a:tabLst>
                <a:tab pos="241300" algn="l"/>
              </a:tabLst>
            </a:pPr>
            <a:r>
              <a:rPr lang="en-AU" sz="2300" dirty="0">
                <a:latin typeface="Segoe UI Light"/>
                <a:cs typeface="Segoe UI Light"/>
              </a:rPr>
              <a:t>Entity-specific enterprise agreements - differs for each public entity or special body</a:t>
            </a:r>
          </a:p>
          <a:p>
            <a:pPr marL="241300" marR="5080" lvl="1" indent="-228600">
              <a:lnSpc>
                <a:spcPts val="3030"/>
              </a:lnSpc>
              <a:spcBef>
                <a:spcPts val="470"/>
              </a:spcBef>
              <a:buFont typeface="Arial"/>
              <a:buChar char="•"/>
              <a:tabLst>
                <a:tab pos="241300" algn="l"/>
              </a:tabLst>
            </a:pPr>
            <a:r>
              <a:rPr lang="en-AU" sz="2300" dirty="0">
                <a:latin typeface="Segoe UI Light"/>
                <a:cs typeface="Segoe UI Light"/>
              </a:rPr>
              <a:t>Some modern awards are also relevant to the Victorian Public Sector – </a:t>
            </a:r>
          </a:p>
          <a:p>
            <a:pPr marL="698500" lvl="7" indent="-228600">
              <a:lnSpc>
                <a:spcPts val="2880"/>
              </a:lnSpc>
              <a:buFont typeface="Arial"/>
              <a:buChar char="•"/>
              <a:tabLst>
                <a:tab pos="698500" algn="l"/>
              </a:tabLst>
            </a:pPr>
            <a:r>
              <a:rPr lang="en-AU" i="1" dirty="0">
                <a:latin typeface="Segoe UI Light"/>
                <a:cs typeface="Segoe UI Light"/>
              </a:rPr>
              <a:t>For example, the Victorian State Government Agencies Award 2015 or the State Government Agencies Award 2020</a:t>
            </a:r>
          </a:p>
        </p:txBody>
      </p:sp>
      <p:pic>
        <p:nvPicPr>
          <p:cNvPr id="3" name="Picture 2" descr="A group of silver puzzle pieces&#10;&#10;AI-generated content may be incorrect.">
            <a:extLst>
              <a:ext uri="{FF2B5EF4-FFF2-40B4-BE49-F238E27FC236}">
                <a16:creationId xmlns:a16="http://schemas.microsoft.com/office/drawing/2014/main" id="{33C01B4B-C8FF-62EB-80FE-0E66BFF8DA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5099" y="1983115"/>
            <a:ext cx="2774085" cy="4157879"/>
          </a:xfrm>
          <a:prstGeom prst="rect">
            <a:avLst/>
          </a:prstGeom>
        </p:spPr>
      </p:pic>
    </p:spTree>
    <p:extLst>
      <p:ext uri="{BB962C8B-B14F-4D97-AF65-F5344CB8AC3E}">
        <p14:creationId xmlns:p14="http://schemas.microsoft.com/office/powerpoint/2010/main" val="2779683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9646" y="770073"/>
            <a:ext cx="6765869" cy="584775"/>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AU" sz="3200" b="1" i="0" u="none" strike="noStrike" kern="1200" cap="none" spc="0" normalizeH="0" baseline="0" noProof="0" dirty="0">
                <a:ln>
                  <a:noFill/>
                </a:ln>
                <a:solidFill>
                  <a:srgbClr val="810D70"/>
                </a:solidFill>
                <a:effectLst/>
                <a:uLnTx/>
                <a:uFillTx/>
                <a:latin typeface="Segoe UI" panose="020B0502040204020203" pitchFamily="34" charset="0"/>
                <a:ea typeface="+mn-ea"/>
                <a:cs typeface="Segoe UI" panose="020B0502040204020203" pitchFamily="34" charset="0"/>
              </a:rPr>
              <a:t>Policies</a:t>
            </a:r>
          </a:p>
        </p:txBody>
      </p:sp>
      <p:pic>
        <p:nvPicPr>
          <p:cNvPr id="5" name="Picture 4"/>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l="49586" t="11726" r="8206" b="27498"/>
          <a:stretch/>
        </p:blipFill>
        <p:spPr>
          <a:xfrm>
            <a:off x="7715887" y="0"/>
            <a:ext cx="4476113" cy="3890545"/>
          </a:xfrm>
          <a:prstGeom prst="rect">
            <a:avLst/>
          </a:prstGeom>
        </p:spPr>
      </p:pic>
      <p:sp>
        <p:nvSpPr>
          <p:cNvPr id="7" name="TextBox 6"/>
          <p:cNvSpPr txBox="1"/>
          <p:nvPr/>
        </p:nvSpPr>
        <p:spPr>
          <a:xfrm>
            <a:off x="5533749" y="3687901"/>
            <a:ext cx="6400799" cy="3170099"/>
          </a:xfrm>
          <a:prstGeom prst="rect">
            <a:avLst/>
          </a:prstGeom>
          <a:noFill/>
        </p:spPr>
        <p:txBody>
          <a:bodyPr wrap="square" rtlCol="0">
            <a:spAutoFit/>
          </a:bodyPr>
          <a:lstStyle/>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r>
              <a:rPr kumimoji="0" lang="en-AU"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Definition of casual employee/casual conversation</a:t>
            </a: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r>
              <a:rPr kumimoji="0" lang="en-AU"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Criteria for employees v independent contractors</a:t>
            </a: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r>
              <a:rPr kumimoji="0" lang="en-AU"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Definition of employment</a:t>
            </a: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r>
              <a:rPr kumimoji="0" lang="en-AU"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Minimum conditions for certain gig economy workers</a:t>
            </a: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r>
              <a:rPr kumimoji="0" lang="en-AU"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New workplace right to disconnect – new dispute function for the FWC and model term for awards</a:t>
            </a: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r>
              <a:rPr kumimoji="0" lang="en-AU"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Amendments to intractable bargaining provisions</a:t>
            </a: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r>
              <a:rPr kumimoji="0" lang="en-AU"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Workplace delegates’ rights for regulated workers</a:t>
            </a: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r>
              <a:rPr kumimoji="0" lang="en-AU"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Unfair contract terms</a:t>
            </a: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r>
              <a:rPr kumimoji="0" lang="en-AU"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Exemptions to waive entry requirements for suspected underpayment</a:t>
            </a: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endParaRPr kumimoji="0" lang="en-AU"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ü"/>
              <a:tabLst/>
              <a:defRPr/>
            </a:pPr>
            <a:endParaRPr kumimoji="0" lang="en-AU"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 name="Rectangle 1">
            <a:extLst>
              <a:ext uri="{FF2B5EF4-FFF2-40B4-BE49-F238E27FC236}">
                <a16:creationId xmlns:a16="http://schemas.microsoft.com/office/drawing/2014/main" id="{84687489-090A-347D-F247-FE4498BAA7C8}"/>
              </a:ext>
            </a:extLst>
          </p:cNvPr>
          <p:cNvSpPr/>
          <p:nvPr/>
        </p:nvSpPr>
        <p:spPr>
          <a:xfrm>
            <a:off x="-180499" y="1151648"/>
            <a:ext cx="6400799" cy="9672328"/>
          </a:xfrm>
          <a:prstGeom prst="rect">
            <a:avLst/>
          </a:prstGeom>
        </p:spPr>
        <p:txBody>
          <a:bodyPr wrap="square">
            <a:spAutoFit/>
          </a:bodyPr>
          <a:lstStyle/>
          <a:p>
            <a:pPr marL="742950" lvl="1" indent="-285750">
              <a:lnSpc>
                <a:spcPct val="100000"/>
              </a:lnSpc>
              <a:buFont typeface="Arial" panose="020B0604020202020204" pitchFamily="34" charset="0"/>
              <a:buChar char="•"/>
            </a:pPr>
            <a:endParaRPr lang="en-AU" sz="2800" dirty="0">
              <a:latin typeface="Segoe UI" panose="020B0502040204020203" pitchFamily="34" charset="0"/>
              <a:cs typeface="Segoe UI" panose="020B0502040204020203" pitchFamily="34" charset="0"/>
            </a:endParaRPr>
          </a:p>
          <a:p>
            <a:pPr marL="1657350" lvl="3" indent="-285750">
              <a:buFont typeface="Arial" panose="020B0604020202020204" pitchFamily="34" charset="0"/>
              <a:buChar char="•"/>
            </a:pPr>
            <a:r>
              <a:rPr lang="en-AU" sz="2800" dirty="0">
                <a:latin typeface="Segoe UI Light"/>
                <a:cs typeface="Segoe UI Light"/>
              </a:rPr>
              <a:t>Public Sector Industrial Relations Policies 2015</a:t>
            </a:r>
          </a:p>
          <a:p>
            <a:pPr lvl="3"/>
            <a:endParaRPr lang="en-AU" sz="2800" dirty="0">
              <a:latin typeface="Segoe UI Light"/>
              <a:cs typeface="Segoe UI Light"/>
            </a:endParaRPr>
          </a:p>
          <a:p>
            <a:pPr marL="1657350" lvl="3" indent="-285750">
              <a:buFont typeface="Arial" panose="020B0604020202020204" pitchFamily="34" charset="0"/>
              <a:buChar char="•"/>
            </a:pPr>
            <a:r>
              <a:rPr lang="en-AU" sz="2800" dirty="0">
                <a:latin typeface="Segoe UI Light"/>
                <a:cs typeface="Segoe UI Light"/>
              </a:rPr>
              <a:t>Flexible Work Policy – for the Victorian Public Service</a:t>
            </a:r>
          </a:p>
          <a:p>
            <a:pPr lvl="3"/>
            <a:endParaRPr lang="en-AU" sz="2800" dirty="0">
              <a:latin typeface="Segoe UI Light"/>
              <a:cs typeface="Segoe UI Light"/>
            </a:endParaRPr>
          </a:p>
          <a:p>
            <a:pPr marL="1657350" lvl="3" indent="-285750">
              <a:buFont typeface="Arial" panose="020B0604020202020204" pitchFamily="34" charset="0"/>
              <a:buChar char="•"/>
            </a:pPr>
            <a:r>
              <a:rPr lang="en-AU" sz="2800" dirty="0">
                <a:latin typeface="Segoe UI Light"/>
                <a:cs typeface="Segoe UI Light"/>
              </a:rPr>
              <a:t>Internal Policies and Procedures</a:t>
            </a:r>
          </a:p>
          <a:p>
            <a:pPr lvl="1">
              <a:lnSpc>
                <a:spcPct val="100000"/>
              </a:lnSpc>
            </a:pPr>
            <a:endParaRPr lang="en-AU" sz="2100" dirty="0">
              <a:latin typeface="Segoe UI Light"/>
              <a:cs typeface="Segoe UI Light"/>
            </a:endParaRPr>
          </a:p>
          <a:p>
            <a:pPr>
              <a:lnSpc>
                <a:spcPct val="150000"/>
              </a:lnSpc>
            </a:pPr>
            <a:endParaRPr lang="en-AU" sz="2100" dirty="0">
              <a:latin typeface="Segoe UI Light"/>
              <a:cs typeface="Segoe UI Light"/>
            </a:endParaRPr>
          </a:p>
          <a:p>
            <a:pPr>
              <a:lnSpc>
                <a:spcPct val="150000"/>
              </a:lnSpc>
            </a:pPr>
            <a:endParaRPr lang="en-AU" dirty="0"/>
          </a:p>
          <a:p>
            <a:pPr>
              <a:lnSpc>
                <a:spcPct val="150000"/>
              </a:lnSpc>
            </a:pPr>
            <a:endParaRPr lang="en-AU" dirty="0"/>
          </a:p>
          <a:p>
            <a:pPr>
              <a:lnSpc>
                <a:spcPct val="150000"/>
              </a:lnSpc>
            </a:pPr>
            <a:endParaRPr lang="en-AU" sz="1900" b="1" dirty="0"/>
          </a:p>
          <a:p>
            <a:pPr>
              <a:lnSpc>
                <a:spcPct val="150000"/>
              </a:lnSpc>
            </a:pPr>
            <a:endParaRPr lang="en-AU" sz="1900" b="1" dirty="0"/>
          </a:p>
          <a:p>
            <a:pPr>
              <a:lnSpc>
                <a:spcPct val="150000"/>
              </a:lnSpc>
            </a:pPr>
            <a:endParaRPr lang="en-AU" sz="1900" b="1" dirty="0"/>
          </a:p>
          <a:p>
            <a:pPr>
              <a:lnSpc>
                <a:spcPct val="150000"/>
              </a:lnSpc>
            </a:pPr>
            <a:endParaRPr lang="en-AU" sz="1900" b="1" dirty="0"/>
          </a:p>
          <a:p>
            <a:pPr>
              <a:lnSpc>
                <a:spcPct val="150000"/>
              </a:lnSpc>
            </a:pPr>
            <a:endParaRPr lang="en-AU" sz="1900" b="1" dirty="0"/>
          </a:p>
          <a:p>
            <a:pPr lvl="1">
              <a:lnSpc>
                <a:spcPct val="150000"/>
              </a:lnSpc>
            </a:pPr>
            <a:endParaRPr lang="en-AU" sz="1200" b="1" dirty="0"/>
          </a:p>
          <a:p>
            <a:pPr>
              <a:lnSpc>
                <a:spcPct val="150000"/>
              </a:lnSpc>
            </a:pPr>
            <a:endParaRPr lang="en-AU" sz="1600" b="1" dirty="0"/>
          </a:p>
          <a:p>
            <a:pPr>
              <a:lnSpc>
                <a:spcPct val="150000"/>
              </a:lnSpc>
            </a:pPr>
            <a:endParaRPr lang="en-AU" sz="1600" b="1" dirty="0"/>
          </a:p>
          <a:p>
            <a:pPr>
              <a:lnSpc>
                <a:spcPct val="150000"/>
              </a:lnSpc>
            </a:pPr>
            <a:endParaRPr lang="en-AU" sz="1600" b="1" dirty="0"/>
          </a:p>
          <a:p>
            <a:pPr>
              <a:lnSpc>
                <a:spcPct val="150000"/>
              </a:lnSpc>
            </a:pPr>
            <a:endParaRPr lang="en-AU" sz="2400" b="1" dirty="0">
              <a:latin typeface="Segoe UI" panose="020B0502040204020203" pitchFamily="34" charset="0"/>
              <a:cs typeface="Segoe UI" panose="020B0502040204020203" pitchFamily="34" charset="0"/>
            </a:endParaRPr>
          </a:p>
        </p:txBody>
      </p:sp>
      <p:pic>
        <p:nvPicPr>
          <p:cNvPr id="6" name="object 5">
            <a:extLst>
              <a:ext uri="{FF2B5EF4-FFF2-40B4-BE49-F238E27FC236}">
                <a16:creationId xmlns:a16="http://schemas.microsoft.com/office/drawing/2014/main" id="{8E102B0F-E865-2A4C-143A-8E8F822817E8}"/>
              </a:ext>
            </a:extLst>
          </p:cNvPr>
          <p:cNvPicPr/>
          <p:nvPr/>
        </p:nvPicPr>
        <p:blipFill>
          <a:blip r:embed="rId4" cstate="print"/>
          <a:stretch>
            <a:fillRect/>
          </a:stretch>
        </p:blipFill>
        <p:spPr>
          <a:xfrm>
            <a:off x="6220300" y="2171700"/>
            <a:ext cx="4476113" cy="2514599"/>
          </a:xfrm>
          <a:prstGeom prst="rect">
            <a:avLst/>
          </a:prstGeom>
        </p:spPr>
      </p:pic>
    </p:spTree>
    <p:extLst>
      <p:ext uri="{BB962C8B-B14F-4D97-AF65-F5344CB8AC3E}">
        <p14:creationId xmlns:p14="http://schemas.microsoft.com/office/powerpoint/2010/main" val="633634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2" name="Rectangle 1"/>
          <p:cNvSpPr/>
          <p:nvPr/>
        </p:nvSpPr>
        <p:spPr>
          <a:xfrm>
            <a:off x="1183216" y="2055783"/>
            <a:ext cx="7789099" cy="4154984"/>
          </a:xfrm>
          <a:prstGeom prst="rect">
            <a:avLst/>
          </a:prstGeom>
        </p:spPr>
        <p:txBody>
          <a:bodyPr wrap="square">
            <a:spAutoFit/>
          </a:bodyPr>
          <a:lstStyle/>
          <a:p>
            <a:pPr marL="285750" indent="-285750">
              <a:buFont typeface="Arial" panose="020B0604020202020204" pitchFamily="34" charset="0"/>
              <a:buChar char="•"/>
            </a:pPr>
            <a:r>
              <a:rPr lang="en-AU" sz="2400" dirty="0">
                <a:latin typeface="Segoe UI Light"/>
                <a:cs typeface="Segoe UI Light"/>
              </a:rPr>
              <a:t>Contract will typically specify:</a:t>
            </a:r>
          </a:p>
          <a:p>
            <a:pPr marL="742950" lvl="1" indent="-285750">
              <a:buFont typeface="Arial" panose="020B0604020202020204" pitchFamily="34" charset="0"/>
              <a:buChar char="•"/>
            </a:pPr>
            <a:r>
              <a:rPr lang="en-AU" sz="2400" dirty="0">
                <a:latin typeface="Segoe UI Light"/>
                <a:cs typeface="Segoe UI Light"/>
              </a:rPr>
              <a:t>Position</a:t>
            </a:r>
          </a:p>
          <a:p>
            <a:pPr marL="742950" lvl="1" indent="-285750">
              <a:buFont typeface="Arial" panose="020B0604020202020204" pitchFamily="34" charset="0"/>
              <a:buChar char="•"/>
            </a:pPr>
            <a:r>
              <a:rPr lang="en-AU" sz="2400" dirty="0">
                <a:latin typeface="Segoe UI Light"/>
                <a:cs typeface="Segoe UI Light"/>
              </a:rPr>
              <a:t>Pay</a:t>
            </a:r>
          </a:p>
          <a:p>
            <a:pPr marL="742950" lvl="1" indent="-285750">
              <a:buFont typeface="Arial" panose="020B0604020202020204" pitchFamily="34" charset="0"/>
              <a:buChar char="•"/>
            </a:pPr>
            <a:r>
              <a:rPr lang="en-AU" sz="2400" dirty="0">
                <a:latin typeface="Segoe UI Light"/>
                <a:cs typeface="Segoe UI Light"/>
              </a:rPr>
              <a:t>Hours of work</a:t>
            </a:r>
          </a:p>
          <a:p>
            <a:pPr marL="742950" lvl="1" indent="-285750">
              <a:buFont typeface="Arial" panose="020B0604020202020204" pitchFamily="34" charset="0"/>
              <a:buChar char="•"/>
            </a:pPr>
            <a:r>
              <a:rPr lang="en-AU" sz="2400" dirty="0">
                <a:latin typeface="Segoe UI Light"/>
                <a:cs typeface="Segoe UI Light"/>
              </a:rPr>
              <a:t>Dress expectations</a:t>
            </a:r>
          </a:p>
          <a:p>
            <a:pPr marL="742950" lvl="1" indent="-285750">
              <a:buFont typeface="Arial" panose="020B0604020202020204" pitchFamily="34" charset="0"/>
              <a:buChar char="•"/>
            </a:pPr>
            <a:r>
              <a:rPr lang="en-AU" sz="2400" dirty="0">
                <a:latin typeface="Segoe UI Light"/>
                <a:cs typeface="Segoe UI Light"/>
              </a:rPr>
              <a:t>Reporting relationship</a:t>
            </a:r>
          </a:p>
          <a:p>
            <a:pPr marL="742950" lvl="1" indent="-285750">
              <a:buFont typeface="Arial" panose="020B0604020202020204" pitchFamily="34" charset="0"/>
              <a:buChar char="•"/>
            </a:pPr>
            <a:r>
              <a:rPr lang="en-AU" sz="2400" dirty="0">
                <a:latin typeface="Segoe UI Light"/>
                <a:cs typeface="Segoe UI Light"/>
              </a:rPr>
              <a:t>Notice period</a:t>
            </a:r>
          </a:p>
          <a:p>
            <a:pPr marL="285750" indent="-285750">
              <a:buFont typeface="Arial" panose="020B0604020202020204" pitchFamily="34" charset="0"/>
              <a:buChar char="•"/>
            </a:pPr>
            <a:r>
              <a:rPr lang="en-AU" sz="2400" dirty="0">
                <a:latin typeface="Segoe UI Light"/>
                <a:cs typeface="Segoe UI Light"/>
              </a:rPr>
              <a:t>Standard Executive template for VPS Executives</a:t>
            </a:r>
          </a:p>
          <a:p>
            <a:pPr marL="285750" indent="-285750">
              <a:buFont typeface="Arial" panose="020B0604020202020204" pitchFamily="34" charset="0"/>
              <a:buChar char="•"/>
            </a:pPr>
            <a:r>
              <a:rPr lang="en-AU" sz="2400" dirty="0">
                <a:latin typeface="Segoe UI Light"/>
                <a:cs typeface="Segoe UI Light"/>
              </a:rPr>
              <a:t>Employees must comply with lawful and reasonable directions</a:t>
            </a:r>
          </a:p>
          <a:p>
            <a:endParaRPr lang="en-AU" sz="2400" dirty="0">
              <a:ea typeface="Segoe UI" panose="020B0502040204020203" pitchFamily="34" charset="0"/>
              <a:cs typeface="Segoe UI" panose="020B0502040204020203" pitchFamily="34" charset="0"/>
            </a:endParaRPr>
          </a:p>
        </p:txBody>
      </p:sp>
      <p:pic>
        <p:nvPicPr>
          <p:cNvPr id="3" name="object 5">
            <a:extLst>
              <a:ext uri="{FF2B5EF4-FFF2-40B4-BE49-F238E27FC236}">
                <a16:creationId xmlns:a16="http://schemas.microsoft.com/office/drawing/2014/main" id="{04366023-7443-2A5C-933D-094F2BF47FD6}"/>
              </a:ext>
            </a:extLst>
          </p:cNvPr>
          <p:cNvPicPr/>
          <p:nvPr/>
        </p:nvPicPr>
        <p:blipFill>
          <a:blip r:embed="rId4" cstate="print"/>
          <a:stretch>
            <a:fillRect/>
          </a:stretch>
        </p:blipFill>
        <p:spPr>
          <a:xfrm>
            <a:off x="7615428" y="1740409"/>
            <a:ext cx="3950207" cy="2968751"/>
          </a:xfrm>
          <a:prstGeom prst="rect">
            <a:avLst/>
          </a:prstGeom>
        </p:spPr>
      </p:pic>
      <p:sp>
        <p:nvSpPr>
          <p:cNvPr id="4" name="Rectangle 3">
            <a:extLst>
              <a:ext uri="{FF2B5EF4-FFF2-40B4-BE49-F238E27FC236}">
                <a16:creationId xmlns:a16="http://schemas.microsoft.com/office/drawing/2014/main" id="{9D375B7C-7601-DB40-4FE4-E4DE52448B25}"/>
              </a:ext>
            </a:extLst>
          </p:cNvPr>
          <p:cNvSpPr/>
          <p:nvPr/>
        </p:nvSpPr>
        <p:spPr>
          <a:xfrm>
            <a:off x="0" y="801795"/>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AU" sz="3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Contract and common law principles</a:t>
            </a:r>
          </a:p>
        </p:txBody>
      </p:sp>
    </p:spTree>
    <p:extLst>
      <p:ext uri="{BB962C8B-B14F-4D97-AF65-F5344CB8AC3E}">
        <p14:creationId xmlns:p14="http://schemas.microsoft.com/office/powerpoint/2010/main" val="3574750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83216" y="771108"/>
            <a:ext cx="11008784" cy="584775"/>
          </a:xfrm>
          <a:prstGeom prst="rect">
            <a:avLst/>
          </a:prstGeom>
        </p:spPr>
        <p:txBody>
          <a:bodyPr wrap="square">
            <a:spAutoFit/>
          </a:bodyPr>
          <a:lstStyle/>
          <a:p>
            <a:pPr>
              <a:spcBef>
                <a:spcPts val="600"/>
              </a:spcBef>
              <a:spcAft>
                <a:spcPts val="300"/>
              </a:spcAft>
            </a:pPr>
            <a:r>
              <a:rPr lang="en-AU" sz="3200" b="1" dirty="0">
                <a:solidFill>
                  <a:schemeClr val="accent4"/>
                </a:solidFill>
                <a:latin typeface="Segoe UI" panose="020B0502040204020203" pitchFamily="34" charset="0"/>
                <a:cs typeface="Segoe UI" panose="020B0502040204020203" pitchFamily="34" charset="0"/>
              </a:rPr>
              <a:t>Occupational Health and Safety 2004</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2" name="Rectangle 1"/>
          <p:cNvSpPr/>
          <p:nvPr/>
        </p:nvSpPr>
        <p:spPr>
          <a:xfrm>
            <a:off x="1086677" y="1940658"/>
            <a:ext cx="6886891"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prstClr val="black"/>
              </a:solidFill>
              <a:effectLst/>
              <a:uLnTx/>
              <a:uFillTx/>
              <a:latin typeface="Calibri" panose="020F0502020204030204"/>
              <a:ea typeface="Segoe UI" panose="020B0502040204020203" pitchFamily="34" charset="0"/>
              <a:cs typeface="Segoe UI" panose="020B0502040204020203" pitchFamily="34" charset="0"/>
            </a:endParaRPr>
          </a:p>
        </p:txBody>
      </p:sp>
      <p:sp>
        <p:nvSpPr>
          <p:cNvPr id="3" name="Rounded Rectangle 2"/>
          <p:cNvSpPr/>
          <p:nvPr/>
        </p:nvSpPr>
        <p:spPr>
          <a:xfrm>
            <a:off x="1183219" y="2006442"/>
            <a:ext cx="7103532" cy="76003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Section 21 – Employer duty to employees</a:t>
            </a:r>
          </a:p>
        </p:txBody>
      </p:sp>
      <p:sp>
        <p:nvSpPr>
          <p:cNvPr id="4" name="Rounded Rectangle 3"/>
          <p:cNvSpPr/>
          <p:nvPr/>
        </p:nvSpPr>
        <p:spPr>
          <a:xfrm>
            <a:off x="1183216" y="4818064"/>
            <a:ext cx="8531673" cy="76586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Section 25 – Employee duty to take reasonable care</a:t>
            </a:r>
            <a:endParaRPr kumimoji="0" lang="en-AU" sz="2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ounded Rectangle 4"/>
          <p:cNvSpPr/>
          <p:nvPr/>
        </p:nvSpPr>
        <p:spPr>
          <a:xfrm>
            <a:off x="1183218" y="3847928"/>
            <a:ext cx="6687820" cy="774514"/>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Section 26 – Management or control </a:t>
            </a:r>
          </a:p>
        </p:txBody>
      </p:sp>
      <p:sp>
        <p:nvSpPr>
          <p:cNvPr id="11" name="Rounded Rectangle 2">
            <a:extLst>
              <a:ext uri="{FF2B5EF4-FFF2-40B4-BE49-F238E27FC236}">
                <a16:creationId xmlns:a16="http://schemas.microsoft.com/office/drawing/2014/main" id="{8615A5B4-7022-38F6-7B0C-7CC99BEEF9E7}"/>
              </a:ext>
            </a:extLst>
          </p:cNvPr>
          <p:cNvSpPr/>
          <p:nvPr/>
        </p:nvSpPr>
        <p:spPr>
          <a:xfrm>
            <a:off x="1183218" y="2927185"/>
            <a:ext cx="7703608" cy="76003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Section 23 – Employer duty to non-employees</a:t>
            </a:r>
          </a:p>
        </p:txBody>
      </p:sp>
      <p:pic>
        <p:nvPicPr>
          <p:cNvPr id="10" name="Picture 9">
            <a:extLst>
              <a:ext uri="{FF2B5EF4-FFF2-40B4-BE49-F238E27FC236}">
                <a16:creationId xmlns:a16="http://schemas.microsoft.com/office/drawing/2014/main" id="{64668E4E-F300-F9A3-E785-FCB3865F7E62}"/>
              </a:ext>
            </a:extLst>
          </p:cNvPr>
          <p:cNvPicPr>
            <a:picLocks noChangeAspect="1"/>
          </p:cNvPicPr>
          <p:nvPr/>
        </p:nvPicPr>
        <p:blipFill>
          <a:blip r:embed="rId4"/>
          <a:srcRect l="35030" r="-572" b="-9328"/>
          <a:stretch/>
        </p:blipFill>
        <p:spPr>
          <a:xfrm>
            <a:off x="9486900" y="2121750"/>
            <a:ext cx="2257425" cy="2500691"/>
          </a:xfrm>
          <a:prstGeom prst="rect">
            <a:avLst/>
          </a:prstGeom>
        </p:spPr>
      </p:pic>
    </p:spTree>
    <p:extLst>
      <p:ext uri="{BB962C8B-B14F-4D97-AF65-F5344CB8AC3E}">
        <p14:creationId xmlns:p14="http://schemas.microsoft.com/office/powerpoint/2010/main" val="3760109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6101" y="596965"/>
            <a:ext cx="6931024" cy="584775"/>
          </a:xfrm>
          <a:prstGeom prst="rect">
            <a:avLst/>
          </a:prstGeom>
        </p:spPr>
        <p:txBody>
          <a:bodyPr wrap="square">
            <a:spAutoFit/>
          </a:bodyPr>
          <a:lstStyle/>
          <a:p>
            <a:pPr>
              <a:spcBef>
                <a:spcPts val="600"/>
              </a:spcBef>
              <a:spcAft>
                <a:spcPts val="300"/>
              </a:spcAft>
            </a:pPr>
            <a:r>
              <a:rPr lang="en-AU" sz="3200" b="1" dirty="0">
                <a:solidFill>
                  <a:schemeClr val="accent4"/>
                </a:solidFill>
                <a:latin typeface="Segoe UI" panose="020B0502040204020203" pitchFamily="34" charset="0"/>
                <a:cs typeface="Segoe UI" panose="020B0502040204020203" pitchFamily="34" charset="0"/>
              </a:rPr>
              <a:t>Psychological Health Regulations</a:t>
            </a:r>
          </a:p>
        </p:txBody>
      </p:sp>
      <p:sp>
        <p:nvSpPr>
          <p:cNvPr id="12" name="Rectangle 11"/>
          <p:cNvSpPr/>
          <p:nvPr/>
        </p:nvSpPr>
        <p:spPr>
          <a:xfrm>
            <a:off x="900749" y="1646423"/>
            <a:ext cx="5524888" cy="6363024"/>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AU" sz="2400" dirty="0">
                <a:latin typeface="Segoe UI Light"/>
                <a:cs typeface="Segoe UI Light"/>
              </a:rPr>
              <a:t>Not here yet but </a:t>
            </a:r>
            <a:r>
              <a:rPr lang="en-AU" sz="2400" b="1" dirty="0">
                <a:latin typeface="Segoe UI Light"/>
                <a:cs typeface="Segoe UI Light"/>
              </a:rPr>
              <a:t>coming soon</a:t>
            </a:r>
            <a:r>
              <a:rPr lang="en-AU" sz="2400" dirty="0">
                <a:latin typeface="Segoe UI Light"/>
                <a:cs typeface="Segoe UI Light"/>
              </a:rPr>
              <a:t>!</a:t>
            </a:r>
          </a:p>
          <a:p>
            <a:pPr marL="285750" indent="-285750">
              <a:lnSpc>
                <a:spcPct val="107000"/>
              </a:lnSpc>
              <a:spcAft>
                <a:spcPts val="800"/>
              </a:spcAft>
              <a:buFont typeface="Arial" panose="020B0604020202020204" pitchFamily="34" charset="0"/>
              <a:buChar char="•"/>
            </a:pPr>
            <a:endParaRPr lang="en-AU" sz="2400" dirty="0">
              <a:latin typeface="Segoe UI Light"/>
              <a:cs typeface="Segoe UI Light"/>
            </a:endParaRPr>
          </a:p>
          <a:p>
            <a:pPr marL="285750" indent="-285750">
              <a:lnSpc>
                <a:spcPct val="107000"/>
              </a:lnSpc>
              <a:spcAft>
                <a:spcPts val="800"/>
              </a:spcAft>
              <a:buFont typeface="Arial" panose="020B0604020202020204" pitchFamily="34" charset="0"/>
              <a:buChar char="•"/>
            </a:pPr>
            <a:r>
              <a:rPr lang="en-AU" sz="2400" dirty="0">
                <a:latin typeface="Segoe UI Light"/>
                <a:cs typeface="Segoe UI Light"/>
              </a:rPr>
              <a:t>Expected to be passed in October 2025 and to commence on 1 December 2025</a:t>
            </a:r>
          </a:p>
          <a:p>
            <a:pPr marL="285750" indent="-285750">
              <a:lnSpc>
                <a:spcPct val="107000"/>
              </a:lnSpc>
              <a:spcAft>
                <a:spcPts val="800"/>
              </a:spcAft>
              <a:buFont typeface="Arial" panose="020B0604020202020204" pitchFamily="34" charset="0"/>
              <a:buChar char="•"/>
            </a:pPr>
            <a:endParaRPr lang="en-AU" sz="2400" dirty="0">
              <a:latin typeface="Segoe UI Light"/>
              <a:cs typeface="Segoe UI Light"/>
            </a:endParaRPr>
          </a:p>
          <a:p>
            <a:pPr marL="285750" indent="-285750">
              <a:lnSpc>
                <a:spcPct val="107000"/>
              </a:lnSpc>
              <a:spcAft>
                <a:spcPts val="800"/>
              </a:spcAft>
              <a:buFont typeface="Arial" panose="020B0604020202020204" pitchFamily="34" charset="0"/>
              <a:buChar char="•"/>
            </a:pPr>
            <a:r>
              <a:rPr lang="en-AU" sz="2400" dirty="0">
                <a:latin typeface="Segoe UI Light"/>
                <a:cs typeface="Segoe UI Light"/>
              </a:rPr>
              <a:t>Compliance Code to be issued by WorkSafe</a:t>
            </a:r>
          </a:p>
          <a:p>
            <a:pPr marL="342900" indent="-342900">
              <a:lnSpc>
                <a:spcPct val="107000"/>
              </a:lnSpc>
              <a:spcAft>
                <a:spcPts val="800"/>
              </a:spcAft>
              <a:buFont typeface="Arial" panose="020B0604020202020204" pitchFamily="34" charset="0"/>
              <a:buChar char="•"/>
            </a:pPr>
            <a:endParaRPr lang="en-AU" sz="2400" dirty="0">
              <a:solidFill>
                <a:schemeClr val="accent1"/>
              </a:solidFill>
              <a:latin typeface="Segoe UI" panose="020B0502040204020203" pitchFamily="34" charset="0"/>
              <a:ea typeface="Calibri" panose="020F0502020204030204" pitchFamily="34" charset="0"/>
              <a:cs typeface="Segoe UI" panose="020B0502040204020203" pitchFamily="34" charset="0"/>
            </a:endParaRPr>
          </a:p>
          <a:p>
            <a:pPr marL="342900" indent="-342900">
              <a:lnSpc>
                <a:spcPct val="107000"/>
              </a:lnSpc>
              <a:spcAft>
                <a:spcPts val="800"/>
              </a:spcAft>
              <a:buFont typeface="Arial" panose="020B0604020202020204" pitchFamily="34" charset="0"/>
              <a:buChar char="•"/>
            </a:pPr>
            <a:endParaRPr lang="en-AU" sz="2400" dirty="0">
              <a:solidFill>
                <a:schemeClr val="accent1"/>
              </a:solidFill>
              <a:latin typeface="Segoe UI" panose="020B0502040204020203" pitchFamily="34" charset="0"/>
              <a:ea typeface="Calibri" panose="020F0502020204030204" pitchFamily="34" charset="0"/>
              <a:cs typeface="Segoe UI" panose="020B0502040204020203" pitchFamily="34" charset="0"/>
            </a:endParaRPr>
          </a:p>
          <a:p>
            <a:pPr>
              <a:lnSpc>
                <a:spcPct val="107000"/>
              </a:lnSpc>
              <a:spcAft>
                <a:spcPts val="800"/>
              </a:spcAft>
            </a:pPr>
            <a:endParaRPr lang="en-AU" sz="2000" dirty="0">
              <a:solidFill>
                <a:schemeClr val="accent1"/>
              </a:solidFill>
              <a:latin typeface="Segoe UI" panose="020B0502040204020203" pitchFamily="34" charset="0"/>
              <a:ea typeface="Calibri" panose="020F0502020204030204" pitchFamily="34" charset="0"/>
              <a:cs typeface="Segoe UI" panose="020B0502040204020203" pitchFamily="34" charset="0"/>
            </a:endParaRPr>
          </a:p>
          <a:p>
            <a:pPr marL="457200" indent="-457200">
              <a:lnSpc>
                <a:spcPct val="107000"/>
              </a:lnSpc>
              <a:spcAft>
                <a:spcPts val="800"/>
              </a:spcAft>
              <a:buFont typeface="+mj-lt"/>
              <a:buAutoNum type="arabicPeriod"/>
            </a:pPr>
            <a:endParaRPr lang="en-AU" sz="2000" dirty="0">
              <a:solidFill>
                <a:schemeClr val="accent1"/>
              </a:solidFill>
              <a:latin typeface="Segoe UI" panose="020B0502040204020203" pitchFamily="34" charset="0"/>
              <a:ea typeface="Calibri" panose="020F0502020204030204" pitchFamily="34" charset="0"/>
              <a:cs typeface="Segoe UI" panose="020B0502040204020203" pitchFamily="34" charset="0"/>
            </a:endParaRPr>
          </a:p>
          <a:p>
            <a:pPr marL="457200" indent="-457200">
              <a:lnSpc>
                <a:spcPct val="107000"/>
              </a:lnSpc>
              <a:spcAft>
                <a:spcPts val="800"/>
              </a:spcAft>
              <a:buFont typeface="+mj-lt"/>
              <a:buAutoNum type="arabicPeriod"/>
            </a:pPr>
            <a:endParaRPr lang="en-AU" sz="2000" dirty="0">
              <a:solidFill>
                <a:schemeClr val="accent1"/>
              </a:solidFill>
              <a:latin typeface="Segoe UI" panose="020B0502040204020203" pitchFamily="34" charset="0"/>
              <a:ea typeface="Calibri" panose="020F0502020204030204" pitchFamily="34" charset="0"/>
              <a:cs typeface="Segoe UI" panose="020B0502040204020203" pitchFamily="34" charset="0"/>
            </a:endParaRPr>
          </a:p>
          <a:p>
            <a:pPr marL="457200" indent="-457200">
              <a:lnSpc>
                <a:spcPct val="107000"/>
              </a:lnSpc>
              <a:spcAft>
                <a:spcPts val="800"/>
              </a:spcAft>
              <a:buFont typeface="+mj-lt"/>
              <a:buAutoNum type="arabicPeriod"/>
            </a:pPr>
            <a:endParaRPr lang="en-AU" sz="2000" dirty="0">
              <a:solidFill>
                <a:schemeClr val="accent1"/>
              </a:solidFill>
              <a:latin typeface="Segoe UI" panose="020B0502040204020203" pitchFamily="34" charset="0"/>
              <a:ea typeface="Calibri" panose="020F0502020204030204" pitchFamily="34" charset="0"/>
              <a:cs typeface="Segoe UI" panose="020B0502040204020203"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6" name="Rectangle 5"/>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cxnSp>
        <p:nvCxnSpPr>
          <p:cNvPr id="2" name="Straight Connector 1">
            <a:extLst>
              <a:ext uri="{FF2B5EF4-FFF2-40B4-BE49-F238E27FC236}">
                <a16:creationId xmlns:a16="http://schemas.microsoft.com/office/drawing/2014/main" id="{D6A90B5E-EBD4-ACB1-1250-8014F1C88A84}"/>
              </a:ext>
            </a:extLst>
          </p:cNvPr>
          <p:cNvCxnSpPr>
            <a:cxnSpLocks/>
          </p:cNvCxnSpPr>
          <p:nvPr/>
        </p:nvCxnSpPr>
        <p:spPr>
          <a:xfrm>
            <a:off x="546100" y="1342236"/>
            <a:ext cx="11645900"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72A05CF-4617-D25E-CA32-8D9A459309DB}"/>
              </a:ext>
            </a:extLst>
          </p:cNvPr>
          <p:cNvPicPr>
            <a:picLocks noChangeAspect="1"/>
          </p:cNvPicPr>
          <p:nvPr/>
        </p:nvPicPr>
        <p:blipFill>
          <a:blip r:embed="rId4"/>
          <a:stretch>
            <a:fillRect/>
          </a:stretch>
        </p:blipFill>
        <p:spPr>
          <a:xfrm>
            <a:off x="7130707" y="2196818"/>
            <a:ext cx="3746245" cy="2880000"/>
          </a:xfrm>
          <a:prstGeom prst="rect">
            <a:avLst/>
          </a:prstGeom>
        </p:spPr>
      </p:pic>
    </p:spTree>
    <p:extLst>
      <p:ext uri="{BB962C8B-B14F-4D97-AF65-F5344CB8AC3E}">
        <p14:creationId xmlns:p14="http://schemas.microsoft.com/office/powerpoint/2010/main" val="203525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82768"/>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585216" y="771108"/>
            <a:ext cx="11606783" cy="523220"/>
          </a:xfrm>
          <a:prstGeom prst="rect">
            <a:avLst/>
          </a:prstGeom>
        </p:spPr>
        <p:txBody>
          <a:bodyPr wrap="square">
            <a:spAutoFit/>
          </a:bodyPr>
          <a:lstStyle/>
          <a:p>
            <a:pPr>
              <a:spcBef>
                <a:spcPts val="600"/>
              </a:spcBef>
              <a:spcAft>
                <a:spcPts val="300"/>
              </a:spcAft>
            </a:pPr>
            <a:r>
              <a:rPr lang="en-AU" sz="2700" b="1" dirty="0">
                <a:solidFill>
                  <a:schemeClr val="bg1"/>
                </a:solidFill>
                <a:latin typeface="Segoe UI" panose="020B0502040204020203" pitchFamily="34" charset="0"/>
                <a:cs typeface="Segoe UI" panose="020B0502040204020203" pitchFamily="34" charset="0"/>
              </a:rPr>
              <a:t>Other Legislation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3" name="Rectangle 2"/>
          <p:cNvSpPr/>
          <p:nvPr/>
        </p:nvSpPr>
        <p:spPr>
          <a:xfrm>
            <a:off x="65920" y="1678005"/>
            <a:ext cx="12060160" cy="9233746"/>
          </a:xfrm>
          <a:prstGeom prst="rect">
            <a:avLst/>
          </a:prstGeom>
        </p:spPr>
        <p:txBody>
          <a:bodyPr wrap="square">
            <a:spAutoFit/>
          </a:bodyPr>
          <a:lstStyle/>
          <a:p>
            <a:pPr lvl="3"/>
            <a:r>
              <a:rPr lang="en-AU" sz="2100" dirty="0">
                <a:latin typeface="Segoe UI Light"/>
                <a:cs typeface="Segoe UI Light"/>
              </a:rPr>
              <a:t>Examples of legislation that apply to everyone’s employment in the Victorian Public Sector include;</a:t>
            </a:r>
          </a:p>
          <a:p>
            <a:pPr marL="2114550" lvl="4" indent="-285750">
              <a:lnSpc>
                <a:spcPct val="150000"/>
              </a:lnSpc>
              <a:buFont typeface="Arial" panose="020B0604020202020204" pitchFamily="34" charset="0"/>
              <a:buChar char="•"/>
            </a:pPr>
            <a:r>
              <a:rPr lang="en-AU" sz="2100" dirty="0">
                <a:latin typeface="Segoe UI Light"/>
                <a:cs typeface="Segoe UI Light"/>
              </a:rPr>
              <a:t>Equal Opportunity Act 2010 (Vic)</a:t>
            </a:r>
          </a:p>
          <a:p>
            <a:pPr marL="2114550" lvl="4" indent="-285750">
              <a:lnSpc>
                <a:spcPct val="150000"/>
              </a:lnSpc>
              <a:buFont typeface="Arial" panose="020B0604020202020204" pitchFamily="34" charset="0"/>
              <a:buChar char="•"/>
            </a:pPr>
            <a:r>
              <a:rPr lang="en-AU" sz="2100" dirty="0">
                <a:latin typeface="Segoe UI Light"/>
                <a:cs typeface="Segoe UI Light"/>
              </a:rPr>
              <a:t>Disability Discrimination Act 1992 (</a:t>
            </a:r>
            <a:r>
              <a:rPr lang="en-AU" sz="2100" dirty="0" err="1">
                <a:latin typeface="Segoe UI Light"/>
                <a:cs typeface="Segoe UI Light"/>
              </a:rPr>
              <a:t>Cth</a:t>
            </a:r>
            <a:r>
              <a:rPr lang="en-AU" sz="2100" dirty="0">
                <a:latin typeface="Segoe UI Light"/>
                <a:cs typeface="Segoe UI Light"/>
              </a:rPr>
              <a:t>)</a:t>
            </a:r>
          </a:p>
          <a:p>
            <a:pPr marL="2114550" lvl="4" indent="-285750">
              <a:lnSpc>
                <a:spcPct val="150000"/>
              </a:lnSpc>
              <a:buFont typeface="Arial" panose="020B0604020202020204" pitchFamily="34" charset="0"/>
              <a:buChar char="•"/>
            </a:pPr>
            <a:r>
              <a:rPr lang="en-AU" sz="2100" dirty="0">
                <a:latin typeface="Segoe UI Light"/>
                <a:cs typeface="Segoe UI Light"/>
              </a:rPr>
              <a:t>Sex Discrimination Act 1984 (</a:t>
            </a:r>
            <a:r>
              <a:rPr lang="en-AU" sz="2100" dirty="0" err="1">
                <a:latin typeface="Segoe UI Light"/>
                <a:cs typeface="Segoe UI Light"/>
              </a:rPr>
              <a:t>Cth</a:t>
            </a:r>
            <a:r>
              <a:rPr lang="en-AU" sz="2100" dirty="0">
                <a:latin typeface="Segoe UI Light"/>
                <a:cs typeface="Segoe UI Light"/>
              </a:rPr>
              <a:t>)</a:t>
            </a:r>
          </a:p>
          <a:p>
            <a:pPr marL="2114550" lvl="4" indent="-285750">
              <a:lnSpc>
                <a:spcPct val="150000"/>
              </a:lnSpc>
              <a:buFont typeface="Arial" panose="020B0604020202020204" pitchFamily="34" charset="0"/>
              <a:buChar char="•"/>
            </a:pPr>
            <a:r>
              <a:rPr lang="en-AU" sz="2100" dirty="0">
                <a:latin typeface="Segoe UI Light"/>
                <a:cs typeface="Segoe UI Light"/>
              </a:rPr>
              <a:t>Workplace Injury Rehabilitation and Compensation Act 2013 (Vic)</a:t>
            </a:r>
          </a:p>
          <a:p>
            <a:pPr marL="2114550" lvl="4" indent="-285750">
              <a:lnSpc>
                <a:spcPct val="150000"/>
              </a:lnSpc>
              <a:buFont typeface="Arial" panose="020B0604020202020204" pitchFamily="34" charset="0"/>
              <a:buChar char="•"/>
            </a:pPr>
            <a:r>
              <a:rPr lang="en-AU" sz="2100" dirty="0">
                <a:latin typeface="Segoe UI Light"/>
                <a:cs typeface="Segoe UI Light"/>
              </a:rPr>
              <a:t>Privacy and Data Protection Act 2014 (Vic)</a:t>
            </a:r>
          </a:p>
          <a:p>
            <a:pPr marL="2114550" lvl="4" indent="-285750">
              <a:lnSpc>
                <a:spcPct val="150000"/>
              </a:lnSpc>
              <a:buFont typeface="Arial" panose="020B0604020202020204" pitchFamily="34" charset="0"/>
              <a:buChar char="•"/>
            </a:pPr>
            <a:r>
              <a:rPr lang="en-AU" sz="2100" dirty="0">
                <a:latin typeface="Segoe UI Light"/>
                <a:cs typeface="Segoe UI Light"/>
              </a:rPr>
              <a:t>Gender Equality Act 2020 (Vic)</a:t>
            </a:r>
          </a:p>
          <a:p>
            <a:pPr marL="2114550" lvl="4" indent="-285750">
              <a:buFont typeface="Arial" panose="020B0604020202020204" pitchFamily="34" charset="0"/>
              <a:buChar char="•"/>
            </a:pPr>
            <a:endParaRPr lang="en-AU" sz="2400" dirty="0">
              <a:latin typeface="Segoe UI" panose="020B0502040204020203" pitchFamily="34" charset="0"/>
              <a:cs typeface="Segoe UI" panose="020B0502040204020203" pitchFamily="34" charset="0"/>
            </a:endParaRPr>
          </a:p>
          <a:p>
            <a:pPr marL="1657350" lvl="3" indent="-285750">
              <a:buFont typeface="Arial" panose="020B0604020202020204" pitchFamily="34" charset="0"/>
              <a:buChar char="•"/>
            </a:pPr>
            <a:endParaRPr lang="en-AU" sz="2400" dirty="0">
              <a:latin typeface="Segoe UI" panose="020B0502040204020203" pitchFamily="34" charset="0"/>
              <a:cs typeface="Segoe UI" panose="020B0502040204020203" pitchFamily="34" charset="0"/>
            </a:endParaRPr>
          </a:p>
          <a:p>
            <a:pPr marL="742950" lvl="1" indent="-285750">
              <a:lnSpc>
                <a:spcPct val="100000"/>
              </a:lnSpc>
              <a:buFont typeface="Arial" panose="020B0604020202020204" pitchFamily="34" charset="0"/>
              <a:buChar char="•"/>
            </a:pPr>
            <a:endParaRPr lang="en-AU" sz="2400" dirty="0">
              <a:latin typeface="Segoe UI" panose="020B0502040204020203" pitchFamily="34" charset="0"/>
              <a:cs typeface="Segoe UI" panose="020B0502040204020203" pitchFamily="34" charset="0"/>
            </a:endParaRPr>
          </a:p>
          <a:p>
            <a:pPr>
              <a:lnSpc>
                <a:spcPct val="150000"/>
              </a:lnSpc>
            </a:pPr>
            <a:endParaRPr lang="en-AU" dirty="0"/>
          </a:p>
          <a:p>
            <a:pPr>
              <a:lnSpc>
                <a:spcPct val="150000"/>
              </a:lnSpc>
            </a:pPr>
            <a:endParaRPr lang="en-AU" sz="1900" b="1" dirty="0"/>
          </a:p>
          <a:p>
            <a:pPr>
              <a:lnSpc>
                <a:spcPct val="150000"/>
              </a:lnSpc>
            </a:pPr>
            <a:endParaRPr lang="en-AU" sz="1900" b="1" dirty="0"/>
          </a:p>
          <a:p>
            <a:pPr>
              <a:lnSpc>
                <a:spcPct val="150000"/>
              </a:lnSpc>
            </a:pPr>
            <a:endParaRPr lang="en-AU" sz="1900" b="1" dirty="0"/>
          </a:p>
          <a:p>
            <a:pPr>
              <a:lnSpc>
                <a:spcPct val="150000"/>
              </a:lnSpc>
            </a:pPr>
            <a:endParaRPr lang="en-AU" sz="1900" b="1" dirty="0"/>
          </a:p>
          <a:p>
            <a:pPr>
              <a:lnSpc>
                <a:spcPct val="150000"/>
              </a:lnSpc>
            </a:pPr>
            <a:endParaRPr lang="en-AU" sz="1900" b="1" dirty="0"/>
          </a:p>
          <a:p>
            <a:pPr lvl="1">
              <a:lnSpc>
                <a:spcPct val="150000"/>
              </a:lnSpc>
            </a:pPr>
            <a:endParaRPr lang="en-AU" sz="1200" b="1" dirty="0"/>
          </a:p>
          <a:p>
            <a:pPr>
              <a:lnSpc>
                <a:spcPct val="150000"/>
              </a:lnSpc>
            </a:pPr>
            <a:endParaRPr lang="en-AU" sz="1600" b="1" dirty="0"/>
          </a:p>
          <a:p>
            <a:pPr>
              <a:lnSpc>
                <a:spcPct val="150000"/>
              </a:lnSpc>
            </a:pPr>
            <a:endParaRPr lang="en-AU" sz="1600" b="1" dirty="0"/>
          </a:p>
          <a:p>
            <a:pPr>
              <a:lnSpc>
                <a:spcPct val="150000"/>
              </a:lnSpc>
            </a:pPr>
            <a:endParaRPr lang="en-AU" sz="1600" b="1" dirty="0"/>
          </a:p>
          <a:p>
            <a:pPr>
              <a:lnSpc>
                <a:spcPct val="150000"/>
              </a:lnSpc>
            </a:pPr>
            <a:endParaRPr lang="en-AU" sz="24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7414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6" name="Rectangle 5"/>
          <p:cNvSpPr/>
          <p:nvPr/>
        </p:nvSpPr>
        <p:spPr>
          <a:xfrm>
            <a:off x="853857" y="2002490"/>
            <a:ext cx="10484285" cy="3539430"/>
          </a:xfrm>
          <a:prstGeom prst="rect">
            <a:avLst/>
          </a:prstGeom>
        </p:spPr>
        <p:txBody>
          <a:bodyPr wrap="square">
            <a:spAutoFit/>
          </a:bodyPr>
          <a:lstStyle/>
          <a:p>
            <a:pPr marL="457200" algn="ctr"/>
            <a:r>
              <a:rPr lang="en-AU" sz="3200" dirty="0">
                <a:solidFill>
                  <a:schemeClr val="bg1"/>
                </a:solidFill>
                <a:effectLst/>
                <a:latin typeface="Segoe UI" panose="020B0502040204020203" pitchFamily="34" charset="0"/>
                <a:ea typeface="Aptos"/>
                <a:cs typeface="Segoe UI" panose="020B0502040204020203" pitchFamily="34" charset="0"/>
              </a:rPr>
              <a:t>The Victorian Government Solicitor's Office acknowledges that we work on the lands of the Wurundjeri People of the Kulin Nation. We also work remotely on the lands of other Traditional Owners of Country. We pay our respect to First Peoples throughout Victoria, their cultures, and their Elders past and present.</a:t>
            </a:r>
          </a:p>
        </p:txBody>
      </p:sp>
    </p:spTree>
    <p:extLst>
      <p:ext uri="{BB962C8B-B14F-4D97-AF65-F5344CB8AC3E}">
        <p14:creationId xmlns:p14="http://schemas.microsoft.com/office/powerpoint/2010/main" val="3509896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5983"/>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AU" sz="2800" b="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Avenues of redress (Non-Executives)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2" name="Rectangle 1"/>
          <p:cNvSpPr/>
          <p:nvPr/>
        </p:nvSpPr>
        <p:spPr>
          <a:xfrm>
            <a:off x="797313" y="1720840"/>
            <a:ext cx="7641837" cy="461665"/>
          </a:xfrm>
          <a:prstGeom prst="rect">
            <a:avLst/>
          </a:prstGeom>
        </p:spPr>
        <p:txBody>
          <a:bodyPr wrap="square">
            <a:spAutoFit/>
          </a:bodyPr>
          <a:lstStyle/>
          <a:p>
            <a:pPr marL="342900" indent="-342900">
              <a:buFont typeface="Arial" panose="020B0604020202020204" pitchFamily="34" charset="0"/>
              <a:buChar char="•"/>
            </a:pPr>
            <a:endParaRPr lang="en-AU" sz="2400" dirty="0">
              <a:latin typeface="Segoe UI" panose="020B0502040204020203" pitchFamily="34" charset="0"/>
              <a:cs typeface="Segoe UI" panose="020B0502040204020203" pitchFamily="34" charset="0"/>
            </a:endParaRPr>
          </a:p>
        </p:txBody>
      </p:sp>
      <p:sp>
        <p:nvSpPr>
          <p:cNvPr id="4" name="TextBox 3"/>
          <p:cNvSpPr txBox="1"/>
          <p:nvPr/>
        </p:nvSpPr>
        <p:spPr>
          <a:xfrm>
            <a:off x="1001794" y="1927016"/>
            <a:ext cx="11190206" cy="4552528"/>
          </a:xfrm>
          <a:prstGeom prst="rect">
            <a:avLst/>
          </a:prstGeom>
          <a:noFill/>
        </p:spPr>
        <p:txBody>
          <a:bodyPr wrap="square" rtlCol="0">
            <a:spAutoFit/>
          </a:bodyPr>
          <a:lstStyle/>
          <a:p>
            <a:pPr marL="12700">
              <a:spcBef>
                <a:spcPts val="1060"/>
              </a:spcBef>
            </a:pPr>
            <a:r>
              <a:rPr lang="en-AU" sz="2200" dirty="0">
                <a:latin typeface="Segoe UI Light"/>
                <a:cs typeface="Segoe UI Light"/>
              </a:rPr>
              <a:t>Public</a:t>
            </a:r>
            <a:r>
              <a:rPr lang="en-AU" sz="2200" spc="40" dirty="0">
                <a:latin typeface="Segoe UI Light"/>
                <a:cs typeface="Segoe UI Light"/>
              </a:rPr>
              <a:t> </a:t>
            </a:r>
            <a:r>
              <a:rPr lang="en-AU" sz="2200" u="sng" dirty="0">
                <a:uFill>
                  <a:solidFill>
                    <a:srgbClr val="000000"/>
                  </a:solidFill>
                </a:uFill>
                <a:latin typeface="Segoe UI Light"/>
                <a:cs typeface="Segoe UI Light"/>
              </a:rPr>
              <a:t>Service</a:t>
            </a:r>
            <a:r>
              <a:rPr lang="en-AU" sz="2200" spc="65" dirty="0">
                <a:latin typeface="Segoe UI Light"/>
                <a:cs typeface="Segoe UI Light"/>
              </a:rPr>
              <a:t> </a:t>
            </a:r>
            <a:r>
              <a:rPr lang="en-AU" sz="2200" spc="-10" dirty="0">
                <a:latin typeface="Segoe UI Light"/>
                <a:cs typeface="Segoe UI Light"/>
              </a:rPr>
              <a:t>Employees - </a:t>
            </a:r>
            <a:r>
              <a:rPr lang="en-AU" sz="2200" dirty="0">
                <a:latin typeface="Segoe UI Light"/>
                <a:cs typeface="Segoe UI Light"/>
              </a:rPr>
              <a:t>Review</a:t>
            </a:r>
            <a:r>
              <a:rPr lang="en-AU" sz="2200" spc="-20" dirty="0">
                <a:latin typeface="Segoe UI Light"/>
                <a:cs typeface="Segoe UI Light"/>
              </a:rPr>
              <a:t> </a:t>
            </a:r>
            <a:r>
              <a:rPr lang="en-AU" sz="2200" dirty="0">
                <a:latin typeface="Segoe UI Light"/>
                <a:cs typeface="Segoe UI Light"/>
              </a:rPr>
              <a:t>under</a:t>
            </a:r>
            <a:r>
              <a:rPr lang="en-AU" sz="2200" spc="15" dirty="0">
                <a:latin typeface="Segoe UI Light"/>
                <a:cs typeface="Segoe UI Light"/>
              </a:rPr>
              <a:t> </a:t>
            </a:r>
            <a:r>
              <a:rPr lang="en-AU" sz="2200" dirty="0">
                <a:latin typeface="Segoe UI Light"/>
                <a:cs typeface="Segoe UI Light"/>
              </a:rPr>
              <a:t>the</a:t>
            </a:r>
            <a:r>
              <a:rPr lang="en-AU" sz="2200" spc="-10" dirty="0">
                <a:latin typeface="Segoe UI Light"/>
                <a:cs typeface="Segoe UI Light"/>
              </a:rPr>
              <a:t> </a:t>
            </a:r>
            <a:r>
              <a:rPr lang="en-AU" sz="2200" i="1" dirty="0">
                <a:latin typeface="Segoe UI Light"/>
                <a:cs typeface="Segoe UI Light"/>
              </a:rPr>
              <a:t>Public</a:t>
            </a:r>
            <a:r>
              <a:rPr lang="en-AU" sz="2200" i="1" spc="-40" dirty="0">
                <a:latin typeface="Segoe UI Light"/>
                <a:cs typeface="Segoe UI Light"/>
              </a:rPr>
              <a:t> </a:t>
            </a:r>
            <a:r>
              <a:rPr lang="en-AU" sz="2200" i="1" dirty="0">
                <a:latin typeface="Segoe UI Light"/>
                <a:cs typeface="Segoe UI Light"/>
              </a:rPr>
              <a:t>Administration</a:t>
            </a:r>
            <a:r>
              <a:rPr lang="en-AU" sz="2200" i="1" spc="-60" dirty="0">
                <a:latin typeface="Segoe UI Light"/>
                <a:cs typeface="Segoe UI Light"/>
              </a:rPr>
              <a:t> </a:t>
            </a:r>
            <a:r>
              <a:rPr lang="en-AU" sz="2200" i="1" dirty="0">
                <a:latin typeface="Segoe UI Light"/>
                <a:cs typeface="Segoe UI Light"/>
              </a:rPr>
              <a:t>(Review</a:t>
            </a:r>
            <a:r>
              <a:rPr lang="en-AU" sz="2200" i="1" spc="-20" dirty="0">
                <a:latin typeface="Segoe UI Light"/>
                <a:cs typeface="Segoe UI Light"/>
              </a:rPr>
              <a:t> </a:t>
            </a:r>
            <a:r>
              <a:rPr lang="en-AU" sz="2200" i="1" dirty="0">
                <a:latin typeface="Segoe UI Light"/>
                <a:cs typeface="Segoe UI Light"/>
              </a:rPr>
              <a:t>of</a:t>
            </a:r>
            <a:r>
              <a:rPr lang="en-AU" sz="2200" i="1" spc="-25" dirty="0">
                <a:latin typeface="Segoe UI Light"/>
                <a:cs typeface="Segoe UI Light"/>
              </a:rPr>
              <a:t> </a:t>
            </a:r>
            <a:r>
              <a:rPr lang="en-AU" sz="2200" i="1" dirty="0">
                <a:latin typeface="Segoe UI Light"/>
                <a:cs typeface="Segoe UI Light"/>
              </a:rPr>
              <a:t>Actions)</a:t>
            </a:r>
            <a:r>
              <a:rPr lang="en-AU" sz="2200" i="1" spc="-40" dirty="0">
                <a:latin typeface="Segoe UI Light"/>
                <a:cs typeface="Segoe UI Light"/>
              </a:rPr>
              <a:t> </a:t>
            </a:r>
            <a:r>
              <a:rPr lang="en-AU" sz="2200" i="1" spc="-10" dirty="0">
                <a:latin typeface="Segoe UI Light"/>
                <a:cs typeface="Segoe UI Light"/>
              </a:rPr>
              <a:t>Regulations </a:t>
            </a:r>
            <a:r>
              <a:rPr lang="en-AU" sz="2200" i="1" spc="-20" dirty="0">
                <a:latin typeface="Segoe UI Light"/>
                <a:cs typeface="Segoe UI Light"/>
              </a:rPr>
              <a:t>2015</a:t>
            </a:r>
            <a:endParaRPr lang="en-AU" sz="2200" dirty="0">
              <a:latin typeface="Segoe UI Light"/>
              <a:cs typeface="Segoe UI Light"/>
            </a:endParaRPr>
          </a:p>
          <a:p>
            <a:pPr marL="756285" indent="-343535">
              <a:spcBef>
                <a:spcPts val="930"/>
              </a:spcBef>
              <a:buFont typeface="Arial"/>
              <a:buChar char="•"/>
              <a:tabLst>
                <a:tab pos="756285" algn="l"/>
                <a:tab pos="756920" algn="l"/>
              </a:tabLst>
            </a:pPr>
            <a:r>
              <a:rPr lang="en-AU" sz="2200" dirty="0">
                <a:latin typeface="Segoe UI Light"/>
                <a:cs typeface="Segoe UI Light"/>
              </a:rPr>
              <a:t>Initial</a:t>
            </a:r>
            <a:r>
              <a:rPr lang="en-AU" sz="2200" spc="-15" dirty="0">
                <a:latin typeface="Segoe UI Light"/>
                <a:cs typeface="Segoe UI Light"/>
              </a:rPr>
              <a:t> </a:t>
            </a:r>
            <a:r>
              <a:rPr lang="en-AU" sz="2200" dirty="0">
                <a:latin typeface="Segoe UI Light"/>
                <a:cs typeface="Segoe UI Light"/>
              </a:rPr>
              <a:t>review</a:t>
            </a:r>
            <a:r>
              <a:rPr lang="en-AU" sz="2200" spc="15" dirty="0">
                <a:latin typeface="Segoe UI Light"/>
                <a:cs typeface="Segoe UI Light"/>
              </a:rPr>
              <a:t> </a:t>
            </a:r>
            <a:r>
              <a:rPr lang="en-AU" sz="2200" dirty="0">
                <a:latin typeface="Segoe UI Light"/>
                <a:cs typeface="Segoe UI Light"/>
              </a:rPr>
              <a:t>process</a:t>
            </a:r>
            <a:r>
              <a:rPr lang="en-AU" sz="2200" spc="-20" dirty="0">
                <a:latin typeface="Segoe UI Light"/>
                <a:cs typeface="Segoe UI Light"/>
              </a:rPr>
              <a:t> </a:t>
            </a:r>
            <a:r>
              <a:rPr lang="en-AU" sz="2200" dirty="0">
                <a:latin typeface="Segoe UI Light"/>
                <a:cs typeface="Segoe UI Light"/>
              </a:rPr>
              <a:t>(by</a:t>
            </a:r>
            <a:r>
              <a:rPr lang="en-AU" sz="2200" spc="5" dirty="0">
                <a:latin typeface="Segoe UI Light"/>
                <a:cs typeface="Segoe UI Light"/>
              </a:rPr>
              <a:t> </a:t>
            </a:r>
            <a:r>
              <a:rPr lang="en-AU" sz="2200" dirty="0">
                <a:latin typeface="Segoe UI Light"/>
                <a:cs typeface="Segoe UI Light"/>
              </a:rPr>
              <a:t>public</a:t>
            </a:r>
            <a:r>
              <a:rPr lang="en-AU" sz="2200" spc="5" dirty="0">
                <a:latin typeface="Segoe UI Light"/>
                <a:cs typeface="Segoe UI Light"/>
              </a:rPr>
              <a:t> </a:t>
            </a:r>
            <a:r>
              <a:rPr lang="en-AU" sz="2200" dirty="0">
                <a:latin typeface="Segoe UI Light"/>
                <a:cs typeface="Segoe UI Light"/>
              </a:rPr>
              <a:t>service</a:t>
            </a:r>
            <a:r>
              <a:rPr lang="en-AU" sz="2200" spc="-5" dirty="0">
                <a:latin typeface="Segoe UI Light"/>
                <a:cs typeface="Segoe UI Light"/>
              </a:rPr>
              <a:t> </a:t>
            </a:r>
            <a:r>
              <a:rPr lang="en-AU" sz="2200" dirty="0">
                <a:latin typeface="Segoe UI Light"/>
                <a:cs typeface="Segoe UI Light"/>
              </a:rPr>
              <a:t>body)</a:t>
            </a:r>
            <a:r>
              <a:rPr lang="en-AU" sz="2200" spc="-15" dirty="0">
                <a:latin typeface="Segoe UI Light"/>
                <a:cs typeface="Segoe UI Light"/>
              </a:rPr>
              <a:t> </a:t>
            </a:r>
            <a:r>
              <a:rPr lang="en-AU" sz="2200" dirty="0">
                <a:latin typeface="Segoe UI Light"/>
                <a:cs typeface="Segoe UI Light"/>
              </a:rPr>
              <a:t>(r </a:t>
            </a:r>
            <a:r>
              <a:rPr lang="en-AU" sz="2200" spc="-25" dirty="0">
                <a:latin typeface="Segoe UI Light"/>
                <a:cs typeface="Segoe UI Light"/>
              </a:rPr>
              <a:t>6)</a:t>
            </a:r>
            <a:endParaRPr lang="en-AU" sz="2200" dirty="0">
              <a:latin typeface="Segoe UI Light"/>
              <a:cs typeface="Segoe UI Light"/>
            </a:endParaRPr>
          </a:p>
          <a:p>
            <a:pPr marL="756285" indent="-343535">
              <a:spcBef>
                <a:spcPts val="960"/>
              </a:spcBef>
              <a:buFont typeface="Arial"/>
              <a:buChar char="•"/>
              <a:tabLst>
                <a:tab pos="756285" algn="l"/>
                <a:tab pos="756920" algn="l"/>
              </a:tabLst>
            </a:pPr>
            <a:r>
              <a:rPr lang="en-AU" sz="2200" dirty="0">
                <a:latin typeface="Segoe UI Light"/>
                <a:cs typeface="Segoe UI Light"/>
              </a:rPr>
              <a:t>Application</a:t>
            </a:r>
            <a:r>
              <a:rPr lang="en-AU" sz="2200" spc="-40" dirty="0">
                <a:latin typeface="Segoe UI Light"/>
                <a:cs typeface="Segoe UI Light"/>
              </a:rPr>
              <a:t> </a:t>
            </a:r>
            <a:r>
              <a:rPr lang="en-AU" sz="2200" dirty="0">
                <a:latin typeface="Segoe UI Light"/>
                <a:cs typeface="Segoe UI Light"/>
              </a:rPr>
              <a:t>to</a:t>
            </a:r>
            <a:r>
              <a:rPr lang="en-AU" sz="2200" spc="-15" dirty="0">
                <a:latin typeface="Segoe UI Light"/>
                <a:cs typeface="Segoe UI Light"/>
              </a:rPr>
              <a:t> </a:t>
            </a:r>
            <a:r>
              <a:rPr lang="en-AU" sz="2200" dirty="0">
                <a:latin typeface="Segoe UI Light"/>
                <a:cs typeface="Segoe UI Light"/>
              </a:rPr>
              <a:t>the</a:t>
            </a:r>
            <a:r>
              <a:rPr lang="en-AU" sz="2200" spc="-15" dirty="0">
                <a:latin typeface="Segoe UI Light"/>
                <a:cs typeface="Segoe UI Light"/>
              </a:rPr>
              <a:t> </a:t>
            </a:r>
            <a:r>
              <a:rPr lang="en-AU" sz="2200" dirty="0">
                <a:latin typeface="Segoe UI Light"/>
                <a:cs typeface="Segoe UI Light"/>
              </a:rPr>
              <a:t>VPSC</a:t>
            </a:r>
            <a:r>
              <a:rPr lang="en-AU" sz="2200" spc="-25" dirty="0">
                <a:latin typeface="Segoe UI Light"/>
                <a:cs typeface="Segoe UI Light"/>
              </a:rPr>
              <a:t> </a:t>
            </a:r>
            <a:r>
              <a:rPr lang="en-AU" sz="2200" dirty="0">
                <a:latin typeface="Segoe UI Light"/>
                <a:cs typeface="Segoe UI Light"/>
              </a:rPr>
              <a:t>for</a:t>
            </a:r>
            <a:r>
              <a:rPr lang="en-AU" sz="2200" spc="-35" dirty="0">
                <a:latin typeface="Segoe UI Light"/>
                <a:cs typeface="Segoe UI Light"/>
              </a:rPr>
              <a:t> </a:t>
            </a:r>
            <a:r>
              <a:rPr lang="en-AU" sz="2200" dirty="0">
                <a:latin typeface="Segoe UI Light"/>
                <a:cs typeface="Segoe UI Light"/>
              </a:rPr>
              <a:t>review</a:t>
            </a:r>
            <a:r>
              <a:rPr lang="en-AU" sz="2200" spc="-5" dirty="0">
                <a:latin typeface="Segoe UI Light"/>
                <a:cs typeface="Segoe UI Light"/>
              </a:rPr>
              <a:t> </a:t>
            </a:r>
            <a:r>
              <a:rPr lang="en-AU" sz="2200" dirty="0">
                <a:latin typeface="Segoe UI Light"/>
                <a:cs typeface="Segoe UI Light"/>
              </a:rPr>
              <a:t>of</a:t>
            </a:r>
            <a:r>
              <a:rPr lang="en-AU" sz="2200" spc="-30" dirty="0">
                <a:latin typeface="Segoe UI Light"/>
                <a:cs typeface="Segoe UI Light"/>
              </a:rPr>
              <a:t> </a:t>
            </a:r>
            <a:r>
              <a:rPr lang="en-AU" sz="2200" dirty="0">
                <a:latin typeface="Segoe UI Light"/>
                <a:cs typeface="Segoe UI Light"/>
              </a:rPr>
              <a:t>process</a:t>
            </a:r>
            <a:r>
              <a:rPr lang="en-AU" sz="2200" spc="-45" dirty="0">
                <a:latin typeface="Segoe UI Light"/>
                <a:cs typeface="Segoe UI Light"/>
              </a:rPr>
              <a:t> </a:t>
            </a:r>
            <a:r>
              <a:rPr lang="en-AU" sz="2200" dirty="0">
                <a:latin typeface="Segoe UI Light"/>
                <a:cs typeface="Segoe UI Light"/>
              </a:rPr>
              <a:t>of</a:t>
            </a:r>
            <a:r>
              <a:rPr lang="en-AU" sz="2200" spc="-30" dirty="0">
                <a:latin typeface="Segoe UI Light"/>
                <a:cs typeface="Segoe UI Light"/>
              </a:rPr>
              <a:t> </a:t>
            </a:r>
            <a:r>
              <a:rPr lang="en-AU" sz="2200" dirty="0">
                <a:latin typeface="Segoe UI Light"/>
                <a:cs typeface="Segoe UI Light"/>
              </a:rPr>
              <a:t>initial</a:t>
            </a:r>
            <a:r>
              <a:rPr lang="en-AU" sz="2200" spc="-15" dirty="0">
                <a:latin typeface="Segoe UI Light"/>
                <a:cs typeface="Segoe UI Light"/>
              </a:rPr>
              <a:t> </a:t>
            </a:r>
            <a:r>
              <a:rPr lang="en-AU" sz="2200" dirty="0">
                <a:latin typeface="Segoe UI Light"/>
                <a:cs typeface="Segoe UI Light"/>
              </a:rPr>
              <a:t>review</a:t>
            </a:r>
            <a:r>
              <a:rPr lang="en-AU" sz="2200" spc="-10" dirty="0">
                <a:latin typeface="Segoe UI Light"/>
                <a:cs typeface="Segoe UI Light"/>
              </a:rPr>
              <a:t> </a:t>
            </a:r>
            <a:r>
              <a:rPr lang="en-AU" sz="2200" dirty="0">
                <a:latin typeface="Segoe UI Light"/>
                <a:cs typeface="Segoe UI Light"/>
              </a:rPr>
              <a:t>(r</a:t>
            </a:r>
            <a:r>
              <a:rPr lang="en-AU" sz="2200" spc="-20" dirty="0">
                <a:latin typeface="Segoe UI Light"/>
                <a:cs typeface="Segoe UI Light"/>
              </a:rPr>
              <a:t> </a:t>
            </a:r>
            <a:r>
              <a:rPr lang="en-AU" sz="2200" spc="-25" dirty="0">
                <a:latin typeface="Segoe UI Light"/>
                <a:cs typeface="Segoe UI Light"/>
              </a:rPr>
              <a:t>7)</a:t>
            </a:r>
            <a:endParaRPr lang="en-AU" sz="2200" dirty="0">
              <a:latin typeface="Segoe UI Light"/>
              <a:cs typeface="Segoe UI Light"/>
            </a:endParaRPr>
          </a:p>
          <a:p>
            <a:pPr marL="756285" indent="-343535">
              <a:spcBef>
                <a:spcPts val="960"/>
              </a:spcBef>
              <a:buFont typeface="Arial"/>
              <a:buChar char="•"/>
              <a:tabLst>
                <a:tab pos="756285" algn="l"/>
                <a:tab pos="756920" algn="l"/>
              </a:tabLst>
            </a:pPr>
            <a:r>
              <a:rPr lang="en-AU" sz="2200" dirty="0">
                <a:latin typeface="Segoe UI Light"/>
                <a:cs typeface="Segoe UI Light"/>
              </a:rPr>
              <a:t>Application</a:t>
            </a:r>
            <a:r>
              <a:rPr lang="en-AU" sz="2200" spc="-20" dirty="0">
                <a:latin typeface="Segoe UI Light"/>
                <a:cs typeface="Segoe UI Light"/>
              </a:rPr>
              <a:t> </a:t>
            </a:r>
            <a:r>
              <a:rPr lang="en-AU" sz="2200" dirty="0">
                <a:latin typeface="Segoe UI Light"/>
                <a:cs typeface="Segoe UI Light"/>
              </a:rPr>
              <a:t>to</a:t>
            </a:r>
            <a:r>
              <a:rPr lang="en-AU" sz="2200" spc="-10" dirty="0">
                <a:latin typeface="Segoe UI Light"/>
                <a:cs typeface="Segoe UI Light"/>
              </a:rPr>
              <a:t> </a:t>
            </a:r>
            <a:r>
              <a:rPr lang="en-AU" sz="2200" dirty="0">
                <a:latin typeface="Segoe UI Light"/>
                <a:cs typeface="Segoe UI Light"/>
              </a:rPr>
              <a:t>the VPSC</a:t>
            </a:r>
            <a:r>
              <a:rPr lang="en-AU" sz="2200" spc="-20" dirty="0">
                <a:latin typeface="Segoe UI Light"/>
                <a:cs typeface="Segoe UI Light"/>
              </a:rPr>
              <a:t> </a:t>
            </a:r>
            <a:r>
              <a:rPr lang="en-AU" sz="2200" dirty="0">
                <a:latin typeface="Segoe UI Light"/>
                <a:cs typeface="Segoe UI Light"/>
              </a:rPr>
              <a:t>for</a:t>
            </a:r>
            <a:r>
              <a:rPr lang="en-AU" sz="2200" spc="-25" dirty="0">
                <a:latin typeface="Segoe UI Light"/>
                <a:cs typeface="Segoe UI Light"/>
              </a:rPr>
              <a:t> </a:t>
            </a:r>
            <a:r>
              <a:rPr lang="en-AU" sz="2200" dirty="0">
                <a:latin typeface="Segoe UI Light"/>
                <a:cs typeface="Segoe UI Light"/>
              </a:rPr>
              <a:t>review</a:t>
            </a:r>
            <a:r>
              <a:rPr lang="en-AU" sz="2200" spc="5" dirty="0">
                <a:latin typeface="Segoe UI Light"/>
                <a:cs typeface="Segoe UI Light"/>
              </a:rPr>
              <a:t> </a:t>
            </a:r>
            <a:r>
              <a:rPr lang="en-AU" sz="2200" dirty="0">
                <a:latin typeface="Segoe UI Light"/>
                <a:cs typeface="Segoe UI Light"/>
              </a:rPr>
              <a:t>without</a:t>
            </a:r>
            <a:r>
              <a:rPr lang="en-AU" sz="2200" spc="-10" dirty="0">
                <a:latin typeface="Segoe UI Light"/>
                <a:cs typeface="Segoe UI Light"/>
              </a:rPr>
              <a:t> </a:t>
            </a:r>
            <a:r>
              <a:rPr lang="en-AU" sz="2200" dirty="0">
                <a:latin typeface="Segoe UI Light"/>
                <a:cs typeface="Segoe UI Light"/>
              </a:rPr>
              <a:t>an</a:t>
            </a:r>
            <a:r>
              <a:rPr lang="en-AU" sz="2200" spc="-20" dirty="0">
                <a:latin typeface="Segoe UI Light"/>
                <a:cs typeface="Segoe UI Light"/>
              </a:rPr>
              <a:t> </a:t>
            </a:r>
            <a:r>
              <a:rPr lang="en-AU" sz="2200" dirty="0">
                <a:latin typeface="Segoe UI Light"/>
                <a:cs typeface="Segoe UI Light"/>
              </a:rPr>
              <a:t>initial review (r</a:t>
            </a:r>
            <a:r>
              <a:rPr lang="en-AU" sz="2200" spc="-25" dirty="0">
                <a:latin typeface="Segoe UI Light"/>
                <a:cs typeface="Segoe UI Light"/>
              </a:rPr>
              <a:t> 9)</a:t>
            </a:r>
            <a:endParaRPr lang="en-AU" sz="2200" dirty="0">
              <a:latin typeface="Segoe UI Light"/>
              <a:cs typeface="Segoe UI Light"/>
            </a:endParaRPr>
          </a:p>
          <a:p>
            <a:pPr marL="12700">
              <a:spcBef>
                <a:spcPts val="1365"/>
              </a:spcBef>
            </a:pPr>
            <a:r>
              <a:rPr lang="en-AU" sz="2200" u="sng" dirty="0">
                <a:uFill>
                  <a:solidFill>
                    <a:srgbClr val="000000"/>
                  </a:solidFill>
                </a:uFill>
                <a:latin typeface="Segoe UI Light"/>
                <a:cs typeface="Segoe UI Light"/>
              </a:rPr>
              <a:t>All</a:t>
            </a:r>
            <a:r>
              <a:rPr lang="en-AU" sz="2200" dirty="0">
                <a:latin typeface="Segoe UI Light"/>
                <a:cs typeface="Segoe UI Light"/>
              </a:rPr>
              <a:t> Public</a:t>
            </a:r>
            <a:r>
              <a:rPr lang="en-AU" sz="2200" spc="-10" dirty="0">
                <a:latin typeface="Segoe UI Light"/>
                <a:cs typeface="Segoe UI Light"/>
              </a:rPr>
              <a:t> </a:t>
            </a:r>
            <a:r>
              <a:rPr lang="en-AU" sz="2200" dirty="0">
                <a:latin typeface="Segoe UI Light"/>
                <a:cs typeface="Segoe UI Light"/>
              </a:rPr>
              <a:t>Sector</a:t>
            </a:r>
            <a:r>
              <a:rPr lang="en-AU" sz="2200" spc="-10" dirty="0">
                <a:latin typeface="Segoe UI Light"/>
                <a:cs typeface="Segoe UI Light"/>
              </a:rPr>
              <a:t> Employees</a:t>
            </a:r>
            <a:endParaRPr lang="en-AU" sz="2200" dirty="0">
              <a:latin typeface="Segoe UI Light"/>
              <a:cs typeface="Segoe UI Light"/>
            </a:endParaRPr>
          </a:p>
          <a:p>
            <a:pPr marL="698500" lvl="1" indent="-228600">
              <a:spcBef>
                <a:spcPts val="254"/>
              </a:spcBef>
              <a:buFont typeface="Arial"/>
              <a:buChar char="•"/>
              <a:tabLst>
                <a:tab pos="697865" algn="l"/>
                <a:tab pos="698500" algn="l"/>
              </a:tabLst>
            </a:pPr>
            <a:r>
              <a:rPr lang="en-AU" sz="2200" dirty="0">
                <a:latin typeface="Segoe UI Light"/>
                <a:cs typeface="Segoe UI Light"/>
              </a:rPr>
              <a:t>Internal</a:t>
            </a:r>
            <a:r>
              <a:rPr lang="en-AU" sz="2200" spc="-35" dirty="0">
                <a:latin typeface="Segoe UI Light"/>
                <a:cs typeface="Segoe UI Light"/>
              </a:rPr>
              <a:t> </a:t>
            </a:r>
            <a:r>
              <a:rPr lang="en-AU" sz="2200" dirty="0">
                <a:latin typeface="Segoe UI Light"/>
                <a:cs typeface="Segoe UI Light"/>
              </a:rPr>
              <a:t>policy</a:t>
            </a:r>
            <a:r>
              <a:rPr lang="en-AU" sz="2200" spc="-15" dirty="0">
                <a:latin typeface="Segoe UI Light"/>
                <a:cs typeface="Segoe UI Light"/>
              </a:rPr>
              <a:t> </a:t>
            </a:r>
            <a:r>
              <a:rPr lang="en-AU" sz="2200" dirty="0">
                <a:latin typeface="Segoe UI Light"/>
                <a:cs typeface="Segoe UI Light"/>
              </a:rPr>
              <a:t>and</a:t>
            </a:r>
            <a:r>
              <a:rPr lang="en-AU" sz="2200" spc="-20" dirty="0">
                <a:latin typeface="Segoe UI Light"/>
                <a:cs typeface="Segoe UI Light"/>
              </a:rPr>
              <a:t> </a:t>
            </a:r>
            <a:r>
              <a:rPr lang="en-AU" sz="2200" dirty="0">
                <a:latin typeface="Segoe UI Light"/>
                <a:cs typeface="Segoe UI Light"/>
              </a:rPr>
              <a:t>procedure</a:t>
            </a:r>
            <a:r>
              <a:rPr lang="en-AU" sz="2200" spc="-20" dirty="0">
                <a:latin typeface="Segoe UI Light"/>
                <a:cs typeface="Segoe UI Light"/>
              </a:rPr>
              <a:t> </a:t>
            </a:r>
            <a:r>
              <a:rPr lang="en-AU" sz="2200" dirty="0">
                <a:latin typeface="Segoe UI Light"/>
                <a:cs typeface="Segoe UI Light"/>
              </a:rPr>
              <a:t>–</a:t>
            </a:r>
            <a:r>
              <a:rPr lang="en-AU" sz="2200" spc="-25" dirty="0">
                <a:latin typeface="Segoe UI Light"/>
                <a:cs typeface="Segoe UI Light"/>
              </a:rPr>
              <a:t> </a:t>
            </a:r>
            <a:r>
              <a:rPr lang="en-AU" sz="2200" dirty="0">
                <a:latin typeface="Segoe UI Light"/>
                <a:cs typeface="Segoe UI Light"/>
              </a:rPr>
              <a:t>grievance</a:t>
            </a:r>
            <a:r>
              <a:rPr lang="en-AU" sz="2200" spc="-10" dirty="0">
                <a:latin typeface="Segoe UI Light"/>
                <a:cs typeface="Segoe UI Light"/>
              </a:rPr>
              <a:t> procedure</a:t>
            </a:r>
            <a:endParaRPr lang="en-AU" sz="2200" dirty="0">
              <a:latin typeface="Segoe UI Light"/>
              <a:cs typeface="Segoe UI Light"/>
            </a:endParaRPr>
          </a:p>
          <a:p>
            <a:pPr marL="698500" lvl="1" indent="-228600">
              <a:spcBef>
                <a:spcPts val="260"/>
              </a:spcBef>
              <a:buFont typeface="Arial"/>
              <a:buChar char="•"/>
              <a:tabLst>
                <a:tab pos="697865" algn="l"/>
                <a:tab pos="698500" algn="l"/>
              </a:tabLst>
            </a:pPr>
            <a:r>
              <a:rPr lang="en-AU" sz="2200" dirty="0">
                <a:latin typeface="Segoe UI Light"/>
                <a:cs typeface="Segoe UI Light"/>
              </a:rPr>
              <a:t>Enterprise</a:t>
            </a:r>
            <a:r>
              <a:rPr lang="en-AU" sz="2200" spc="-30" dirty="0">
                <a:latin typeface="Segoe UI Light"/>
                <a:cs typeface="Segoe UI Light"/>
              </a:rPr>
              <a:t> </a:t>
            </a:r>
            <a:r>
              <a:rPr lang="en-AU" sz="2200" dirty="0">
                <a:latin typeface="Segoe UI Light"/>
                <a:cs typeface="Segoe UI Light"/>
              </a:rPr>
              <a:t>agreement</a:t>
            </a:r>
            <a:r>
              <a:rPr lang="en-AU" sz="2200" spc="-15" dirty="0">
                <a:latin typeface="Segoe UI Light"/>
                <a:cs typeface="Segoe UI Light"/>
              </a:rPr>
              <a:t> </a:t>
            </a:r>
            <a:r>
              <a:rPr lang="en-AU" sz="2200" dirty="0">
                <a:latin typeface="Segoe UI Light"/>
                <a:cs typeface="Segoe UI Light"/>
              </a:rPr>
              <a:t>-</a:t>
            </a:r>
            <a:r>
              <a:rPr lang="en-AU" sz="2200" spc="-30" dirty="0">
                <a:latin typeface="Segoe UI Light"/>
                <a:cs typeface="Segoe UI Light"/>
              </a:rPr>
              <a:t> </a:t>
            </a:r>
            <a:r>
              <a:rPr lang="en-AU" sz="2200" dirty="0">
                <a:latin typeface="Segoe UI Light"/>
                <a:cs typeface="Segoe UI Light"/>
              </a:rPr>
              <a:t>dispute</a:t>
            </a:r>
            <a:r>
              <a:rPr lang="en-AU" sz="2200" spc="-25" dirty="0">
                <a:latin typeface="Segoe UI Light"/>
                <a:cs typeface="Segoe UI Light"/>
              </a:rPr>
              <a:t> </a:t>
            </a:r>
            <a:r>
              <a:rPr lang="en-AU" sz="2200" dirty="0">
                <a:latin typeface="Segoe UI Light"/>
                <a:cs typeface="Segoe UI Light"/>
              </a:rPr>
              <a:t>resolution</a:t>
            </a:r>
            <a:r>
              <a:rPr lang="en-AU" sz="2200" spc="-15" dirty="0">
                <a:latin typeface="Segoe UI Light"/>
                <a:cs typeface="Segoe UI Light"/>
              </a:rPr>
              <a:t> </a:t>
            </a:r>
            <a:r>
              <a:rPr lang="en-AU" sz="2200" spc="-10" dirty="0">
                <a:latin typeface="Segoe UI Light"/>
                <a:cs typeface="Segoe UI Light"/>
              </a:rPr>
              <a:t>clause</a:t>
            </a:r>
            <a:endParaRPr lang="en-AU" sz="2200" dirty="0">
              <a:latin typeface="Segoe UI Light"/>
              <a:cs typeface="Segoe UI Light"/>
            </a:endParaRPr>
          </a:p>
          <a:p>
            <a:pPr marL="698500" lvl="1" indent="-228600">
              <a:spcBef>
                <a:spcPts val="265"/>
              </a:spcBef>
              <a:buFont typeface="Arial"/>
              <a:buChar char="•"/>
              <a:tabLst>
                <a:tab pos="697865" algn="l"/>
                <a:tab pos="698500" algn="l"/>
              </a:tabLst>
            </a:pPr>
            <a:r>
              <a:rPr lang="en-AU" sz="2200" i="1" dirty="0">
                <a:latin typeface="Segoe UI Light"/>
                <a:cs typeface="Segoe UI Light"/>
              </a:rPr>
              <a:t>Fair</a:t>
            </a:r>
            <a:r>
              <a:rPr lang="en-AU" sz="2200" i="1" spc="-50" dirty="0">
                <a:latin typeface="Segoe UI Light"/>
                <a:cs typeface="Segoe UI Light"/>
              </a:rPr>
              <a:t> </a:t>
            </a:r>
            <a:r>
              <a:rPr lang="en-AU" sz="2200" i="1" dirty="0">
                <a:latin typeface="Segoe UI Light"/>
                <a:cs typeface="Segoe UI Light"/>
              </a:rPr>
              <a:t>Work</a:t>
            </a:r>
            <a:r>
              <a:rPr lang="en-AU" sz="2200" i="1" spc="-35" dirty="0">
                <a:latin typeface="Segoe UI Light"/>
                <a:cs typeface="Segoe UI Light"/>
              </a:rPr>
              <a:t> </a:t>
            </a:r>
            <a:r>
              <a:rPr lang="en-AU" sz="2200" i="1" dirty="0">
                <a:latin typeface="Segoe UI Light"/>
                <a:cs typeface="Segoe UI Light"/>
              </a:rPr>
              <a:t>Act</a:t>
            </a:r>
            <a:r>
              <a:rPr lang="en-AU" sz="2200" i="1" spc="-35" dirty="0">
                <a:latin typeface="Segoe UI Light"/>
                <a:cs typeface="Segoe UI Light"/>
              </a:rPr>
              <a:t> </a:t>
            </a:r>
            <a:r>
              <a:rPr lang="en-AU" sz="2200" i="1" dirty="0">
                <a:latin typeface="Segoe UI Light"/>
                <a:cs typeface="Segoe UI Light"/>
              </a:rPr>
              <a:t>2009</a:t>
            </a:r>
            <a:r>
              <a:rPr lang="en-AU" sz="2200" i="1" spc="-50" dirty="0">
                <a:latin typeface="Segoe UI Light"/>
                <a:cs typeface="Segoe UI Light"/>
              </a:rPr>
              <a:t> </a:t>
            </a:r>
            <a:r>
              <a:rPr lang="en-AU" sz="2200" spc="-20" dirty="0">
                <a:latin typeface="Segoe UI Light"/>
                <a:cs typeface="Segoe UI Light"/>
              </a:rPr>
              <a:t>(</a:t>
            </a:r>
            <a:r>
              <a:rPr lang="en-AU" sz="2200" spc="-20" dirty="0" err="1">
                <a:latin typeface="Segoe UI Light"/>
                <a:cs typeface="Segoe UI Light"/>
              </a:rPr>
              <a:t>Cth</a:t>
            </a:r>
            <a:r>
              <a:rPr lang="en-AU" sz="2200" spc="-20" dirty="0">
                <a:latin typeface="Segoe UI Light"/>
                <a:cs typeface="Segoe UI Light"/>
              </a:rPr>
              <a:t>)</a:t>
            </a:r>
            <a:endParaRPr lang="en-AU" sz="2200" dirty="0">
              <a:latin typeface="Segoe UI Light"/>
              <a:cs typeface="Segoe UI Light"/>
            </a:endParaRPr>
          </a:p>
          <a:p>
            <a:pPr marL="698500" lvl="1" indent="-228600">
              <a:spcBef>
                <a:spcPts val="260"/>
              </a:spcBef>
              <a:buFont typeface="Arial"/>
              <a:buChar char="•"/>
              <a:tabLst>
                <a:tab pos="697865" algn="l"/>
                <a:tab pos="698500" algn="l"/>
              </a:tabLst>
            </a:pPr>
            <a:r>
              <a:rPr lang="en-AU" sz="2200" dirty="0">
                <a:latin typeface="Segoe UI Light"/>
                <a:cs typeface="Segoe UI Light"/>
              </a:rPr>
              <a:t>Other</a:t>
            </a:r>
            <a:r>
              <a:rPr lang="en-AU" sz="2200" spc="-5" dirty="0">
                <a:latin typeface="Segoe UI Light"/>
                <a:cs typeface="Segoe UI Light"/>
              </a:rPr>
              <a:t> </a:t>
            </a:r>
            <a:r>
              <a:rPr lang="en-AU" sz="2200" spc="-10" dirty="0">
                <a:latin typeface="Segoe UI Light"/>
                <a:cs typeface="Segoe UI Light"/>
              </a:rPr>
              <a:t>legislation</a:t>
            </a:r>
            <a:endParaRPr lang="en-AU" sz="2200" dirty="0">
              <a:latin typeface="Segoe UI Light"/>
              <a:cs typeface="Segoe UI Light"/>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2400" b="0" i="0" u="none" strike="noStrike" kern="1200" cap="none" spc="0" normalizeH="0" baseline="0" noProof="0" dirty="0">
              <a:ln>
                <a:noFill/>
              </a:ln>
              <a:solidFill>
                <a:srgbClr val="34436A"/>
              </a:solidFill>
              <a:effectLst/>
              <a:uLnTx/>
              <a:uFillTx/>
              <a:latin typeface="Segoe UI" panose="020B0502040204020203" pitchFamily="34" charset="0"/>
              <a:ea typeface="+mn-ea"/>
              <a:cs typeface="Segoe UI" panose="020B0502040204020203" pitchFamily="34" charset="0"/>
            </a:endParaRPr>
          </a:p>
        </p:txBody>
      </p:sp>
      <p:sp>
        <p:nvSpPr>
          <p:cNvPr id="8" name="Rectangle 7"/>
          <p:cNvSpPr/>
          <p:nvPr/>
        </p:nvSpPr>
        <p:spPr>
          <a:xfrm>
            <a:off x="532436" y="2482450"/>
            <a:ext cx="8611564" cy="646331"/>
          </a:xfrm>
          <a:prstGeom prst="rect">
            <a:avLst/>
          </a:prstGeom>
        </p:spPr>
        <p:txBody>
          <a:bodyPr wrap="square">
            <a:spAutoFit/>
          </a:bodyPr>
          <a:lstStyle/>
          <a:p>
            <a:endParaRPr lang="en-AU" dirty="0">
              <a:hlinkClick r:id="rId4"/>
            </a:endParaRPr>
          </a:p>
          <a:p>
            <a:endParaRPr lang="en-AU" dirty="0"/>
          </a:p>
        </p:txBody>
      </p:sp>
    </p:spTree>
    <p:extLst>
      <p:ext uri="{BB962C8B-B14F-4D97-AF65-F5344CB8AC3E}">
        <p14:creationId xmlns:p14="http://schemas.microsoft.com/office/powerpoint/2010/main" val="2806513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5983"/>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lvl="0" fontAlgn="base">
              <a:spcBef>
                <a:spcPct val="0"/>
              </a:spcBef>
              <a:spcAft>
                <a:spcPct val="0"/>
              </a:spcAft>
              <a:defRPr/>
            </a:pPr>
            <a:r>
              <a:rPr lang="en-AU" sz="3200" b="1" dirty="0">
                <a:solidFill>
                  <a:schemeClr val="bg1"/>
                </a:solidFill>
                <a:latin typeface="Segoe UI" panose="020B0502040204020203" pitchFamily="34" charset="0"/>
                <a:cs typeface="Segoe UI" panose="020B0502040204020203" pitchFamily="34" charset="0"/>
              </a:rPr>
              <a:t>    Employee rights and obligations in practice</a:t>
            </a:r>
            <a:endParaRPr kumimoji="0" lang="en-AU" sz="320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pic>
        <p:nvPicPr>
          <p:cNvPr id="3" name="Picture 2" descr="A group of people standing on squares&#10;&#10;AI-generated content may be incorrect.">
            <a:extLst>
              <a:ext uri="{FF2B5EF4-FFF2-40B4-BE49-F238E27FC236}">
                <a16:creationId xmlns:a16="http://schemas.microsoft.com/office/drawing/2014/main" id="{CE39D004-C772-C8FA-327C-AB8D2B8E92C2}"/>
              </a:ext>
            </a:extLst>
          </p:cNvPr>
          <p:cNvPicPr>
            <a:picLocks noChangeAspect="1"/>
          </p:cNvPicPr>
          <p:nvPr/>
        </p:nvPicPr>
        <p:blipFill>
          <a:blip r:embed="rId4">
            <a:extLst>
              <a:ext uri="{28A0092B-C50C-407E-A947-70E740481C1C}">
                <a14:useLocalDpi xmlns:a14="http://schemas.microsoft.com/office/drawing/2010/main" val="0"/>
              </a:ext>
            </a:extLst>
          </a:blip>
          <a:srcRect t="20391"/>
          <a:stretch/>
        </p:blipFill>
        <p:spPr>
          <a:xfrm>
            <a:off x="1595342" y="1713570"/>
            <a:ext cx="8450531" cy="4488447"/>
          </a:xfrm>
          <a:prstGeom prst="rect">
            <a:avLst/>
          </a:prstGeom>
        </p:spPr>
      </p:pic>
    </p:spTree>
    <p:extLst>
      <p:ext uri="{BB962C8B-B14F-4D97-AF65-F5344CB8AC3E}">
        <p14:creationId xmlns:p14="http://schemas.microsoft.com/office/powerpoint/2010/main" val="3630103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98500" y="353186"/>
            <a:ext cx="11493500" cy="584775"/>
          </a:xfrm>
          <a:prstGeom prst="rect">
            <a:avLst/>
          </a:prstGeom>
        </p:spPr>
        <p:txBody>
          <a:bodyPr wrap="square">
            <a:spAutoFit/>
          </a:bodyPr>
          <a:lstStyle/>
          <a:p>
            <a:pPr>
              <a:spcBef>
                <a:spcPts val="600"/>
              </a:spcBef>
              <a:spcAft>
                <a:spcPts val="300"/>
              </a:spcAft>
            </a:pPr>
            <a:r>
              <a:rPr lang="en-AU" sz="3200" b="1" i="1" dirty="0">
                <a:solidFill>
                  <a:schemeClr val="accent4"/>
                </a:solidFill>
                <a:latin typeface="Segoe UI" panose="020B0502040204020203" pitchFamily="34" charset="0"/>
                <a:cs typeface="Segoe UI" panose="020B0502040204020203" pitchFamily="34" charset="0"/>
              </a:rPr>
              <a:t>Elisha v Vision Australia </a:t>
            </a:r>
            <a:r>
              <a:rPr lang="en-AU" sz="3200" b="1" dirty="0">
                <a:solidFill>
                  <a:schemeClr val="accent4"/>
                </a:solidFill>
                <a:latin typeface="Segoe UI" panose="020B0502040204020203" pitchFamily="34" charset="0"/>
                <a:cs typeface="Segoe UI" panose="020B0502040204020203" pitchFamily="34" charset="0"/>
              </a:rPr>
              <a:t>[2024] HCA 50</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a:cxnSpLocks/>
          </p:cNvCxnSpPr>
          <p:nvPr/>
        </p:nvCxnSpPr>
        <p:spPr>
          <a:xfrm>
            <a:off x="698500" y="1038383"/>
            <a:ext cx="11493500"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698500" y="1701641"/>
            <a:ext cx="10597375" cy="3508140"/>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2400"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Mr Elisha verbally </a:t>
            </a:r>
            <a:r>
              <a:rPr kumimoji="0" lang="en-AU" sz="2400" b="1"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aggressive</a:t>
            </a:r>
            <a:r>
              <a:rPr kumimoji="0" lang="en-AU" sz="2400"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and intimidating to a female hotel manager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AU" sz="2400" dirty="0">
                <a:solidFill>
                  <a:srgbClr val="172750"/>
                </a:solidFill>
                <a:latin typeface="Segoe UI" panose="020B0502040204020203" pitchFamily="34" charset="0"/>
                <a:ea typeface="Calibri" panose="020F0502020204030204" pitchFamily="34" charset="0"/>
                <a:cs typeface="Segoe UI" panose="020B0502040204020203" pitchFamily="34" charset="0"/>
              </a:rPr>
              <a:t>Previous </a:t>
            </a:r>
            <a:r>
              <a:rPr lang="en-AU" sz="2400" b="1" dirty="0">
                <a:solidFill>
                  <a:srgbClr val="172750"/>
                </a:solidFill>
                <a:latin typeface="Segoe UI" panose="020B0502040204020203" pitchFamily="34" charset="0"/>
                <a:ea typeface="Calibri" panose="020F0502020204030204" pitchFamily="34" charset="0"/>
                <a:cs typeface="Segoe UI" panose="020B0502040204020203" pitchFamily="34" charset="0"/>
              </a:rPr>
              <a:t>history</a:t>
            </a:r>
            <a:r>
              <a:rPr lang="en-AU" sz="2400" dirty="0">
                <a:solidFill>
                  <a:srgbClr val="172750"/>
                </a:solidFill>
                <a:latin typeface="Segoe UI" panose="020B0502040204020203" pitchFamily="34" charset="0"/>
                <a:ea typeface="Calibri" panose="020F0502020204030204" pitchFamily="34" charset="0"/>
                <a:cs typeface="Segoe UI" panose="020B0502040204020203" pitchFamily="34" charset="0"/>
              </a:rPr>
              <a:t> of aggressive behaviour not put to him before termination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AU" sz="2400" dirty="0">
                <a:solidFill>
                  <a:srgbClr val="172750"/>
                </a:solidFill>
                <a:latin typeface="Segoe UI" panose="020B0502040204020203" pitchFamily="34" charset="0"/>
                <a:ea typeface="Calibri" panose="020F0502020204030204" pitchFamily="34" charset="0"/>
                <a:cs typeface="Segoe UI" panose="020B0502040204020203" pitchFamily="34" charset="0"/>
              </a:rPr>
              <a:t>At first instance, the Supreme Court of Victoria found the employer </a:t>
            </a:r>
            <a:r>
              <a:rPr lang="en-AU" sz="2400" b="1" dirty="0">
                <a:solidFill>
                  <a:srgbClr val="172750"/>
                </a:solidFill>
                <a:latin typeface="Segoe UI" panose="020B0502040204020203" pitchFamily="34" charset="0"/>
                <a:ea typeface="Calibri" panose="020F0502020204030204" pitchFamily="34" charset="0"/>
                <a:cs typeface="Segoe UI" panose="020B0502040204020203" pitchFamily="34" charset="0"/>
              </a:rPr>
              <a:t>l</a:t>
            </a:r>
            <a:r>
              <a:rPr kumimoji="0" lang="en-AU" sz="2400" b="1" i="0" u="none" strike="noStrike" kern="1200" cap="none" spc="0" normalizeH="0" baseline="0" noProof="0" dirty="0" err="1">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iable</a:t>
            </a:r>
            <a:r>
              <a:rPr kumimoji="0" lang="en-AU" sz="2400"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for </a:t>
            </a:r>
            <a:r>
              <a:rPr lang="en-AU" sz="2400" dirty="0">
                <a:solidFill>
                  <a:srgbClr val="172750"/>
                </a:solidFill>
                <a:latin typeface="Segoe UI" panose="020B0502040204020203" pitchFamily="34" charset="0"/>
                <a:ea typeface="Calibri" panose="020F0502020204030204" pitchFamily="34" charset="0"/>
                <a:cs typeface="Segoe UI" panose="020B0502040204020203" pitchFamily="34" charset="0"/>
              </a:rPr>
              <a:t>Mr Elisha’s</a:t>
            </a:r>
            <a:r>
              <a:rPr kumimoji="0" lang="en-AU" sz="2400"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psychiatric injury by failing to comply with its own procedure  </a:t>
            </a:r>
          </a:p>
          <a:p>
            <a:pPr marL="342900" indent="-342900">
              <a:lnSpc>
                <a:spcPct val="107000"/>
              </a:lnSpc>
              <a:spcAft>
                <a:spcPts val="800"/>
              </a:spcAft>
              <a:buFont typeface="Arial" panose="020B0604020202020204" pitchFamily="34" charset="0"/>
              <a:buChar char="•"/>
              <a:defRPr/>
            </a:pPr>
            <a:endParaRPr kumimoji="0" lang="en-AU" sz="2000"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800100" lvl="1" indent="-342900">
              <a:lnSpc>
                <a:spcPct val="107000"/>
              </a:lnSpc>
              <a:spcAft>
                <a:spcPts val="800"/>
              </a:spcAft>
              <a:buFont typeface="Arial" panose="020B0604020202020204" pitchFamily="34" charset="0"/>
              <a:buChar char="•"/>
              <a:defRPr/>
            </a:pPr>
            <a:endParaRPr kumimoji="0" lang="en-AU" sz="2000"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3" name="Picture 2">
            <a:extLst>
              <a:ext uri="{FF2B5EF4-FFF2-40B4-BE49-F238E27FC236}">
                <a16:creationId xmlns:a16="http://schemas.microsoft.com/office/drawing/2014/main" id="{80EFF963-7F20-CE2E-CF6A-6FE5B15E21EE}"/>
              </a:ext>
            </a:extLst>
          </p:cNvPr>
          <p:cNvPicPr>
            <a:picLocks noChangeAspect="1"/>
          </p:cNvPicPr>
          <p:nvPr/>
        </p:nvPicPr>
        <p:blipFill>
          <a:blip r:embed="rId4"/>
          <a:stretch>
            <a:fillRect/>
          </a:stretch>
        </p:blipFill>
        <p:spPr>
          <a:xfrm>
            <a:off x="6445250" y="4273781"/>
            <a:ext cx="4590666" cy="1872000"/>
          </a:xfrm>
          <a:prstGeom prst="rect">
            <a:avLst/>
          </a:prstGeom>
        </p:spPr>
      </p:pic>
      <p:sp>
        <p:nvSpPr>
          <p:cNvPr id="4" name="Rectangle 3">
            <a:extLst>
              <a:ext uri="{FF2B5EF4-FFF2-40B4-BE49-F238E27FC236}">
                <a16:creationId xmlns:a16="http://schemas.microsoft.com/office/drawing/2014/main" id="{B79D7420-E40E-5E17-330B-DF6212BEF05B}"/>
              </a:ext>
            </a:extLst>
          </p:cNvPr>
          <p:cNvSpPr/>
          <p:nvPr/>
        </p:nvSpPr>
        <p:spPr>
          <a:xfrm>
            <a:off x="718165" y="4381155"/>
            <a:ext cx="5428779" cy="1722266"/>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2400"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Vision Australia appealed but High Court </a:t>
            </a:r>
            <a:r>
              <a:rPr kumimoji="0" lang="en-AU" sz="2400" b="1"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found in favour </a:t>
            </a:r>
            <a:r>
              <a:rPr kumimoji="0" lang="en-AU" sz="2400"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of Mr Elisha.</a:t>
            </a:r>
            <a:endParaRPr lang="en-AU" sz="2400"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L="342900" indent="-342900">
              <a:lnSpc>
                <a:spcPct val="107000"/>
              </a:lnSpc>
              <a:spcAft>
                <a:spcPts val="800"/>
              </a:spcAft>
              <a:buFont typeface="Arial" panose="020B0604020202020204" pitchFamily="34" charset="0"/>
              <a:buChar char="•"/>
              <a:defRPr/>
            </a:pPr>
            <a:endParaRPr kumimoji="0" lang="en-AU" sz="2000"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800100" lvl="1" indent="-342900">
              <a:lnSpc>
                <a:spcPct val="107000"/>
              </a:lnSpc>
              <a:spcAft>
                <a:spcPts val="800"/>
              </a:spcAft>
              <a:buFont typeface="Arial" panose="020B0604020202020204" pitchFamily="34" charset="0"/>
              <a:buChar char="•"/>
              <a:defRPr/>
            </a:pPr>
            <a:endParaRPr kumimoji="0" lang="en-AU" sz="2000"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424875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1608" y="376671"/>
            <a:ext cx="11008784" cy="584775"/>
          </a:xfrm>
          <a:prstGeom prst="rect">
            <a:avLst/>
          </a:prstGeom>
        </p:spPr>
        <p:txBody>
          <a:bodyPr wrap="square">
            <a:spAutoFit/>
          </a:bodyPr>
          <a:lstStyle/>
          <a:p>
            <a:pPr>
              <a:spcBef>
                <a:spcPts val="600"/>
              </a:spcBef>
              <a:spcAft>
                <a:spcPts val="300"/>
              </a:spcAft>
            </a:pPr>
            <a:r>
              <a:rPr lang="en-AU" sz="3200" b="1" dirty="0">
                <a:solidFill>
                  <a:schemeClr val="accent4"/>
                </a:solidFill>
                <a:latin typeface="Segoe UI" panose="020B0502040204020203" pitchFamily="34" charset="0"/>
                <a:cs typeface="Segoe UI" panose="020B0502040204020203" pitchFamily="34" charset="0"/>
              </a:rPr>
              <a:t>Key Takeaways - </a:t>
            </a:r>
            <a:r>
              <a:rPr lang="en-AU" sz="3200" b="1" i="1" dirty="0">
                <a:solidFill>
                  <a:schemeClr val="accent4"/>
                </a:solidFill>
                <a:latin typeface="Segoe UI" panose="020B0502040204020203" pitchFamily="34" charset="0"/>
                <a:cs typeface="Segoe UI" panose="020B0502040204020203" pitchFamily="34" charset="0"/>
              </a:rPr>
              <a:t>Elisha v Vision Australia</a:t>
            </a:r>
            <a:endParaRPr lang="en-AU" sz="3200" b="1" dirty="0">
              <a:solidFill>
                <a:schemeClr val="accent4"/>
              </a:solidFill>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a:cxnSpLocks/>
          </p:cNvCxnSpPr>
          <p:nvPr/>
        </p:nvCxnSpPr>
        <p:spPr>
          <a:xfrm>
            <a:off x="698500" y="1063783"/>
            <a:ext cx="11493500"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2" name="TextBox 1">
            <a:extLst>
              <a:ext uri="{FF2B5EF4-FFF2-40B4-BE49-F238E27FC236}">
                <a16:creationId xmlns:a16="http://schemas.microsoft.com/office/drawing/2014/main" id="{152B0217-2629-D65B-2A20-DA936F4151AE}"/>
              </a:ext>
            </a:extLst>
          </p:cNvPr>
          <p:cNvSpPr txBox="1"/>
          <p:nvPr/>
        </p:nvSpPr>
        <p:spPr>
          <a:xfrm>
            <a:off x="698500" y="1285416"/>
            <a:ext cx="7634339" cy="5044843"/>
          </a:xfrm>
          <a:prstGeom prst="rect">
            <a:avLst/>
          </a:prstGeom>
          <a:noFill/>
        </p:spPr>
        <p:txBody>
          <a:bodyPr wrap="square" rtlCol="0">
            <a:spAutoFit/>
          </a:bodyPr>
          <a:lstStyle/>
          <a:p>
            <a:pPr marL="285750" indent="-285750">
              <a:buFont typeface="Arial" panose="020B0604020202020204" pitchFamily="34" charset="0"/>
              <a:buChar char="•"/>
            </a:pPr>
            <a:r>
              <a:rPr lang="en-AU" sz="2100" b="1" dirty="0">
                <a:solidFill>
                  <a:schemeClr val="accent1"/>
                </a:solidFill>
                <a:latin typeface="Segoe UI" panose="020B0502040204020203" pitchFamily="34" charset="0"/>
                <a:cs typeface="Segoe UI" panose="020B0502040204020203" pitchFamily="34" charset="0"/>
              </a:rPr>
              <a:t>Increased prospect </a:t>
            </a:r>
            <a:r>
              <a:rPr lang="en-AU" sz="2100" dirty="0">
                <a:solidFill>
                  <a:schemeClr val="accent1"/>
                </a:solidFill>
                <a:latin typeface="Segoe UI" panose="020B0502040204020203" pitchFamily="34" charset="0"/>
                <a:cs typeface="Segoe UI" panose="020B0502040204020203" pitchFamily="34" charset="0"/>
              </a:rPr>
              <a:t>of disciplinary policies being incorporated into contract </a:t>
            </a:r>
            <a:br>
              <a:rPr lang="en-AU" sz="2100" dirty="0">
                <a:solidFill>
                  <a:schemeClr val="accent1"/>
                </a:solidFill>
                <a:latin typeface="Segoe UI" panose="020B0502040204020203" pitchFamily="34" charset="0"/>
                <a:cs typeface="Segoe UI" panose="020B0502040204020203" pitchFamily="34" charset="0"/>
              </a:rPr>
            </a:br>
            <a:endParaRPr lang="en-AU" sz="2100" b="1" dirty="0">
              <a:solidFill>
                <a:schemeClr val="accent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AU" sz="2100" b="1" dirty="0">
                <a:solidFill>
                  <a:schemeClr val="accent1"/>
                </a:solidFill>
                <a:latin typeface="Segoe UI" panose="020B0502040204020203" pitchFamily="34" charset="0"/>
                <a:cs typeface="Segoe UI" panose="020B0502040204020203" pitchFamily="34" charset="0"/>
              </a:rPr>
              <a:t>Expanded liability </a:t>
            </a:r>
            <a:r>
              <a:rPr lang="en-AU" sz="2100" dirty="0">
                <a:solidFill>
                  <a:schemeClr val="accent1"/>
                </a:solidFill>
                <a:latin typeface="Segoe UI" panose="020B0502040204020203" pitchFamily="34" charset="0"/>
                <a:cs typeface="Segoe UI" panose="020B0502040204020203" pitchFamily="34" charset="0"/>
              </a:rPr>
              <a:t>for psychiatric injuries suffered by employees as a result of being disciplined or investigated in breach of contract</a:t>
            </a:r>
            <a:br>
              <a:rPr lang="en-AU" sz="2100" dirty="0">
                <a:solidFill>
                  <a:schemeClr val="accent1"/>
                </a:solidFill>
                <a:latin typeface="Segoe UI" panose="020B0502040204020203" pitchFamily="34" charset="0"/>
                <a:cs typeface="Segoe UI" panose="020B0502040204020203" pitchFamily="34" charset="0"/>
              </a:rPr>
            </a:br>
            <a:endParaRPr lang="en-AU" sz="2100" b="1" dirty="0">
              <a:solidFill>
                <a:schemeClr val="accent1"/>
              </a:solidFill>
              <a:latin typeface="Segoe UI" panose="020B0502040204020203" pitchFamily="34" charset="0"/>
              <a:cs typeface="Segoe UI" panose="020B0502040204020203" pitchFamily="34" charset="0"/>
            </a:endParaRPr>
          </a:p>
          <a:p>
            <a:pPr marL="342900" indent="-342900">
              <a:lnSpc>
                <a:spcPct val="107000"/>
              </a:lnSpc>
              <a:spcAft>
                <a:spcPts val="800"/>
              </a:spcAft>
              <a:buFont typeface="Arial" panose="020B0604020202020204" pitchFamily="34" charset="0"/>
              <a:buChar char="•"/>
              <a:defRPr/>
            </a:pPr>
            <a:r>
              <a:rPr lang="en-AU" sz="2100" dirty="0">
                <a:solidFill>
                  <a:schemeClr val="accent1"/>
                </a:solidFill>
                <a:latin typeface="Segoe UI" panose="020B0502040204020203" pitchFamily="34" charset="0"/>
                <a:ea typeface="Calibri" panose="020F0502020204030204" pitchFamily="34" charset="0"/>
                <a:cs typeface="Segoe UI" panose="020B0502040204020203" pitchFamily="34" charset="0"/>
              </a:rPr>
              <a:t>Employers can be </a:t>
            </a:r>
            <a:r>
              <a:rPr lang="en-AU" sz="2100" b="1" dirty="0">
                <a:solidFill>
                  <a:schemeClr val="accent1"/>
                </a:solidFill>
                <a:latin typeface="Segoe UI" panose="020B0502040204020203" pitchFamily="34" charset="0"/>
                <a:ea typeface="Calibri" panose="020F0502020204030204" pitchFamily="34" charset="0"/>
                <a:cs typeface="Segoe UI" panose="020B0502040204020203" pitchFamily="34" charset="0"/>
              </a:rPr>
              <a:t>liable</a:t>
            </a:r>
            <a:r>
              <a:rPr lang="en-AU" sz="2100" dirty="0">
                <a:solidFill>
                  <a:schemeClr val="accent1"/>
                </a:solidFill>
                <a:latin typeface="Segoe UI" panose="020B0502040204020203" pitchFamily="34" charset="0"/>
                <a:ea typeface="Calibri" panose="020F0502020204030204" pitchFamily="34" charset="0"/>
                <a:cs typeface="Segoe UI" panose="020B0502040204020203" pitchFamily="34" charset="0"/>
              </a:rPr>
              <a:t> for psychiatric injury incurred by employees during the disciplinary and termination process</a:t>
            </a:r>
          </a:p>
          <a:p>
            <a:pPr marL="342900" indent="-342900">
              <a:lnSpc>
                <a:spcPct val="107000"/>
              </a:lnSpc>
              <a:spcAft>
                <a:spcPts val="800"/>
              </a:spcAft>
              <a:buFont typeface="Arial" panose="020B0604020202020204" pitchFamily="34" charset="0"/>
              <a:buChar char="•"/>
              <a:defRPr/>
            </a:pPr>
            <a:endParaRPr lang="en-AU" sz="2100" dirty="0">
              <a:solidFill>
                <a:schemeClr val="accent1"/>
              </a:solidFill>
              <a:latin typeface="Segoe UI" panose="020B0502040204020203" pitchFamily="34" charset="0"/>
              <a:ea typeface="Calibri" panose="020F0502020204030204" pitchFamily="34" charset="0"/>
              <a:cs typeface="Segoe UI" panose="020B0502040204020203" pitchFamily="34" charset="0"/>
            </a:endParaRPr>
          </a:p>
          <a:p>
            <a:pPr marL="342900" indent="-342900">
              <a:lnSpc>
                <a:spcPct val="107000"/>
              </a:lnSpc>
              <a:spcAft>
                <a:spcPts val="800"/>
              </a:spcAft>
              <a:buFont typeface="Arial" panose="020B0604020202020204" pitchFamily="34" charset="0"/>
              <a:buChar char="•"/>
              <a:defRPr/>
            </a:pPr>
            <a:r>
              <a:rPr lang="en-AU" sz="2100" dirty="0">
                <a:solidFill>
                  <a:schemeClr val="accent1"/>
                </a:solidFill>
                <a:latin typeface="Segoe UI" panose="020B0502040204020203" pitchFamily="34" charset="0"/>
                <a:ea typeface="Calibri" panose="020F0502020204030204" pitchFamily="34" charset="0"/>
                <a:cs typeface="Segoe UI" panose="020B0502040204020203" pitchFamily="34" charset="0"/>
              </a:rPr>
              <a:t>Employers should </a:t>
            </a:r>
            <a:r>
              <a:rPr lang="en-AU" sz="2100" b="1" dirty="0">
                <a:solidFill>
                  <a:schemeClr val="accent1"/>
                </a:solidFill>
                <a:latin typeface="Segoe UI" panose="020B0502040204020203" pitchFamily="34" charset="0"/>
                <a:ea typeface="Calibri" panose="020F0502020204030204" pitchFamily="34" charset="0"/>
                <a:cs typeface="Segoe UI" panose="020B0502040204020203" pitchFamily="34" charset="0"/>
              </a:rPr>
              <a:t>comply</a:t>
            </a:r>
            <a:r>
              <a:rPr lang="en-AU" sz="2100" dirty="0">
                <a:solidFill>
                  <a:schemeClr val="accent1"/>
                </a:solidFill>
                <a:latin typeface="Segoe UI" panose="020B0502040204020203" pitchFamily="34" charset="0"/>
                <a:ea typeface="Calibri" panose="020F0502020204030204" pitchFamily="34" charset="0"/>
                <a:cs typeface="Segoe UI" panose="020B0502040204020203" pitchFamily="34" charset="0"/>
              </a:rPr>
              <a:t> with their own policies, particularly where a policy has been incorporated as a contractual term (either expressly or by implication)</a:t>
            </a:r>
          </a:p>
          <a:p>
            <a:endParaRPr lang="en-AU" sz="2000" dirty="0">
              <a:solidFill>
                <a:schemeClr val="accent1"/>
              </a:solidFill>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9C2AB58C-9D78-7035-C739-A91C34E67A98}"/>
              </a:ext>
            </a:extLst>
          </p:cNvPr>
          <p:cNvPicPr>
            <a:picLocks noChangeAspect="1"/>
          </p:cNvPicPr>
          <p:nvPr/>
        </p:nvPicPr>
        <p:blipFill>
          <a:blip r:embed="rId4"/>
          <a:stretch>
            <a:fillRect/>
          </a:stretch>
        </p:blipFill>
        <p:spPr>
          <a:xfrm>
            <a:off x="8454443" y="2741688"/>
            <a:ext cx="3145949" cy="2128529"/>
          </a:xfrm>
          <a:prstGeom prst="rect">
            <a:avLst/>
          </a:prstGeom>
        </p:spPr>
      </p:pic>
    </p:spTree>
    <p:extLst>
      <p:ext uri="{BB962C8B-B14F-4D97-AF65-F5344CB8AC3E}">
        <p14:creationId xmlns:p14="http://schemas.microsoft.com/office/powerpoint/2010/main" val="1579633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160" y="655983"/>
            <a:ext cx="1218084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lvl="0" fontAlgn="base">
              <a:spcBef>
                <a:spcPct val="0"/>
              </a:spcBef>
              <a:spcAft>
                <a:spcPct val="0"/>
              </a:spcAft>
              <a:defRPr/>
            </a:pPr>
            <a:r>
              <a:rPr lang="en-AU" sz="3200" b="1" i="1" dirty="0">
                <a:solidFill>
                  <a:schemeClr val="bg1"/>
                </a:solidFill>
                <a:latin typeface="Segoe UI" panose="020B0502040204020203" pitchFamily="34" charset="0"/>
                <a:cs typeface="Segoe UI" panose="020B0502040204020203" pitchFamily="34" charset="0"/>
              </a:rPr>
              <a:t>  Tucker v State of Victoria [2021] VSCA 120</a:t>
            </a:r>
            <a:endParaRPr kumimoji="0" lang="en-AU" sz="3200" b="1" i="1"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3" name="TextBox 2">
            <a:extLst>
              <a:ext uri="{FF2B5EF4-FFF2-40B4-BE49-F238E27FC236}">
                <a16:creationId xmlns:a16="http://schemas.microsoft.com/office/drawing/2014/main" id="{EF0463D6-895D-FF6E-95F8-7EF40C76F00A}"/>
              </a:ext>
            </a:extLst>
          </p:cNvPr>
          <p:cNvSpPr txBox="1"/>
          <p:nvPr/>
        </p:nvSpPr>
        <p:spPr>
          <a:xfrm>
            <a:off x="1170432" y="2037743"/>
            <a:ext cx="9851136" cy="3429144"/>
          </a:xfrm>
          <a:prstGeom prst="rect">
            <a:avLst/>
          </a:prstGeom>
          <a:noFill/>
        </p:spPr>
        <p:txBody>
          <a:bodyPr wrap="square">
            <a:spAutoFit/>
          </a:bodyPr>
          <a:lstStyle/>
          <a:p>
            <a:pPr marL="355600" marR="583565" lvl="0" indent="-228600" defTabSz="914400" eaLnBrk="1" fontAlgn="auto" latinLnBrk="0" hangingPunct="1">
              <a:lnSpc>
                <a:spcPts val="2160"/>
              </a:lnSpc>
              <a:spcBef>
                <a:spcPts val="375"/>
              </a:spcBef>
              <a:spcAft>
                <a:spcPts val="0"/>
              </a:spcAft>
              <a:buClrTx/>
              <a:buSzTx/>
              <a:buFont typeface="Arial"/>
              <a:buChar char="•"/>
              <a:tabLst>
                <a:tab pos="241300" algn="l"/>
              </a:tabLst>
              <a:defRPr/>
            </a:pPr>
            <a:r>
              <a:rPr kumimoji="0" lang="en-AU" sz="2200" b="0" i="0" u="none" strike="noStrike" kern="0" cap="none" spc="0" normalizeH="0" baseline="0" noProof="0" dirty="0">
                <a:ln>
                  <a:noFill/>
                </a:ln>
                <a:solidFill>
                  <a:sysClr val="windowText" lastClr="000000"/>
                </a:solidFill>
                <a:effectLst/>
                <a:uLnTx/>
                <a:uFillTx/>
                <a:latin typeface="Segoe UI Light"/>
                <a:cs typeface="Segoe UI Light"/>
              </a:rPr>
              <a:t>Relevant to interpretation of misconduct clause of VPS EA (then clause 21)</a:t>
            </a:r>
          </a:p>
          <a:p>
            <a:pPr marL="355600" marR="0" lvl="0" indent="-228600" defTabSz="914400" eaLnBrk="1" fontAlgn="auto" latinLnBrk="0" hangingPunct="1">
              <a:lnSpc>
                <a:spcPct val="100000"/>
              </a:lnSpc>
              <a:spcBef>
                <a:spcPts val="735"/>
              </a:spcBef>
              <a:spcAft>
                <a:spcPts val="0"/>
              </a:spcAft>
              <a:buClrTx/>
              <a:buSzTx/>
              <a:buFont typeface="Arial"/>
              <a:buChar char="•"/>
              <a:tabLst>
                <a:tab pos="241300" algn="l"/>
              </a:tabLst>
              <a:defRPr/>
            </a:pPr>
            <a:r>
              <a:rPr kumimoji="0" lang="en-AU" sz="2200" b="0" i="0" u="none" strike="noStrike" kern="0" cap="none" spc="0" normalizeH="0" baseline="0" noProof="0" dirty="0">
                <a:ln>
                  <a:noFill/>
                </a:ln>
                <a:solidFill>
                  <a:sysClr val="windowText" lastClr="000000"/>
                </a:solidFill>
                <a:effectLst/>
                <a:uLnTx/>
                <a:uFillTx/>
                <a:latin typeface="Segoe UI Light"/>
                <a:cs typeface="Segoe UI Light"/>
              </a:rPr>
              <a:t>Applicant argued that:</a:t>
            </a:r>
          </a:p>
          <a:p>
            <a:pPr marL="812800" marR="683895" lvl="1" indent="-228600" defTabSz="914400" eaLnBrk="1" fontAlgn="auto" latinLnBrk="0" hangingPunct="1">
              <a:lnSpc>
                <a:spcPts val="2160"/>
              </a:lnSpc>
              <a:spcBef>
                <a:spcPts val="525"/>
              </a:spcBef>
              <a:spcAft>
                <a:spcPts val="0"/>
              </a:spcAft>
              <a:buClrTx/>
              <a:buSzTx/>
              <a:buFont typeface="Arial"/>
              <a:buChar char="•"/>
              <a:tabLst>
                <a:tab pos="241300" algn="l"/>
              </a:tabLst>
              <a:defRPr/>
            </a:pPr>
            <a:r>
              <a:rPr kumimoji="0" lang="en-AU" sz="2200" b="0" i="0" u="none" strike="noStrike" kern="0" cap="none" spc="0" normalizeH="0" baseline="0" noProof="0" dirty="0">
                <a:ln>
                  <a:noFill/>
                </a:ln>
                <a:solidFill>
                  <a:sysClr val="windowText" lastClr="000000"/>
                </a:solidFill>
                <a:effectLst/>
                <a:uLnTx/>
                <a:uFillTx/>
                <a:latin typeface="Segoe UI Light"/>
                <a:cs typeface="Segoe UI Light"/>
              </a:rPr>
              <a:t>the copy of investigator's report he received was so heavily redacted it was unintelligible</a:t>
            </a:r>
          </a:p>
          <a:p>
            <a:pPr marL="812800" marR="0" lvl="1" indent="-228600" defTabSz="914400" eaLnBrk="1" fontAlgn="auto" latinLnBrk="0" hangingPunct="1">
              <a:lnSpc>
                <a:spcPct val="100000"/>
              </a:lnSpc>
              <a:spcBef>
                <a:spcPts val="229"/>
              </a:spcBef>
              <a:spcAft>
                <a:spcPts val="0"/>
              </a:spcAft>
              <a:buClrTx/>
              <a:buSzTx/>
              <a:buFont typeface="Arial"/>
              <a:buChar char="•"/>
              <a:tabLst>
                <a:tab pos="241300" algn="l"/>
              </a:tabLst>
              <a:defRPr/>
            </a:pPr>
            <a:r>
              <a:rPr kumimoji="0" lang="en-AU" sz="2200" b="0" i="0" u="none" strike="noStrike" kern="0" cap="none" spc="0" normalizeH="0" baseline="0" noProof="0" dirty="0">
                <a:ln>
                  <a:noFill/>
                </a:ln>
                <a:solidFill>
                  <a:sysClr val="windowText" lastClr="000000"/>
                </a:solidFill>
                <a:effectLst/>
                <a:uLnTx/>
                <a:uFillTx/>
                <a:latin typeface="Segoe UI Light"/>
                <a:cs typeface="Segoe UI Light"/>
              </a:rPr>
              <a:t>he was denied fair process</a:t>
            </a:r>
          </a:p>
          <a:p>
            <a:pPr marL="812800" marR="0" lvl="1" indent="-228600" defTabSz="914400" eaLnBrk="1" fontAlgn="auto" latinLnBrk="0" hangingPunct="1">
              <a:lnSpc>
                <a:spcPct val="100000"/>
              </a:lnSpc>
              <a:spcBef>
                <a:spcPts val="265"/>
              </a:spcBef>
              <a:spcAft>
                <a:spcPts val="0"/>
              </a:spcAft>
              <a:buClrTx/>
              <a:buSzTx/>
              <a:buFont typeface="Arial"/>
              <a:buChar char="•"/>
              <a:tabLst>
                <a:tab pos="241300" algn="l"/>
              </a:tabLst>
              <a:defRPr/>
            </a:pPr>
            <a:r>
              <a:rPr kumimoji="0" lang="en-AU" sz="2200" b="0" i="0" u="none" strike="noStrike" kern="0" cap="none" spc="0" normalizeH="0" baseline="0" noProof="0" dirty="0">
                <a:ln>
                  <a:noFill/>
                </a:ln>
                <a:solidFill>
                  <a:sysClr val="windowText" lastClr="000000"/>
                </a:solidFill>
                <a:effectLst/>
                <a:uLnTx/>
                <a:uFillTx/>
                <a:latin typeface="Segoe UI Light"/>
                <a:cs typeface="Segoe UI Light"/>
              </a:rPr>
              <a:t>SRO breached its obligations under cl 21 of the VPS EA 2016</a:t>
            </a:r>
          </a:p>
          <a:p>
            <a:pPr marL="355600" marR="5080" lvl="0" indent="-228600" defTabSz="914400" eaLnBrk="1" fontAlgn="auto" latinLnBrk="0" hangingPunct="1">
              <a:lnSpc>
                <a:spcPts val="2160"/>
              </a:lnSpc>
              <a:spcBef>
                <a:spcPts val="1030"/>
              </a:spcBef>
              <a:spcAft>
                <a:spcPts val="0"/>
              </a:spcAft>
              <a:buClrTx/>
              <a:buSzTx/>
              <a:buFont typeface="Arial"/>
              <a:buChar char="•"/>
              <a:tabLst>
                <a:tab pos="241300" algn="l"/>
              </a:tabLst>
              <a:defRPr/>
            </a:pPr>
            <a:r>
              <a:rPr kumimoji="0" lang="en-AU" sz="2200" b="1" i="0" u="none" strike="noStrike" kern="0" cap="none" spc="0" normalizeH="0" baseline="0" noProof="0" dirty="0">
                <a:ln>
                  <a:noFill/>
                </a:ln>
                <a:solidFill>
                  <a:sysClr val="windowText" lastClr="000000"/>
                </a:solidFill>
                <a:effectLst/>
                <a:uLnTx/>
                <a:uFillTx/>
                <a:latin typeface="Segoe UI Light"/>
                <a:cs typeface="Segoe UI Light"/>
              </a:rPr>
              <a:t>Key takeaway </a:t>
            </a:r>
            <a:r>
              <a:rPr kumimoji="0" lang="en-AU" sz="2200" b="0" i="0" u="none" strike="noStrike" kern="0" cap="none" spc="0" normalizeH="0" baseline="0" noProof="0" dirty="0">
                <a:ln>
                  <a:noFill/>
                </a:ln>
                <a:solidFill>
                  <a:sysClr val="windowText" lastClr="000000"/>
                </a:solidFill>
                <a:effectLst/>
                <a:uLnTx/>
                <a:uFillTx/>
                <a:latin typeface="Segoe UI Light"/>
                <a:cs typeface="Segoe UI Light"/>
              </a:rPr>
              <a:t>- Employer has to provide a respondent with sufficient information to allow them a reasonable basis to make submissions on whether the findings of an investigation report should be accepted and whether any proposed disciplinary outcome should be adopted</a:t>
            </a:r>
          </a:p>
        </p:txBody>
      </p:sp>
    </p:spTree>
    <p:extLst>
      <p:ext uri="{BB962C8B-B14F-4D97-AF65-F5344CB8AC3E}">
        <p14:creationId xmlns:p14="http://schemas.microsoft.com/office/powerpoint/2010/main" val="128762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160" y="655983"/>
            <a:ext cx="1218084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lvl="0" fontAlgn="base">
              <a:spcBef>
                <a:spcPct val="0"/>
              </a:spcBef>
              <a:spcAft>
                <a:spcPct val="0"/>
              </a:spcAft>
              <a:defRPr/>
            </a:pPr>
            <a:r>
              <a:rPr lang="en-AU" sz="2000" b="1" dirty="0">
                <a:solidFill>
                  <a:schemeClr val="bg1"/>
                </a:solidFill>
                <a:latin typeface="Segoe UI" panose="020B0502040204020203" pitchFamily="34" charset="0"/>
                <a:cs typeface="Segoe UI" panose="020B0502040204020203" pitchFamily="34" charset="0"/>
              </a:rPr>
              <a:t>   </a:t>
            </a:r>
            <a:r>
              <a:rPr lang="en-AU" sz="2000" b="1" i="1" dirty="0" err="1">
                <a:solidFill>
                  <a:schemeClr val="bg1"/>
                </a:solidFill>
                <a:latin typeface="Segoe UI" panose="020B0502040204020203" pitchFamily="34" charset="0"/>
                <a:cs typeface="Segoe UI" panose="020B0502040204020203" pitchFamily="34" charset="0"/>
              </a:rPr>
              <a:t>Zagi</a:t>
            </a:r>
            <a:r>
              <a:rPr lang="en-AU" sz="2000" b="1" i="1" dirty="0">
                <a:solidFill>
                  <a:schemeClr val="bg1"/>
                </a:solidFill>
                <a:latin typeface="Segoe UI" panose="020B0502040204020203" pitchFamily="34" charset="0"/>
                <a:cs typeface="Segoe UI" panose="020B0502040204020203" pitchFamily="34" charset="0"/>
              </a:rPr>
              <a:t> </a:t>
            </a:r>
            <a:r>
              <a:rPr lang="en-AU" sz="2000" b="1" i="1" dirty="0" err="1">
                <a:solidFill>
                  <a:schemeClr val="bg1"/>
                </a:solidFill>
                <a:latin typeface="Segoe UI" panose="020B0502040204020203" pitchFamily="34" charset="0"/>
                <a:cs typeface="Segoe UI" panose="020B0502040204020203" pitchFamily="34" charset="0"/>
              </a:rPr>
              <a:t>Kozarov</a:t>
            </a:r>
            <a:r>
              <a:rPr lang="en-AU" sz="2000" b="1" i="1" dirty="0">
                <a:solidFill>
                  <a:schemeClr val="bg1"/>
                </a:solidFill>
                <a:latin typeface="Segoe UI" panose="020B0502040204020203" pitchFamily="34" charset="0"/>
                <a:cs typeface="Segoe UI" panose="020B0502040204020203" pitchFamily="34" charset="0"/>
              </a:rPr>
              <a:t> v State of Victoria [2020] </a:t>
            </a:r>
            <a:r>
              <a:rPr lang="en-AU" sz="2000" b="1" i="1" dirty="0" err="1">
                <a:solidFill>
                  <a:schemeClr val="bg1"/>
                </a:solidFill>
                <a:latin typeface="Segoe UI" panose="020B0502040204020203" pitchFamily="34" charset="0"/>
                <a:cs typeface="Segoe UI" panose="020B0502040204020203" pitchFamily="34" charset="0"/>
              </a:rPr>
              <a:t>VSC</a:t>
            </a:r>
            <a:r>
              <a:rPr lang="en-AU" sz="2000" b="1" i="1" dirty="0">
                <a:solidFill>
                  <a:schemeClr val="bg1"/>
                </a:solidFill>
                <a:latin typeface="Segoe UI" panose="020B0502040204020203" pitchFamily="34" charset="0"/>
                <a:cs typeface="Segoe UI" panose="020B0502040204020203" pitchFamily="34" charset="0"/>
              </a:rPr>
              <a:t> 78; State of Victoria v </a:t>
            </a:r>
            <a:r>
              <a:rPr lang="en-AU" sz="2000" b="1" i="1" dirty="0" err="1">
                <a:solidFill>
                  <a:schemeClr val="bg1"/>
                </a:solidFill>
                <a:latin typeface="Segoe UI" panose="020B0502040204020203" pitchFamily="34" charset="0"/>
                <a:cs typeface="Segoe UI" panose="020B0502040204020203" pitchFamily="34" charset="0"/>
              </a:rPr>
              <a:t>Kozarov</a:t>
            </a:r>
            <a:endParaRPr lang="en-AU" sz="2000" b="1" i="1" dirty="0">
              <a:solidFill>
                <a:schemeClr val="bg1"/>
              </a:solidFill>
              <a:latin typeface="Segoe UI" panose="020B0502040204020203" pitchFamily="34" charset="0"/>
              <a:cs typeface="Segoe UI" panose="020B0502040204020203" pitchFamily="34" charset="0"/>
            </a:endParaRPr>
          </a:p>
          <a:p>
            <a:pPr lvl="0" fontAlgn="base">
              <a:spcBef>
                <a:spcPct val="0"/>
              </a:spcBef>
              <a:spcAft>
                <a:spcPct val="0"/>
              </a:spcAft>
              <a:defRPr/>
            </a:pPr>
            <a:r>
              <a:rPr lang="en-AU" sz="2000" b="1" i="1" dirty="0">
                <a:solidFill>
                  <a:schemeClr val="bg1"/>
                </a:solidFill>
                <a:latin typeface="Segoe UI" panose="020B0502040204020203" pitchFamily="34" charset="0"/>
                <a:cs typeface="Segoe UI" panose="020B0502040204020203" pitchFamily="34" charset="0"/>
              </a:rPr>
              <a:t>   [2020] VSCA 301; </a:t>
            </a:r>
            <a:r>
              <a:rPr lang="en-AU" sz="2000" b="1" i="1" dirty="0" err="1">
                <a:solidFill>
                  <a:schemeClr val="bg1"/>
                </a:solidFill>
                <a:latin typeface="Segoe UI" panose="020B0502040204020203" pitchFamily="34" charset="0"/>
                <a:cs typeface="Segoe UI" panose="020B0502040204020203" pitchFamily="34" charset="0"/>
              </a:rPr>
              <a:t>Kozarov</a:t>
            </a:r>
            <a:r>
              <a:rPr lang="en-AU" sz="2000" b="1" i="1" dirty="0">
                <a:solidFill>
                  <a:schemeClr val="bg1"/>
                </a:solidFill>
                <a:latin typeface="Segoe UI" panose="020B0502040204020203" pitchFamily="34" charset="0"/>
                <a:cs typeface="Segoe UI" panose="020B0502040204020203" pitchFamily="34" charset="0"/>
              </a:rPr>
              <a:t> v State of Victoria [2022] HCA 12</a:t>
            </a:r>
            <a:endParaRPr kumimoji="0" lang="en-AU" sz="2000" b="1" i="1"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4" name="TextBox 3">
            <a:extLst>
              <a:ext uri="{FF2B5EF4-FFF2-40B4-BE49-F238E27FC236}">
                <a16:creationId xmlns:a16="http://schemas.microsoft.com/office/drawing/2014/main" id="{390F0D7E-4B38-F59C-C0B8-51316B9348F7}"/>
              </a:ext>
            </a:extLst>
          </p:cNvPr>
          <p:cNvSpPr txBox="1"/>
          <p:nvPr/>
        </p:nvSpPr>
        <p:spPr>
          <a:xfrm>
            <a:off x="711969" y="2049925"/>
            <a:ext cx="6778752" cy="3370153"/>
          </a:xfrm>
          <a:prstGeom prst="rect">
            <a:avLst/>
          </a:prstGeom>
          <a:noFill/>
        </p:spPr>
        <p:txBody>
          <a:bodyPr wrap="square">
            <a:spAutoFit/>
          </a:bodyPr>
          <a:lstStyle/>
          <a:p>
            <a:pPr marL="184150" marR="0" lvl="0" indent="-228600" defTabSz="914400" eaLnBrk="1" fontAlgn="auto" latinLnBrk="0" hangingPunct="1">
              <a:lnSpc>
                <a:spcPct val="100000"/>
              </a:lnSpc>
              <a:spcBef>
                <a:spcPts val="880"/>
              </a:spcBef>
              <a:spcAft>
                <a:spcPts val="0"/>
              </a:spcAft>
              <a:buClrTx/>
              <a:buSzTx/>
              <a:buFont typeface="Arial"/>
              <a:buChar char="•"/>
              <a:tabLst>
                <a:tab pos="241300" algn="l"/>
              </a:tabLst>
              <a:defRPr/>
            </a:pPr>
            <a:r>
              <a:rPr lang="en-AU" sz="2200" kern="0" dirty="0">
                <a:solidFill>
                  <a:prstClr val="black"/>
                </a:solidFill>
                <a:latin typeface="Segoe UI Light"/>
                <a:cs typeface="Segoe UI Light"/>
              </a:rPr>
              <a:t>Ms </a:t>
            </a:r>
            <a:r>
              <a:rPr lang="en-AU" sz="2200" kern="0" dirty="0" err="1">
                <a:solidFill>
                  <a:prstClr val="black"/>
                </a:solidFill>
                <a:latin typeface="Segoe UI Light"/>
                <a:cs typeface="Segoe UI Light"/>
              </a:rPr>
              <a:t>Kozarov</a:t>
            </a:r>
            <a:r>
              <a:rPr lang="en-AU" sz="2200" kern="0" dirty="0">
                <a:solidFill>
                  <a:prstClr val="black"/>
                </a:solidFill>
                <a:latin typeface="Segoe UI Light"/>
                <a:cs typeface="Segoe UI Light"/>
              </a:rPr>
              <a:t> (a f</a:t>
            </a:r>
            <a:r>
              <a:rPr kumimoji="0" lang="en-AU" sz="2200" b="0" i="0" u="none" strike="noStrike" kern="0" cap="none" spc="0" normalizeH="0" baseline="0" noProof="0" dirty="0">
                <a:ln>
                  <a:noFill/>
                </a:ln>
                <a:solidFill>
                  <a:prstClr val="black"/>
                </a:solidFill>
                <a:effectLst/>
                <a:uLnTx/>
                <a:uFillTx/>
                <a:latin typeface="Segoe UI Light"/>
                <a:cs typeface="Segoe UI Light"/>
              </a:rPr>
              <a:t>ormer prosecutor) sued OPP arguing breach of duty of care, failure to protect from trauma of viewing disturbing material</a:t>
            </a:r>
          </a:p>
          <a:p>
            <a:pPr marL="184150" marR="0" lvl="0" indent="-228600" defTabSz="914400" eaLnBrk="1" fontAlgn="auto" latinLnBrk="0" hangingPunct="1">
              <a:lnSpc>
                <a:spcPct val="100000"/>
              </a:lnSpc>
              <a:spcBef>
                <a:spcPts val="880"/>
              </a:spcBef>
              <a:spcAft>
                <a:spcPts val="0"/>
              </a:spcAft>
              <a:buClrTx/>
              <a:buSzTx/>
              <a:buFont typeface="Arial"/>
              <a:buChar char="•"/>
              <a:tabLst>
                <a:tab pos="241300" algn="l"/>
              </a:tabLst>
              <a:defRPr/>
            </a:pPr>
            <a:r>
              <a:rPr kumimoji="0" lang="en-AU" sz="2200" b="0" i="0" u="none" strike="noStrike" kern="0" cap="none" spc="0" normalizeH="0" baseline="0" noProof="0" dirty="0">
                <a:ln>
                  <a:noFill/>
                </a:ln>
                <a:solidFill>
                  <a:prstClr val="black"/>
                </a:solidFill>
                <a:effectLst/>
                <a:uLnTx/>
                <a:uFillTx/>
                <a:latin typeface="Segoe UI Light"/>
                <a:cs typeface="Segoe UI Light"/>
              </a:rPr>
              <a:t>HCA Awarded $435k to Ms </a:t>
            </a:r>
            <a:r>
              <a:rPr kumimoji="0" lang="en-AU" sz="2200" b="0" i="0" u="none" strike="noStrike" kern="0" cap="none" spc="0" normalizeH="0" baseline="0" noProof="0" dirty="0" err="1">
                <a:ln>
                  <a:noFill/>
                </a:ln>
                <a:solidFill>
                  <a:prstClr val="black"/>
                </a:solidFill>
                <a:effectLst/>
                <a:uLnTx/>
                <a:uFillTx/>
                <a:latin typeface="Segoe UI Light"/>
                <a:cs typeface="Segoe UI Light"/>
              </a:rPr>
              <a:t>Kozarov</a:t>
            </a:r>
            <a:endParaRPr kumimoji="0" lang="en-AU" sz="2200" b="0" i="0" u="none" strike="noStrike" kern="0" cap="none" spc="0" normalizeH="0" baseline="0" noProof="0" dirty="0">
              <a:ln>
                <a:noFill/>
              </a:ln>
              <a:solidFill>
                <a:prstClr val="black"/>
              </a:solidFill>
              <a:effectLst/>
              <a:uLnTx/>
              <a:uFillTx/>
              <a:latin typeface="Segoe UI Light"/>
              <a:cs typeface="Segoe UI Light"/>
            </a:endParaRPr>
          </a:p>
          <a:p>
            <a:pPr marL="184150" marR="0" lvl="0" indent="-228600" defTabSz="914400" eaLnBrk="1" fontAlgn="auto" latinLnBrk="0" hangingPunct="1">
              <a:lnSpc>
                <a:spcPct val="100000"/>
              </a:lnSpc>
              <a:spcBef>
                <a:spcPts val="880"/>
              </a:spcBef>
              <a:spcAft>
                <a:spcPts val="0"/>
              </a:spcAft>
              <a:buClrTx/>
              <a:buSzTx/>
              <a:buFont typeface="Arial"/>
              <a:buChar char="•"/>
              <a:tabLst>
                <a:tab pos="241300" algn="l"/>
              </a:tabLst>
              <a:defRPr/>
            </a:pPr>
            <a:r>
              <a:rPr kumimoji="0" lang="en-AU" sz="2200" b="1" i="0" u="none" strike="noStrike" kern="0" cap="none" spc="0" normalizeH="0" baseline="0" noProof="0" dirty="0">
                <a:ln>
                  <a:noFill/>
                </a:ln>
                <a:solidFill>
                  <a:prstClr val="black"/>
                </a:solidFill>
                <a:effectLst/>
                <a:uLnTx/>
                <a:uFillTx/>
                <a:latin typeface="Segoe UI Light"/>
                <a:cs typeface="Segoe UI Light"/>
              </a:rPr>
              <a:t>Key takeaway </a:t>
            </a:r>
            <a:r>
              <a:rPr kumimoji="0" lang="en-AU" sz="2200" b="0" i="0" u="none" strike="noStrike" kern="0" cap="none" spc="0" normalizeH="0" baseline="0" noProof="0" dirty="0">
                <a:ln>
                  <a:noFill/>
                </a:ln>
                <a:solidFill>
                  <a:prstClr val="black"/>
                </a:solidFill>
                <a:effectLst/>
                <a:uLnTx/>
                <a:uFillTx/>
                <a:latin typeface="Segoe UI Light"/>
                <a:cs typeface="Segoe UI Light"/>
              </a:rPr>
              <a:t>- employers must take precautions to control known risks to the health and safety of employees, including known risks that arise from the nature of the work being undertaken by the employees</a:t>
            </a:r>
          </a:p>
        </p:txBody>
      </p:sp>
      <p:sp>
        <p:nvSpPr>
          <p:cNvPr id="8" name="TextBox 7">
            <a:extLst>
              <a:ext uri="{FF2B5EF4-FFF2-40B4-BE49-F238E27FC236}">
                <a16:creationId xmlns:a16="http://schemas.microsoft.com/office/drawing/2014/main" id="{C128067D-0BB8-8EE8-7273-0045D2F43AF3}"/>
              </a:ext>
            </a:extLst>
          </p:cNvPr>
          <p:cNvSpPr txBox="1"/>
          <p:nvPr/>
        </p:nvSpPr>
        <p:spPr>
          <a:xfrm>
            <a:off x="905256" y="5496031"/>
            <a:ext cx="11164824"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000" b="0"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See also – </a:t>
            </a:r>
            <a:r>
              <a:rPr kumimoji="0" lang="en-AU" sz="2000" b="0" i="1" u="none" strike="noStrike" kern="0" cap="none" spc="0" normalizeH="0" baseline="0" noProof="0" dirty="0" err="1">
                <a:ln>
                  <a:noFill/>
                </a:ln>
                <a:solidFill>
                  <a:sysClr val="windowText" lastClr="000000"/>
                </a:solidFill>
                <a:effectLst/>
                <a:uLnTx/>
                <a:uFillTx/>
                <a:latin typeface="Segoe UI Light" panose="020B0502040204020203" pitchFamily="34" charset="0"/>
                <a:cs typeface="Segoe UI Light" panose="020B0502040204020203" pitchFamily="34" charset="0"/>
              </a:rPr>
              <a:t>Bursee</a:t>
            </a:r>
            <a:r>
              <a:rPr kumimoji="0" lang="en-AU" sz="2000" b="0" i="1"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 v State of Victoria [2022] VSCA 231 </a:t>
            </a:r>
            <a:r>
              <a:rPr kumimoji="0" lang="en-AU" sz="2000" b="0" i="0"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and </a:t>
            </a:r>
            <a:r>
              <a:rPr kumimoji="0" lang="en-AU" sz="2000" b="0" i="1" u="none" strike="noStrike" kern="0" cap="none" spc="0" normalizeH="0" baseline="0" noProof="0" dirty="0">
                <a:ln>
                  <a:noFill/>
                </a:ln>
                <a:solidFill>
                  <a:sysClr val="windowText" lastClr="000000"/>
                </a:solidFill>
                <a:effectLst/>
                <a:uLnTx/>
                <a:uFillTx/>
                <a:latin typeface="Segoe UI Light" panose="020B0502040204020203" pitchFamily="34" charset="0"/>
                <a:cs typeface="Segoe UI Light" panose="020B0502040204020203" pitchFamily="34" charset="0"/>
              </a:rPr>
              <a:t>Stevens v DP World [2022] VSCA 285</a:t>
            </a:r>
          </a:p>
        </p:txBody>
      </p:sp>
      <p:pic>
        <p:nvPicPr>
          <p:cNvPr id="9" name="Picture 8">
            <a:extLst>
              <a:ext uri="{FF2B5EF4-FFF2-40B4-BE49-F238E27FC236}">
                <a16:creationId xmlns:a16="http://schemas.microsoft.com/office/drawing/2014/main" id="{D89C7846-9508-0392-EE93-4AFF2C79220B}"/>
              </a:ext>
            </a:extLst>
          </p:cNvPr>
          <p:cNvPicPr>
            <a:picLocks noChangeAspect="1"/>
          </p:cNvPicPr>
          <p:nvPr/>
        </p:nvPicPr>
        <p:blipFill>
          <a:blip r:embed="rId4"/>
          <a:stretch>
            <a:fillRect/>
          </a:stretch>
        </p:blipFill>
        <p:spPr>
          <a:xfrm>
            <a:off x="7702297" y="2209701"/>
            <a:ext cx="3886200" cy="2592288"/>
          </a:xfrm>
          <a:prstGeom prst="rect">
            <a:avLst/>
          </a:prstGeom>
        </p:spPr>
      </p:pic>
    </p:spTree>
    <p:extLst>
      <p:ext uri="{BB962C8B-B14F-4D97-AF65-F5344CB8AC3E}">
        <p14:creationId xmlns:p14="http://schemas.microsoft.com/office/powerpoint/2010/main" val="2094641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160" y="655983"/>
            <a:ext cx="1218084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r>
              <a:rPr lang="en-AU" sz="2000" b="1" dirty="0">
                <a:solidFill>
                  <a:schemeClr val="bg1"/>
                </a:solidFill>
                <a:latin typeface="Segoe UI" panose="020B0502040204020203" pitchFamily="34" charset="0"/>
                <a:cs typeface="Segoe UI" panose="020B0502040204020203" pitchFamily="34" charset="0"/>
              </a:rPr>
              <a:t> </a:t>
            </a:r>
            <a:r>
              <a:rPr lang="en-AU" sz="2000" b="1" i="1"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Peter Ridings v </a:t>
            </a:r>
            <a:r>
              <a:rPr lang="en-AU" sz="2000" b="1" i="1" dirty="0" err="1">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Fedex</a:t>
            </a:r>
            <a:r>
              <a:rPr lang="en-AU" sz="2000" b="1" i="1"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 Express Australia Pty Ltd T/A </a:t>
            </a:r>
            <a:r>
              <a:rPr lang="en-AU" sz="2000" b="1" i="1" dirty="0" err="1">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Fedex</a:t>
            </a:r>
            <a:r>
              <a:rPr lang="en-AU" sz="2000" b="1" i="1"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 [2024] FWC 1845 (12 July 2024)</a:t>
            </a:r>
            <a:r>
              <a:rPr lang="en-AU" sz="2000" b="1" i="1" dirty="0">
                <a:solidFill>
                  <a:schemeClr val="bg1"/>
                </a:solidFill>
                <a:latin typeface="Segoe UI" panose="020B0502040204020203" pitchFamily="34" charset="0"/>
                <a:ea typeface="Calibri" panose="020F0502020204030204" pitchFamily="34" charset="0"/>
                <a:cs typeface="Times New Roman" panose="02020603050405020304" pitchFamily="18" charset="0"/>
              </a:rPr>
              <a:t>;</a:t>
            </a:r>
            <a:r>
              <a:rPr lang="en-AU" sz="2000" b="1"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 </a:t>
            </a:r>
            <a:r>
              <a:rPr lang="en-AU" sz="2000" b="1" i="1" dirty="0">
                <a:solidFill>
                  <a:schemeClr val="bg1"/>
                </a:solidFill>
                <a:latin typeface="Segoe UI" panose="020B0502040204020203" pitchFamily="34" charset="0"/>
                <a:ea typeface="Calibri" panose="020F0502020204030204" pitchFamily="34" charset="0"/>
                <a:cs typeface="Times New Roman" panose="02020603050405020304" pitchFamily="18" charset="0"/>
              </a:rPr>
              <a:t>Peter Ridings v </a:t>
            </a:r>
            <a:r>
              <a:rPr lang="en-AU" sz="2000" b="1" i="1" dirty="0" err="1">
                <a:solidFill>
                  <a:schemeClr val="bg1"/>
                </a:solidFill>
                <a:latin typeface="Segoe UI" panose="020B0502040204020203" pitchFamily="34" charset="0"/>
                <a:ea typeface="Calibri" panose="020F0502020204030204" pitchFamily="34" charset="0"/>
                <a:cs typeface="Times New Roman" panose="02020603050405020304" pitchFamily="18" charset="0"/>
              </a:rPr>
              <a:t>Federx</a:t>
            </a:r>
            <a:r>
              <a:rPr lang="en-AU" sz="2000" b="1" i="1" dirty="0">
                <a:solidFill>
                  <a:schemeClr val="bg1"/>
                </a:solidFill>
                <a:latin typeface="Segoe UI" panose="020B0502040204020203" pitchFamily="34" charset="0"/>
                <a:ea typeface="Calibri" panose="020F0502020204030204" pitchFamily="34" charset="0"/>
                <a:cs typeface="Times New Roman" panose="02020603050405020304" pitchFamily="18" charset="0"/>
              </a:rPr>
              <a:t> Express Australia Pty Ltd [2024] </a:t>
            </a:r>
            <a:r>
              <a:rPr lang="en-AU" sz="2000" b="1" i="1" dirty="0" err="1">
                <a:solidFill>
                  <a:schemeClr val="bg1"/>
                </a:solidFill>
                <a:latin typeface="Segoe UI" panose="020B0502040204020203" pitchFamily="34" charset="0"/>
                <a:ea typeface="Calibri" panose="020F0502020204030204" pitchFamily="34" charset="0"/>
                <a:cs typeface="Times New Roman" panose="02020603050405020304" pitchFamily="18" charset="0"/>
              </a:rPr>
              <a:t>FWCFB</a:t>
            </a:r>
            <a:r>
              <a:rPr lang="en-AU" sz="2000" b="1" i="1" dirty="0">
                <a:solidFill>
                  <a:schemeClr val="bg1"/>
                </a:solidFill>
                <a:latin typeface="Segoe UI" panose="020B0502040204020203" pitchFamily="34" charset="0"/>
                <a:ea typeface="Calibri" panose="020F0502020204030204" pitchFamily="34" charset="0"/>
                <a:cs typeface="Times New Roman" panose="02020603050405020304" pitchFamily="18" charset="0"/>
              </a:rPr>
              <a:t> 473</a:t>
            </a:r>
            <a:endParaRPr kumimoji="0" lang="en-AU" sz="2000" b="1" i="1"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4" name="TextBox 3">
            <a:extLst>
              <a:ext uri="{FF2B5EF4-FFF2-40B4-BE49-F238E27FC236}">
                <a16:creationId xmlns:a16="http://schemas.microsoft.com/office/drawing/2014/main" id="{390F0D7E-4B38-F59C-C0B8-51316B9348F7}"/>
              </a:ext>
            </a:extLst>
          </p:cNvPr>
          <p:cNvSpPr txBox="1"/>
          <p:nvPr/>
        </p:nvSpPr>
        <p:spPr>
          <a:xfrm>
            <a:off x="711969" y="2049925"/>
            <a:ext cx="6778752" cy="3031599"/>
          </a:xfrm>
          <a:prstGeom prst="rect">
            <a:avLst/>
          </a:prstGeom>
          <a:noFill/>
        </p:spPr>
        <p:txBody>
          <a:bodyPr wrap="square">
            <a:spAutoFit/>
          </a:bodyPr>
          <a:lstStyle/>
          <a:p>
            <a:pPr marL="184150" marR="0" lvl="0" indent="-228600" defTabSz="914400" eaLnBrk="1" fontAlgn="auto" latinLnBrk="0" hangingPunct="1">
              <a:lnSpc>
                <a:spcPct val="100000"/>
              </a:lnSpc>
              <a:spcBef>
                <a:spcPts val="880"/>
              </a:spcBef>
              <a:spcAft>
                <a:spcPts val="0"/>
              </a:spcAft>
              <a:buClrTx/>
              <a:buSzTx/>
              <a:buFont typeface="Arial"/>
              <a:buChar char="•"/>
              <a:tabLst>
                <a:tab pos="241300" algn="l"/>
              </a:tabLst>
              <a:defRPr/>
            </a:pPr>
            <a:r>
              <a:rPr lang="en-AU" sz="2200" kern="0" dirty="0">
                <a:solidFill>
                  <a:prstClr val="black"/>
                </a:solidFill>
                <a:latin typeface="Segoe UI Light"/>
                <a:cs typeface="Segoe UI Light"/>
              </a:rPr>
              <a:t>Flexible work request refused</a:t>
            </a:r>
          </a:p>
          <a:p>
            <a:pPr marL="184150" marR="0" lvl="0" indent="-228600" defTabSz="914400" eaLnBrk="1" fontAlgn="auto" latinLnBrk="0" hangingPunct="1">
              <a:lnSpc>
                <a:spcPct val="100000"/>
              </a:lnSpc>
              <a:spcBef>
                <a:spcPts val="880"/>
              </a:spcBef>
              <a:spcAft>
                <a:spcPts val="0"/>
              </a:spcAft>
              <a:buClrTx/>
              <a:buSzTx/>
              <a:buFont typeface="Arial"/>
              <a:buChar char="•"/>
              <a:tabLst>
                <a:tab pos="241300" algn="l"/>
              </a:tabLst>
              <a:defRPr/>
            </a:pPr>
            <a:r>
              <a:rPr lang="en-AU" sz="2200" kern="0" dirty="0">
                <a:solidFill>
                  <a:prstClr val="black"/>
                </a:solidFill>
                <a:latin typeface="Segoe UI Light"/>
                <a:cs typeface="Segoe UI Light"/>
              </a:rPr>
              <a:t>Consideration of ‘reasonable business grounds’ and whether employer genuinely attempted to reach agreement</a:t>
            </a:r>
          </a:p>
          <a:p>
            <a:pPr marL="184150" marR="0" lvl="0" indent="-228600" defTabSz="914400" eaLnBrk="1" fontAlgn="auto" latinLnBrk="0" hangingPunct="1">
              <a:lnSpc>
                <a:spcPct val="100000"/>
              </a:lnSpc>
              <a:spcBef>
                <a:spcPts val="880"/>
              </a:spcBef>
              <a:spcAft>
                <a:spcPts val="0"/>
              </a:spcAft>
              <a:buClrTx/>
              <a:buSzTx/>
              <a:buFont typeface="Arial"/>
              <a:buChar char="•"/>
              <a:tabLst>
                <a:tab pos="241300" algn="l"/>
              </a:tabLst>
              <a:defRPr/>
            </a:pPr>
            <a:r>
              <a:rPr kumimoji="0" lang="en-AU" sz="2200" b="1" i="0" u="none" strike="noStrike" kern="0" cap="none" spc="0" normalizeH="0" baseline="0" noProof="0" dirty="0">
                <a:ln>
                  <a:noFill/>
                </a:ln>
                <a:solidFill>
                  <a:prstClr val="black"/>
                </a:solidFill>
                <a:effectLst/>
                <a:uLnTx/>
                <a:uFillTx/>
                <a:latin typeface="Segoe UI Light"/>
                <a:cs typeface="Segoe UI Light"/>
              </a:rPr>
              <a:t>Key takeaway </a:t>
            </a:r>
            <a:r>
              <a:rPr kumimoji="0" lang="en-AU" sz="2200" b="0" i="0" u="none" strike="noStrike" kern="0" cap="none" spc="0" normalizeH="0" baseline="0" noProof="0" dirty="0">
                <a:ln>
                  <a:noFill/>
                </a:ln>
                <a:solidFill>
                  <a:prstClr val="black"/>
                </a:solidFill>
                <a:effectLst/>
                <a:uLnTx/>
                <a:uFillTx/>
                <a:latin typeface="Segoe UI Light"/>
                <a:cs typeface="Segoe UI Light"/>
              </a:rPr>
              <a:t>– Employer must provide specific explanation for why request refused on reasonable business grounds. Should include how approval of flexible work request would be detrimental to business.</a:t>
            </a:r>
          </a:p>
        </p:txBody>
      </p:sp>
      <p:pic>
        <p:nvPicPr>
          <p:cNvPr id="10" name="Picture 9" descr="A building with a sign on top&#10;&#10;AI-generated content may be incorrect.">
            <a:extLst>
              <a:ext uri="{FF2B5EF4-FFF2-40B4-BE49-F238E27FC236}">
                <a16:creationId xmlns:a16="http://schemas.microsoft.com/office/drawing/2014/main" id="{7423A69A-8ABF-C60E-164C-37C15EADF0E3}"/>
              </a:ext>
            </a:extLst>
          </p:cNvPr>
          <p:cNvPicPr>
            <a:picLocks noChangeAspect="1"/>
          </p:cNvPicPr>
          <p:nvPr/>
        </p:nvPicPr>
        <p:blipFill>
          <a:blip r:embed="rId4" cstate="print">
            <a:extLst>
              <a:ext uri="{28A0092B-C50C-407E-A947-70E740481C1C}">
                <a14:useLocalDpi xmlns:a14="http://schemas.microsoft.com/office/drawing/2010/main" val="0"/>
              </a:ext>
            </a:extLst>
          </a:blip>
          <a:srcRect t="12845" r="34104" b="12466"/>
          <a:stretch/>
        </p:blipFill>
        <p:spPr>
          <a:xfrm>
            <a:off x="7490721" y="2049925"/>
            <a:ext cx="4460105" cy="3370153"/>
          </a:xfrm>
          <a:prstGeom prst="rect">
            <a:avLst/>
          </a:prstGeom>
        </p:spPr>
      </p:pic>
    </p:spTree>
    <p:extLst>
      <p:ext uri="{BB962C8B-B14F-4D97-AF65-F5344CB8AC3E}">
        <p14:creationId xmlns:p14="http://schemas.microsoft.com/office/powerpoint/2010/main" val="327779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5983"/>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lvl="0" fontAlgn="base">
              <a:spcBef>
                <a:spcPct val="0"/>
              </a:spcBef>
              <a:spcAft>
                <a:spcPct val="0"/>
              </a:spcAft>
              <a:defRPr/>
            </a:pPr>
            <a:r>
              <a:rPr lang="en-AU" sz="3200" b="1" dirty="0">
                <a:solidFill>
                  <a:schemeClr val="bg1"/>
                </a:solidFill>
                <a:latin typeface="Segoe UI" panose="020B0502040204020203" pitchFamily="34" charset="0"/>
                <a:cs typeface="Segoe UI" panose="020B0502040204020203" pitchFamily="34" charset="0"/>
              </a:rPr>
              <a:t>     Employee obligations</a:t>
            </a:r>
            <a:endParaRPr kumimoji="0" lang="en-AU" sz="3200" b="1" i="0" u="none" strike="noStrike" kern="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2" name="Rectangle 1"/>
          <p:cNvSpPr/>
          <p:nvPr/>
        </p:nvSpPr>
        <p:spPr>
          <a:xfrm>
            <a:off x="797313" y="1720840"/>
            <a:ext cx="7641837" cy="461665"/>
          </a:xfrm>
          <a:prstGeom prst="rect">
            <a:avLst/>
          </a:prstGeom>
        </p:spPr>
        <p:txBody>
          <a:bodyPr wrap="square">
            <a:spAutoFit/>
          </a:bodyPr>
          <a:lstStyle/>
          <a:p>
            <a:pPr marL="342900" indent="-342900">
              <a:buFont typeface="Arial" panose="020B0604020202020204" pitchFamily="34" charset="0"/>
              <a:buChar char="•"/>
            </a:pPr>
            <a:endParaRPr lang="en-AU" sz="2400" dirty="0">
              <a:latin typeface="Segoe UI" panose="020B0502040204020203" pitchFamily="34" charset="0"/>
              <a:cs typeface="Segoe UI" panose="020B0502040204020203" pitchFamily="34" charset="0"/>
            </a:endParaRPr>
          </a:p>
        </p:txBody>
      </p:sp>
      <p:sp>
        <p:nvSpPr>
          <p:cNvPr id="8" name="Rectangle 7"/>
          <p:cNvSpPr/>
          <p:nvPr/>
        </p:nvSpPr>
        <p:spPr>
          <a:xfrm>
            <a:off x="797313" y="2076868"/>
            <a:ext cx="7641837" cy="4003660"/>
          </a:xfrm>
          <a:prstGeom prst="rect">
            <a:avLst/>
          </a:prstGeom>
        </p:spPr>
        <p:txBody>
          <a:bodyPr wrap="square">
            <a:spAutoFit/>
          </a:bodyPr>
          <a:lstStyle/>
          <a:p>
            <a:pPr marL="12700" marR="0" lvl="0" indent="0" defTabSz="914400" eaLnBrk="1" fontAlgn="auto" latinLnBrk="0" hangingPunct="1">
              <a:lnSpc>
                <a:spcPct val="100000"/>
              </a:lnSpc>
              <a:spcBef>
                <a:spcPts val="680"/>
              </a:spcBef>
              <a:spcAft>
                <a:spcPts val="0"/>
              </a:spcAft>
              <a:buClrTx/>
              <a:buSzTx/>
              <a:buFontTx/>
              <a:buNone/>
              <a:tabLst/>
              <a:defRPr/>
            </a:pPr>
            <a:r>
              <a:rPr kumimoji="0" lang="en-AU" sz="2000" b="0" i="1" u="none" strike="noStrike" kern="0" cap="none" spc="-55" normalizeH="0" baseline="0" noProof="0" dirty="0">
                <a:ln>
                  <a:noFill/>
                </a:ln>
                <a:solidFill>
                  <a:sysClr val="windowText" lastClr="000000"/>
                </a:solidFill>
                <a:effectLst/>
                <a:uLnTx/>
                <a:uFillTx/>
                <a:latin typeface="Segoe UI Light"/>
                <a:cs typeface="Segoe UI Light"/>
              </a:rPr>
              <a:t>Comcare</a:t>
            </a:r>
            <a:r>
              <a:rPr kumimoji="0" lang="en-AU" sz="2000" b="0" i="1" u="none" strike="noStrike" kern="0" cap="none" spc="-120" normalizeH="0" baseline="0" noProof="0" dirty="0">
                <a:ln>
                  <a:noFill/>
                </a:ln>
                <a:solidFill>
                  <a:sysClr val="windowText" lastClr="000000"/>
                </a:solidFill>
                <a:effectLst/>
                <a:uLnTx/>
                <a:uFillTx/>
                <a:latin typeface="Segoe UI Light"/>
                <a:cs typeface="Segoe UI Light"/>
              </a:rPr>
              <a:t> </a:t>
            </a:r>
            <a:r>
              <a:rPr kumimoji="0" lang="en-AU" sz="2000" b="0" i="1" u="none" strike="noStrike" kern="0" cap="none" spc="0" normalizeH="0" baseline="0" noProof="0" dirty="0">
                <a:ln>
                  <a:noFill/>
                </a:ln>
                <a:solidFill>
                  <a:sysClr val="windowText" lastClr="000000"/>
                </a:solidFill>
                <a:effectLst/>
                <a:uLnTx/>
                <a:uFillTx/>
                <a:latin typeface="Segoe UI Light"/>
                <a:cs typeface="Segoe UI Light"/>
              </a:rPr>
              <a:t>v</a:t>
            </a:r>
            <a:r>
              <a:rPr kumimoji="0" lang="en-AU" sz="2000" b="0" i="1" u="none" strike="noStrike" kern="0" cap="none" spc="-30" normalizeH="0" baseline="0" noProof="0" dirty="0">
                <a:ln>
                  <a:noFill/>
                </a:ln>
                <a:solidFill>
                  <a:sysClr val="windowText" lastClr="000000"/>
                </a:solidFill>
                <a:effectLst/>
                <a:uLnTx/>
                <a:uFillTx/>
                <a:latin typeface="Segoe UI Light"/>
                <a:cs typeface="Segoe UI Light"/>
              </a:rPr>
              <a:t> </a:t>
            </a:r>
            <a:r>
              <a:rPr kumimoji="0" lang="en-AU" sz="2000" b="0" i="1" u="none" strike="noStrike" kern="0" cap="none" spc="-40" normalizeH="0" baseline="0" noProof="0" dirty="0">
                <a:ln>
                  <a:noFill/>
                </a:ln>
                <a:solidFill>
                  <a:sysClr val="windowText" lastClr="000000"/>
                </a:solidFill>
                <a:effectLst/>
                <a:uLnTx/>
                <a:uFillTx/>
                <a:latin typeface="Segoe UI Light"/>
                <a:cs typeface="Segoe UI Light"/>
              </a:rPr>
              <a:t>Banerji</a:t>
            </a:r>
            <a:r>
              <a:rPr kumimoji="0" lang="en-AU" sz="2000" b="0" i="1" u="none" strike="noStrike" kern="0" cap="none" spc="-4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[2019]</a:t>
            </a:r>
            <a:r>
              <a:rPr kumimoji="0" lang="en-AU" sz="2000" b="0" i="0" u="none" strike="noStrike" kern="0" cap="none" spc="-2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HCA</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23</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(7</a:t>
            </a:r>
            <a:r>
              <a:rPr kumimoji="0" lang="en-AU" sz="2000" b="0" i="0" u="none" strike="noStrike" kern="0" cap="none" spc="2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August</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 2019)</a:t>
            </a:r>
            <a:endParaRPr kumimoji="0" lang="en-AU" sz="2000" b="0" i="0" u="none" strike="noStrike" kern="0" cap="none" spc="0" normalizeH="0" baseline="0" noProof="0" dirty="0">
              <a:ln>
                <a:noFill/>
              </a:ln>
              <a:solidFill>
                <a:sysClr val="windowText" lastClr="000000"/>
              </a:solidFill>
              <a:effectLst/>
              <a:uLnTx/>
              <a:uFillTx/>
              <a:latin typeface="Segoe UI Light"/>
              <a:cs typeface="Segoe UI Light"/>
            </a:endParaRPr>
          </a:p>
          <a:p>
            <a:pPr marL="241300" marR="117475" lvl="0" indent="-228600" defTabSz="914400" eaLnBrk="1" fontAlgn="auto" latinLnBrk="0" hangingPunct="1">
              <a:lnSpc>
                <a:spcPts val="1939"/>
              </a:lnSpc>
              <a:spcBef>
                <a:spcPts val="1019"/>
              </a:spcBef>
              <a:spcAft>
                <a:spcPts val="0"/>
              </a:spcAft>
              <a:buClrTx/>
              <a:buSzTx/>
              <a:buFont typeface="Arial"/>
              <a:buChar char="•"/>
              <a:tabLst>
                <a:tab pos="240665" algn="l"/>
                <a:tab pos="241300" algn="l"/>
              </a:tabLst>
              <a:defRPr/>
            </a:pP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Employee</a:t>
            </a:r>
            <a:r>
              <a:rPr kumimoji="0" lang="en-AU" sz="2000" b="0" i="0" u="none" strike="noStrike" kern="0" cap="none" spc="-2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of</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Department</a:t>
            </a:r>
            <a:r>
              <a:rPr kumimoji="0" lang="en-AU" sz="2000" b="0" i="0" u="none" strike="noStrike" kern="0" cap="none" spc="-2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of</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Immigration</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and</a:t>
            </a:r>
            <a:r>
              <a:rPr kumimoji="0" lang="en-AU" sz="2000" b="0" i="0" u="none" strike="noStrike" kern="0" cap="none" spc="-2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Citizenship</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posted</a:t>
            </a:r>
            <a:r>
              <a:rPr kumimoji="0" lang="en-AU" sz="2000" b="0" i="0" u="none" strike="noStrike" kern="0" cap="none" spc="-2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anonymous</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tweets</a:t>
            </a:r>
            <a:r>
              <a:rPr kumimoji="0" lang="en-AU" sz="2000" b="0" i="0" u="none" strike="noStrike" kern="0" cap="none" spc="-3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critical</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of</a:t>
            </a:r>
            <a:r>
              <a:rPr kumimoji="0" lang="en-AU" sz="2000" b="0" i="0" u="none" strike="noStrike" kern="0" cap="none" spc="-2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Department</a:t>
            </a:r>
            <a:endParaRPr kumimoji="0" lang="en-AU" sz="2000" b="0" i="0" u="none" strike="noStrike" kern="0" cap="none" spc="0" normalizeH="0" baseline="0" noProof="0" dirty="0">
              <a:ln>
                <a:noFill/>
              </a:ln>
              <a:solidFill>
                <a:sysClr val="windowText" lastClr="000000"/>
              </a:solidFill>
              <a:effectLst/>
              <a:uLnTx/>
              <a:uFillTx/>
              <a:latin typeface="Segoe UI Light"/>
              <a:cs typeface="Segoe UI Light"/>
            </a:endParaRPr>
          </a:p>
          <a:p>
            <a:pPr marL="241300" marR="5080" lvl="0" indent="-228600" defTabSz="914400" eaLnBrk="1" fontAlgn="auto" latinLnBrk="0" hangingPunct="1">
              <a:lnSpc>
                <a:spcPts val="1939"/>
              </a:lnSpc>
              <a:spcBef>
                <a:spcPts val="1005"/>
              </a:spcBef>
              <a:spcAft>
                <a:spcPts val="0"/>
              </a:spcAft>
              <a:buClrTx/>
              <a:buSzTx/>
              <a:buFont typeface="Arial"/>
              <a:buChar char="•"/>
              <a:tabLst>
                <a:tab pos="240665" algn="l"/>
                <a:tab pos="241300" algn="l"/>
              </a:tabLst>
              <a:defRPr/>
            </a:pP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Employment was terminated</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 on basis of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APS Code</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of</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Conduct</a:t>
            </a:r>
            <a:endParaRPr kumimoji="0" lang="en-AU" sz="2000" b="0" i="0" u="none" strike="noStrike" kern="0" cap="none" spc="0" normalizeH="0" baseline="0" noProof="0" dirty="0">
              <a:ln>
                <a:noFill/>
              </a:ln>
              <a:solidFill>
                <a:sysClr val="windowText" lastClr="000000"/>
              </a:solidFill>
              <a:effectLst/>
              <a:uLnTx/>
              <a:uFillTx/>
              <a:latin typeface="Segoe UI Light"/>
              <a:cs typeface="Segoe UI Light"/>
            </a:endParaRPr>
          </a:p>
          <a:p>
            <a:pPr marL="241300" marR="0" lvl="0" indent="-228600" defTabSz="914400" eaLnBrk="1" fontAlgn="auto" latinLnBrk="0" hangingPunct="1">
              <a:lnSpc>
                <a:spcPct val="100000"/>
              </a:lnSpc>
              <a:spcBef>
                <a:spcPts val="795"/>
              </a:spcBef>
              <a:spcAft>
                <a:spcPts val="0"/>
              </a:spcAft>
              <a:buClrTx/>
              <a:buSzTx/>
              <a:buFont typeface="Arial"/>
              <a:buChar char="•"/>
              <a:tabLst>
                <a:tab pos="240665" algn="l"/>
                <a:tab pos="241300" algn="l"/>
              </a:tabLst>
              <a:defRPr/>
            </a:pP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High</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Court held:</a:t>
            </a:r>
            <a:endParaRPr kumimoji="0" lang="en-AU" sz="2000" b="0" i="0" u="none" strike="noStrike" kern="0" cap="none" spc="0" normalizeH="0" baseline="0" noProof="0" dirty="0">
              <a:ln>
                <a:noFill/>
              </a:ln>
              <a:solidFill>
                <a:sysClr val="windowText" lastClr="000000"/>
              </a:solidFill>
              <a:effectLst/>
              <a:uLnTx/>
              <a:uFillTx/>
              <a:latin typeface="Segoe UI Light"/>
              <a:cs typeface="Segoe UI Light"/>
            </a:endParaRPr>
          </a:p>
          <a:p>
            <a:pPr marL="698500" marR="203835" lvl="1" indent="-228600" defTabSz="914400" eaLnBrk="1" fontAlgn="auto" latinLnBrk="0" hangingPunct="1">
              <a:lnSpc>
                <a:spcPts val="1939"/>
              </a:lnSpc>
              <a:spcBef>
                <a:spcPts val="520"/>
              </a:spcBef>
              <a:spcAft>
                <a:spcPts val="0"/>
              </a:spcAft>
              <a:buClrTx/>
              <a:buSzTx/>
              <a:buFont typeface="Arial"/>
              <a:buChar char="•"/>
              <a:tabLst>
                <a:tab pos="697865" algn="l"/>
                <a:tab pos="698500" algn="l"/>
              </a:tabLst>
              <a:defRPr/>
            </a:pP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restrictions</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placed</a:t>
            </a:r>
            <a:r>
              <a:rPr kumimoji="0" lang="en-AU" sz="2000" b="0" i="0" u="none" strike="noStrike" kern="0" cap="none" spc="-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on</a:t>
            </a:r>
            <a:r>
              <a:rPr kumimoji="0" lang="en-AU" sz="2000" b="0" i="0" u="none" strike="noStrike" kern="0" cap="none" spc="-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political</a:t>
            </a:r>
            <a:r>
              <a:rPr kumimoji="0" lang="en-AU" sz="2000" b="0" i="0" u="none" strike="noStrike" kern="0" cap="none" spc="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communication</a:t>
            </a:r>
            <a:r>
              <a:rPr kumimoji="0" lang="en-AU" sz="2000" b="0" i="0" u="none" strike="noStrike" kern="0" cap="none" spc="-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by</a:t>
            </a:r>
            <a:r>
              <a:rPr kumimoji="0" lang="en-AU" sz="2000" b="0" i="0" u="none" strike="noStrike" kern="0" cap="none" spc="-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public</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servants</a:t>
            </a:r>
            <a:r>
              <a:rPr kumimoji="0" lang="en-AU" sz="2000" b="0" i="0" u="none" strike="noStrike" kern="0" cap="none" spc="-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under </a:t>
            </a:r>
            <a:r>
              <a:rPr kumimoji="0" lang="en-AU" sz="2000" b="0" i="0" u="none" strike="noStrike" kern="0" cap="none" spc="-25" normalizeH="0" baseline="0" noProof="0" dirty="0">
                <a:ln>
                  <a:noFill/>
                </a:ln>
                <a:solidFill>
                  <a:sysClr val="windowText" lastClr="000000"/>
                </a:solidFill>
                <a:effectLst/>
                <a:uLnTx/>
                <a:uFillTx/>
                <a:latin typeface="Segoe UI Light"/>
                <a:cs typeface="Segoe UI Light"/>
              </a:rPr>
              <a:t>the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Code</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were</a:t>
            </a:r>
            <a:r>
              <a:rPr kumimoji="0" lang="en-AU" sz="2000" b="0" i="0" u="none" strike="noStrike" kern="0" cap="none" spc="-2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consistent with</a:t>
            </a:r>
            <a:r>
              <a:rPr kumimoji="0" lang="en-AU" sz="2000" b="0" i="0" u="none" strike="noStrike" kern="0" cap="none" spc="-4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the</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maintenance</a:t>
            </a:r>
            <a:r>
              <a:rPr kumimoji="0" lang="en-AU" sz="2000" b="0" i="0" u="none" strike="noStrike" kern="0" cap="none" spc="-25" normalizeH="0" baseline="0" noProof="0" dirty="0">
                <a:ln>
                  <a:noFill/>
                </a:ln>
                <a:solidFill>
                  <a:sysClr val="windowText" lastClr="000000"/>
                </a:solidFill>
                <a:effectLst/>
                <a:uLnTx/>
                <a:uFillTx/>
                <a:latin typeface="Segoe UI Light"/>
                <a:cs typeface="Segoe UI Light"/>
              </a:rPr>
              <a:t> and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protection</a:t>
            </a:r>
            <a:r>
              <a:rPr kumimoji="0" lang="en-AU" sz="2000" b="0" i="0" u="none" strike="noStrike" kern="0" cap="none" spc="-4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of</a:t>
            </a:r>
            <a:r>
              <a:rPr kumimoji="0" lang="en-AU" sz="2000" b="0" i="0" u="none" strike="noStrike" kern="0" cap="none" spc="-2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an</a:t>
            </a:r>
            <a:r>
              <a:rPr kumimoji="0" lang="en-AU" sz="2000" b="0" i="0" u="none" strike="noStrike" kern="0" cap="none" spc="-3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apolitical</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public</a:t>
            </a:r>
            <a:r>
              <a:rPr kumimoji="0" lang="en-AU" sz="2000" b="0" i="0" u="none" strike="noStrike" kern="0" cap="none" spc="-2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service</a:t>
            </a:r>
            <a:endParaRPr kumimoji="0" lang="en-AU" sz="2000" b="0" i="0" u="none" strike="noStrike" kern="0" cap="none" spc="0" normalizeH="0" baseline="0" noProof="0" dirty="0">
              <a:ln>
                <a:noFill/>
              </a:ln>
              <a:solidFill>
                <a:sysClr val="windowText" lastClr="000000"/>
              </a:solidFill>
              <a:effectLst/>
              <a:uLnTx/>
              <a:uFillTx/>
              <a:latin typeface="Segoe UI Light"/>
              <a:cs typeface="Segoe UI Light"/>
            </a:endParaRPr>
          </a:p>
          <a:p>
            <a:pPr marL="698500" marR="175895" lvl="1" indent="-228600" defTabSz="914400" eaLnBrk="1" fontAlgn="auto" latinLnBrk="0" hangingPunct="1">
              <a:lnSpc>
                <a:spcPts val="1939"/>
              </a:lnSpc>
              <a:spcBef>
                <a:spcPts val="520"/>
              </a:spcBef>
              <a:spcAft>
                <a:spcPts val="0"/>
              </a:spcAft>
              <a:buClrTx/>
              <a:buSzTx/>
              <a:buFont typeface="Arial"/>
              <a:buChar char="•"/>
              <a:tabLst>
                <a:tab pos="697865" algn="l"/>
                <a:tab pos="698500" algn="l"/>
              </a:tabLst>
              <a:defRPr/>
            </a:pP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provisions</a:t>
            </a:r>
            <a:r>
              <a:rPr kumimoji="0" lang="en-AU" sz="2000" b="0" i="0" u="none" strike="noStrike" kern="0" cap="none" spc="-2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of</a:t>
            </a:r>
            <a:r>
              <a:rPr kumimoji="0" lang="en-AU" sz="2000" b="0" i="0" u="none" strike="noStrike" kern="0" cap="none" spc="-3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Code</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of</a:t>
            </a:r>
            <a:r>
              <a:rPr kumimoji="0" lang="en-AU" sz="2000" b="0" i="0" u="none" strike="noStrike" kern="0" cap="none" spc="-3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Conduct</a:t>
            </a:r>
            <a:r>
              <a:rPr kumimoji="0" lang="en-AU" sz="2000" b="0" i="0" u="none" strike="noStrike" kern="0" cap="none" spc="-2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did</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not</a:t>
            </a:r>
            <a:r>
              <a:rPr kumimoji="0" lang="en-AU" sz="2000" b="0" i="0" u="none" strike="noStrike" kern="0" cap="none" spc="-2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impose</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an</a:t>
            </a:r>
            <a:r>
              <a:rPr kumimoji="0" lang="en-AU" sz="2000" b="0" i="0" u="none" strike="noStrike" kern="0" cap="none" spc="-3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unjustified</a:t>
            </a:r>
            <a:r>
              <a:rPr kumimoji="0" lang="en-AU" sz="2000" b="0" i="0" u="none" strike="noStrike" kern="0" cap="none" spc="-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burden</a:t>
            </a:r>
            <a:r>
              <a:rPr kumimoji="0" lang="en-AU" sz="2000" b="0" i="0" u="none" strike="noStrike" kern="0" cap="none" spc="-2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on</a:t>
            </a:r>
            <a:r>
              <a:rPr kumimoji="0" lang="en-AU" sz="2000" b="0" i="0" u="none" strike="noStrike" kern="0" cap="none" spc="-3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25" normalizeH="0" baseline="0" noProof="0" dirty="0">
                <a:ln>
                  <a:noFill/>
                </a:ln>
                <a:solidFill>
                  <a:sysClr val="windowText" lastClr="000000"/>
                </a:solidFill>
                <a:effectLst/>
                <a:uLnTx/>
                <a:uFillTx/>
                <a:latin typeface="Segoe UI Light"/>
                <a:cs typeface="Segoe UI Light"/>
              </a:rPr>
              <a:t>the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implied</a:t>
            </a:r>
            <a:r>
              <a:rPr kumimoji="0" lang="en-AU" sz="2000" b="0" i="0" u="none" strike="noStrike" kern="0" cap="none" spc="-30"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freedom</a:t>
            </a:r>
            <a:r>
              <a:rPr kumimoji="0" lang="en-AU" sz="2000" b="0" i="0" u="none" strike="noStrike" kern="0" cap="none" spc="-2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of</a:t>
            </a:r>
            <a:r>
              <a:rPr kumimoji="0" lang="en-AU" sz="2000" b="0" i="0" u="none" strike="noStrike" kern="0" cap="none" spc="-2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0" normalizeH="0" baseline="0" noProof="0" dirty="0">
                <a:ln>
                  <a:noFill/>
                </a:ln>
                <a:solidFill>
                  <a:sysClr val="windowText" lastClr="000000"/>
                </a:solidFill>
                <a:effectLst/>
                <a:uLnTx/>
                <a:uFillTx/>
                <a:latin typeface="Segoe UI Light"/>
                <a:cs typeface="Segoe UI Light"/>
              </a:rPr>
              <a:t>political</a:t>
            </a:r>
            <a:r>
              <a:rPr kumimoji="0" lang="en-AU" sz="2000" b="0" i="0" u="none" strike="noStrike" kern="0" cap="none" spc="-15" normalizeH="0" baseline="0" noProof="0" dirty="0">
                <a:ln>
                  <a:noFill/>
                </a:ln>
                <a:solidFill>
                  <a:sysClr val="windowText" lastClr="000000"/>
                </a:solidFill>
                <a:effectLst/>
                <a:uLnTx/>
                <a:uFillTx/>
                <a:latin typeface="Segoe UI Light"/>
                <a:cs typeface="Segoe UI Light"/>
              </a:rPr>
              <a:t> </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communication</a:t>
            </a:r>
            <a:endParaRPr lang="en-AU" sz="2000" kern="0" spc="-10" dirty="0">
              <a:solidFill>
                <a:sysClr val="windowText" lastClr="000000"/>
              </a:solidFill>
              <a:latin typeface="Segoe UI Light"/>
              <a:cs typeface="Segoe UI Light"/>
            </a:endParaRPr>
          </a:p>
          <a:p>
            <a:pPr marL="241300" marR="175895" indent="-228600">
              <a:lnSpc>
                <a:spcPts val="1939"/>
              </a:lnSpc>
              <a:spcBef>
                <a:spcPts val="520"/>
              </a:spcBef>
              <a:buFont typeface="Arial"/>
              <a:buChar char="•"/>
              <a:tabLst>
                <a:tab pos="697865" algn="l"/>
                <a:tab pos="698500" algn="l"/>
              </a:tabLst>
              <a:defRPr/>
            </a:pPr>
            <a:r>
              <a:rPr kumimoji="0" lang="en-AU" sz="2000" b="1" i="0" u="none" strike="noStrike" kern="0" cap="none" spc="-10" normalizeH="0" baseline="0" noProof="0" dirty="0">
                <a:ln>
                  <a:noFill/>
                </a:ln>
                <a:solidFill>
                  <a:sysClr val="windowText" lastClr="000000"/>
                </a:solidFill>
                <a:effectLst/>
                <a:uLnTx/>
                <a:uFillTx/>
                <a:latin typeface="Segoe UI Light"/>
                <a:cs typeface="Segoe UI Light"/>
              </a:rPr>
              <a:t>Key takeaway </a:t>
            </a:r>
            <a:r>
              <a:rPr kumimoji="0" lang="en-AU" sz="2000" b="0" i="0" u="none" strike="noStrike" kern="0" cap="none" spc="-10" normalizeH="0" baseline="0" noProof="0" dirty="0">
                <a:ln>
                  <a:noFill/>
                </a:ln>
                <a:solidFill>
                  <a:sysClr val="windowText" lastClr="000000"/>
                </a:solidFill>
                <a:effectLst/>
                <a:uLnTx/>
                <a:uFillTx/>
                <a:latin typeface="Segoe UI Light"/>
                <a:cs typeface="Segoe UI Light"/>
              </a:rPr>
              <a:t>– It is not unreasonable for a Code of Conduct to require public sector employees to remain apolitical</a:t>
            </a:r>
          </a:p>
          <a:p>
            <a:pPr marL="469900" marR="175895" lvl="1" indent="0" defTabSz="914400" eaLnBrk="1" fontAlgn="auto" latinLnBrk="0" hangingPunct="1">
              <a:lnSpc>
                <a:spcPts val="1939"/>
              </a:lnSpc>
              <a:spcBef>
                <a:spcPts val="520"/>
              </a:spcBef>
              <a:spcAft>
                <a:spcPts val="0"/>
              </a:spcAft>
              <a:buClrTx/>
              <a:buSzTx/>
              <a:buFontTx/>
              <a:buNone/>
              <a:tabLst>
                <a:tab pos="697865" algn="l"/>
                <a:tab pos="698500" algn="l"/>
              </a:tabLst>
              <a:defRPr/>
            </a:pPr>
            <a:endParaRPr kumimoji="0" lang="en-AU" sz="1900" b="0" i="0" u="none" strike="noStrike" kern="0" cap="none" spc="0" normalizeH="0" baseline="0" noProof="0" dirty="0">
              <a:ln>
                <a:noFill/>
              </a:ln>
              <a:solidFill>
                <a:sysClr val="windowText" lastClr="000000"/>
              </a:solidFill>
              <a:effectLst/>
              <a:uLnTx/>
              <a:uFillTx/>
              <a:latin typeface="Segoe UI Light"/>
              <a:cs typeface="Segoe UI Light"/>
            </a:endParaRPr>
          </a:p>
        </p:txBody>
      </p:sp>
      <p:pic>
        <p:nvPicPr>
          <p:cNvPr id="3" name="Picture 2">
            <a:extLst>
              <a:ext uri="{FF2B5EF4-FFF2-40B4-BE49-F238E27FC236}">
                <a16:creationId xmlns:a16="http://schemas.microsoft.com/office/drawing/2014/main" id="{25070AA5-EF42-CE9F-2DA4-9EDA896D9C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8687" y="2076868"/>
            <a:ext cx="2286000" cy="3429000"/>
          </a:xfrm>
          <a:prstGeom prst="rect">
            <a:avLst/>
          </a:prstGeom>
        </p:spPr>
      </p:pic>
    </p:spTree>
    <p:extLst>
      <p:ext uri="{BB962C8B-B14F-4D97-AF65-F5344CB8AC3E}">
        <p14:creationId xmlns:p14="http://schemas.microsoft.com/office/powerpoint/2010/main" val="1086879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5983"/>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AU" sz="2800" b="1"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Greg Healy v Wage Inspectorate Victoria [2024] </a:t>
            </a:r>
            <a:r>
              <a:rPr kumimoji="0" lang="en-AU" sz="2800" b="1" i="1" u="none" strike="noStrike" kern="1200" cap="none" spc="0" normalizeH="0" baseline="0" noProof="0" dirty="0" err="1">
                <a:ln>
                  <a:noFill/>
                </a:ln>
                <a:solidFill>
                  <a:prstClr val="white"/>
                </a:solidFill>
                <a:effectLst/>
                <a:uLnTx/>
                <a:uFillTx/>
                <a:latin typeface="Segoe UI" panose="020B0502040204020203" pitchFamily="34" charset="0"/>
                <a:ea typeface="+mn-ea"/>
                <a:cs typeface="Segoe UI" panose="020B0502040204020203" pitchFamily="34" charset="0"/>
              </a:rPr>
              <a:t>FWC</a:t>
            </a:r>
            <a:r>
              <a:rPr kumimoji="0" lang="en-AU" sz="2800" b="1"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344</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2" name="Rectangle 1"/>
          <p:cNvSpPr/>
          <p:nvPr/>
        </p:nvSpPr>
        <p:spPr>
          <a:xfrm>
            <a:off x="797313" y="1720840"/>
            <a:ext cx="7641837" cy="461665"/>
          </a:xfrm>
          <a:prstGeom prst="rect">
            <a:avLst/>
          </a:prstGeom>
        </p:spPr>
        <p:txBody>
          <a:bodyPr wrap="square">
            <a:spAutoFit/>
          </a:bodyPr>
          <a:lstStyle/>
          <a:p>
            <a:pPr marL="342900" indent="-342900">
              <a:buFont typeface="Arial" panose="020B0604020202020204" pitchFamily="34" charset="0"/>
              <a:buChar char="•"/>
            </a:pPr>
            <a:endParaRPr lang="en-AU" sz="2400" dirty="0">
              <a:latin typeface="Segoe UI" panose="020B0502040204020203" pitchFamily="34" charset="0"/>
              <a:cs typeface="Segoe UI" panose="020B0502040204020203" pitchFamily="34" charset="0"/>
            </a:endParaRPr>
          </a:p>
        </p:txBody>
      </p:sp>
      <p:sp>
        <p:nvSpPr>
          <p:cNvPr id="4" name="TextBox 3"/>
          <p:cNvSpPr txBox="1"/>
          <p:nvPr/>
        </p:nvSpPr>
        <p:spPr>
          <a:xfrm>
            <a:off x="532436" y="1720840"/>
            <a:ext cx="7027083" cy="475514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2400" kern="0" dirty="0">
                <a:solidFill>
                  <a:sysClr val="windowText" lastClr="000000"/>
                </a:solidFill>
                <a:latin typeface="Segoe UI Light"/>
                <a:cs typeface="Segoe UI Light"/>
              </a:rPr>
              <a:t>Employee made public statements on personal Twitter account expressing strong personal views about political and government matters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2400" kern="0" dirty="0">
                <a:solidFill>
                  <a:sysClr val="windowText" lastClr="000000"/>
                </a:solidFill>
                <a:latin typeface="Segoe UI Light"/>
                <a:cs typeface="Segoe UI Light"/>
              </a:rPr>
              <a:t>Several of these tweets were highly partisan and critical of the Liberal Party and their voters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2400" kern="0" dirty="0">
                <a:solidFill>
                  <a:sysClr val="windowText" lastClr="000000"/>
                </a:solidFill>
                <a:latin typeface="Segoe UI Light"/>
                <a:cs typeface="Segoe UI Light"/>
              </a:rPr>
              <a:t>The </a:t>
            </a:r>
            <a:r>
              <a:rPr lang="en-AU" sz="2400" kern="0" dirty="0" err="1">
                <a:solidFill>
                  <a:sysClr val="windowText" lastClr="000000"/>
                </a:solidFill>
                <a:latin typeface="Segoe UI Light"/>
                <a:cs typeface="Segoe UI Light"/>
              </a:rPr>
              <a:t>FWC</a:t>
            </a:r>
            <a:r>
              <a:rPr lang="en-AU" sz="2400" kern="0" dirty="0">
                <a:solidFill>
                  <a:sysClr val="windowText" lastClr="000000"/>
                </a:solidFill>
                <a:latin typeface="Segoe UI Light"/>
                <a:cs typeface="Segoe UI Light"/>
              </a:rPr>
              <a:t> ultimately found that there was a valid reason for terminating the employee's employment because he had posted political tweets in breach of the VPS Code of Conduct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sz="2400" b="1" kern="0" dirty="0">
                <a:solidFill>
                  <a:sysClr val="windowText" lastClr="000000"/>
                </a:solidFill>
                <a:latin typeface="Segoe UI Light"/>
                <a:cs typeface="Segoe UI Light"/>
              </a:rPr>
              <a:t>Key takeaway </a:t>
            </a:r>
            <a:r>
              <a:rPr lang="en-AU" sz="2400" kern="0" dirty="0">
                <a:solidFill>
                  <a:sysClr val="windowText" lastClr="000000"/>
                </a:solidFill>
                <a:latin typeface="Segoe UI Light"/>
                <a:cs typeface="Segoe UI Light"/>
              </a:rPr>
              <a:t>– an employee’s conduct outside of work hours can bring the public sector into disrepute</a:t>
            </a:r>
            <a:endParaRPr kumimoji="0" lang="en-AU" sz="2400" b="0" i="0" u="none" strike="noStrike" kern="1200" cap="none" spc="0" normalizeH="0" baseline="0" noProof="0" dirty="0">
              <a:ln>
                <a:noFill/>
              </a:ln>
              <a:solidFill>
                <a:srgbClr val="34436A"/>
              </a:solidFill>
              <a:effectLst/>
              <a:uLnTx/>
              <a:uFillTx/>
              <a:latin typeface="Segoe UI" panose="020B0502040204020203" pitchFamily="34" charset="0"/>
              <a:ea typeface="+mn-ea"/>
              <a:cs typeface="Segoe UI" panose="020B0502040204020203" pitchFamily="34" charset="0"/>
            </a:endParaRPr>
          </a:p>
        </p:txBody>
      </p:sp>
      <p:sp>
        <p:nvSpPr>
          <p:cNvPr id="8" name="Rectangle 7"/>
          <p:cNvSpPr/>
          <p:nvPr/>
        </p:nvSpPr>
        <p:spPr>
          <a:xfrm>
            <a:off x="532436" y="2482450"/>
            <a:ext cx="8611564" cy="646331"/>
          </a:xfrm>
          <a:prstGeom prst="rect">
            <a:avLst/>
          </a:prstGeom>
        </p:spPr>
        <p:txBody>
          <a:bodyPr wrap="square">
            <a:spAutoFit/>
          </a:bodyPr>
          <a:lstStyle/>
          <a:p>
            <a:endParaRPr lang="en-AU" dirty="0">
              <a:hlinkClick r:id="rId4"/>
            </a:endParaRPr>
          </a:p>
          <a:p>
            <a:endParaRPr lang="en-AU" dirty="0"/>
          </a:p>
        </p:txBody>
      </p:sp>
      <p:pic>
        <p:nvPicPr>
          <p:cNvPr id="3" name="Picture 2">
            <a:extLst>
              <a:ext uri="{FF2B5EF4-FFF2-40B4-BE49-F238E27FC236}">
                <a16:creationId xmlns:a16="http://schemas.microsoft.com/office/drawing/2014/main" id="{5387E471-9724-D5B2-C1A1-E6DCD9C632CA}"/>
              </a:ext>
            </a:extLst>
          </p:cNvPr>
          <p:cNvPicPr>
            <a:picLocks noChangeAspect="1"/>
          </p:cNvPicPr>
          <p:nvPr/>
        </p:nvPicPr>
        <p:blipFill>
          <a:blip r:embed="rId5"/>
          <a:stretch>
            <a:fillRect/>
          </a:stretch>
        </p:blipFill>
        <p:spPr>
          <a:xfrm>
            <a:off x="7651345" y="1951672"/>
            <a:ext cx="4030905" cy="3591432"/>
          </a:xfrm>
          <a:prstGeom prst="rect">
            <a:avLst/>
          </a:prstGeom>
        </p:spPr>
      </p:pic>
    </p:spTree>
    <p:extLst>
      <p:ext uri="{BB962C8B-B14F-4D97-AF65-F5344CB8AC3E}">
        <p14:creationId xmlns:p14="http://schemas.microsoft.com/office/powerpoint/2010/main" val="2549923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5983"/>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AU" sz="2800" b="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Key resources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2" name="Rectangle 1"/>
          <p:cNvSpPr/>
          <p:nvPr/>
        </p:nvSpPr>
        <p:spPr>
          <a:xfrm>
            <a:off x="797313" y="1720840"/>
            <a:ext cx="7641837" cy="461665"/>
          </a:xfrm>
          <a:prstGeom prst="rect">
            <a:avLst/>
          </a:prstGeom>
        </p:spPr>
        <p:txBody>
          <a:bodyPr wrap="square">
            <a:spAutoFit/>
          </a:bodyPr>
          <a:lstStyle/>
          <a:p>
            <a:pPr marL="342900" indent="-342900">
              <a:buFont typeface="Arial" panose="020B0604020202020204" pitchFamily="34" charset="0"/>
              <a:buChar char="•"/>
            </a:pPr>
            <a:endParaRPr lang="en-AU" sz="2400" dirty="0">
              <a:latin typeface="Segoe UI" panose="020B0502040204020203" pitchFamily="34" charset="0"/>
              <a:cs typeface="Segoe UI" panose="020B0502040204020203" pitchFamily="34" charset="0"/>
            </a:endParaRPr>
          </a:p>
        </p:txBody>
      </p:sp>
      <p:sp>
        <p:nvSpPr>
          <p:cNvPr id="4" name="TextBox 3"/>
          <p:cNvSpPr txBox="1"/>
          <p:nvPr/>
        </p:nvSpPr>
        <p:spPr>
          <a:xfrm>
            <a:off x="1383758" y="2247518"/>
            <a:ext cx="10275806" cy="3164969"/>
          </a:xfrm>
          <a:prstGeom prst="rect">
            <a:avLst/>
          </a:prstGeom>
          <a:noFill/>
        </p:spPr>
        <p:txBody>
          <a:bodyPr wrap="square"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lang="en-AU" sz="2200" spc="-10" dirty="0">
                <a:latin typeface="Segoe UI Light"/>
                <a:cs typeface="Segoe UI Light"/>
              </a:rPr>
              <a:t>VPS Enterprise Agreement 2024: </a:t>
            </a:r>
            <a:r>
              <a:rPr lang="en-AU" sz="2200" spc="-10" dirty="0">
                <a:solidFill>
                  <a:schemeClr val="accent1">
                    <a:lumMod val="60000"/>
                    <a:lumOff val="40000"/>
                  </a:schemeClr>
                </a:solidFill>
                <a:latin typeface="Segoe UI Light"/>
                <a:cs typeface="Segoe UI Light"/>
                <a:hlinkClick r:id="rId4">
                  <a:extLst>
                    <a:ext uri="{A12FA001-AC4F-418D-AE19-62706E023703}">
                      <ahyp:hlinkClr xmlns:ahyp="http://schemas.microsoft.com/office/drawing/2018/hyperlinkcolor" val="tx"/>
                    </a:ext>
                  </a:extLst>
                </a:hlinkClick>
              </a:rPr>
              <a:t>https://www.dtf.vic.gov.au/funds-programs-and-policies/victorian-public-service-enterprise-agreement-2024</a:t>
            </a:r>
            <a:endParaRPr lang="en-AU" sz="2200" spc="-10" dirty="0">
              <a:solidFill>
                <a:schemeClr val="accent1">
                  <a:lumMod val="60000"/>
                  <a:lumOff val="40000"/>
                </a:schemeClr>
              </a:solidFill>
              <a:latin typeface="Segoe UI Light"/>
              <a:cs typeface="Segoe UI Light"/>
            </a:endParaRPr>
          </a:p>
          <a:p>
            <a:pPr marL="12700" marR="5080" lvl="0" indent="0" defTabSz="914400" eaLnBrk="1" fontAlgn="auto" latinLnBrk="0" hangingPunct="1">
              <a:lnSpc>
                <a:spcPct val="100000"/>
              </a:lnSpc>
              <a:spcBef>
                <a:spcPts val="100"/>
              </a:spcBef>
              <a:spcAft>
                <a:spcPts val="0"/>
              </a:spcAft>
              <a:buClrTx/>
              <a:buSzTx/>
              <a:buFontTx/>
              <a:buNone/>
              <a:tabLst/>
              <a:defRPr/>
            </a:pPr>
            <a:endParaRPr lang="en-AU" sz="2200" spc="-10" dirty="0">
              <a:latin typeface="Segoe UI Light"/>
              <a:cs typeface="Segoe UI Light"/>
            </a:endParaRPr>
          </a:p>
          <a:p>
            <a:pPr marL="12700" marR="5080" lvl="0" indent="0" defTabSz="914400" eaLnBrk="1" fontAlgn="auto" latinLnBrk="0" hangingPunct="1">
              <a:lnSpc>
                <a:spcPct val="100000"/>
              </a:lnSpc>
              <a:spcBef>
                <a:spcPts val="100"/>
              </a:spcBef>
              <a:spcAft>
                <a:spcPts val="0"/>
              </a:spcAft>
              <a:buClrTx/>
              <a:buSzTx/>
              <a:buFontTx/>
              <a:buNone/>
              <a:tabLst/>
              <a:defRPr/>
            </a:pPr>
            <a:r>
              <a:rPr lang="en-AU" sz="2200" spc="-10" dirty="0">
                <a:latin typeface="Segoe UI Light"/>
                <a:cs typeface="Segoe UI Light"/>
              </a:rPr>
              <a:t>VPS Enterprise Agreement Common Policies: https://vpsc.vic.gov.au/resources/vps-enterprise- </a:t>
            </a:r>
            <a:r>
              <a:rPr lang="en-AU" sz="2200" spc="-10" dirty="0">
                <a:solidFill>
                  <a:schemeClr val="accent1">
                    <a:lumMod val="60000"/>
                    <a:lumOff val="40000"/>
                  </a:schemeClr>
                </a:solidFill>
                <a:latin typeface="Segoe UI Light"/>
                <a:cs typeface="Segoe UI Light"/>
                <a:hlinkClick r:id="rId5">
                  <a:extLst>
                    <a:ext uri="{A12FA001-AC4F-418D-AE19-62706E023703}">
                      <ahyp:hlinkClr xmlns:ahyp="http://schemas.microsoft.com/office/drawing/2018/hyperlinkcolor" val="tx"/>
                    </a:ext>
                  </a:extLst>
                </a:hlinkClick>
              </a:rPr>
              <a:t>agreement-common-policies-resource-page/</a:t>
            </a:r>
            <a:endParaRPr lang="en-AU" sz="2200" spc="-10" dirty="0">
              <a:solidFill>
                <a:schemeClr val="accent1">
                  <a:lumMod val="60000"/>
                  <a:lumOff val="40000"/>
                </a:schemeClr>
              </a:solidFill>
              <a:latin typeface="Segoe UI Light"/>
              <a:cs typeface="Segoe UI Light"/>
            </a:endParaRPr>
          </a:p>
          <a:p>
            <a:pPr marL="0" marR="0" lvl="0" indent="0" defTabSz="914400" eaLnBrk="1" fontAlgn="auto" latinLnBrk="0" hangingPunct="1">
              <a:lnSpc>
                <a:spcPct val="100000"/>
              </a:lnSpc>
              <a:spcBef>
                <a:spcPts val="30"/>
              </a:spcBef>
              <a:spcAft>
                <a:spcPts val="0"/>
              </a:spcAft>
              <a:buClrTx/>
              <a:buSzTx/>
              <a:buFontTx/>
              <a:buNone/>
              <a:tabLst/>
              <a:defRPr/>
            </a:pPr>
            <a:endParaRPr lang="en-AU" sz="2200" spc="-10" dirty="0">
              <a:latin typeface="Segoe UI Light"/>
              <a:cs typeface="Segoe UI Light"/>
            </a:endParaRPr>
          </a:p>
          <a:p>
            <a:pPr marL="12700" marR="55244" lvl="0" indent="0" defTabSz="914400" eaLnBrk="1" fontAlgn="auto" latinLnBrk="0" hangingPunct="1">
              <a:lnSpc>
                <a:spcPct val="100000"/>
              </a:lnSpc>
              <a:spcBef>
                <a:spcPts val="0"/>
              </a:spcBef>
              <a:spcAft>
                <a:spcPts val="0"/>
              </a:spcAft>
              <a:buClrTx/>
              <a:buSzTx/>
              <a:buFontTx/>
              <a:buNone/>
              <a:tabLst/>
              <a:defRPr/>
            </a:pPr>
            <a:r>
              <a:rPr lang="en-AU" sz="2200" spc="-10" dirty="0">
                <a:latin typeface="Segoe UI Light"/>
                <a:cs typeface="Segoe UI Light"/>
              </a:rPr>
              <a:t>Industrial Relations Policies 2015: </a:t>
            </a:r>
            <a:r>
              <a:rPr lang="en-AU" sz="2200" spc="-10" dirty="0">
                <a:solidFill>
                  <a:schemeClr val="accent1">
                    <a:lumMod val="60000"/>
                    <a:lumOff val="40000"/>
                  </a:schemeClr>
                </a:solidFill>
                <a:latin typeface="Segoe UI Light"/>
                <a:cs typeface="Segoe UI Light"/>
                <a:hlinkClick r:id="rId6">
                  <a:extLst>
                    <a:ext uri="{A12FA001-AC4F-418D-AE19-62706E023703}">
                      <ahyp:hlinkClr xmlns:ahyp="http://schemas.microsoft.com/office/drawing/2018/hyperlinkcolor" val="tx"/>
                    </a:ext>
                  </a:extLst>
                </a:hlinkClick>
              </a:rPr>
              <a:t>https://www.vic.gov.au/sites/default/files/201905/IR_Public_ Sector_Industrial_Relations_Policies_2015.pdf</a:t>
            </a:r>
            <a:endParaRPr lang="en-AU" sz="2200" spc="-10" dirty="0">
              <a:solidFill>
                <a:schemeClr val="accent1">
                  <a:lumMod val="60000"/>
                  <a:lumOff val="40000"/>
                </a:schemeClr>
              </a:solidFill>
              <a:latin typeface="Segoe UI Light"/>
              <a:cs typeface="Segoe UI Light"/>
            </a:endParaRPr>
          </a:p>
        </p:txBody>
      </p:sp>
      <p:sp>
        <p:nvSpPr>
          <p:cNvPr id="8" name="Rectangle 7"/>
          <p:cNvSpPr/>
          <p:nvPr/>
        </p:nvSpPr>
        <p:spPr>
          <a:xfrm>
            <a:off x="532436" y="2482450"/>
            <a:ext cx="8611564" cy="646331"/>
          </a:xfrm>
          <a:prstGeom prst="rect">
            <a:avLst/>
          </a:prstGeom>
        </p:spPr>
        <p:txBody>
          <a:bodyPr wrap="square">
            <a:spAutoFit/>
          </a:bodyPr>
          <a:lstStyle/>
          <a:p>
            <a:endParaRPr lang="en-AU" dirty="0">
              <a:hlinkClick r:id="rId7"/>
            </a:endParaRPr>
          </a:p>
          <a:p>
            <a:endParaRPr lang="en-AU" dirty="0"/>
          </a:p>
        </p:txBody>
      </p:sp>
    </p:spTree>
    <p:extLst>
      <p:ext uri="{BB962C8B-B14F-4D97-AF65-F5344CB8AC3E}">
        <p14:creationId xmlns:p14="http://schemas.microsoft.com/office/powerpoint/2010/main" val="1022349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9" name="Rectangle 8"/>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cxnSp>
        <p:nvCxnSpPr>
          <p:cNvPr id="115" name="Straight Connector 114"/>
          <p:cNvCxnSpPr/>
          <p:nvPr/>
        </p:nvCxnSpPr>
        <p:spPr>
          <a:xfrm>
            <a:off x="11349092" y="5968234"/>
            <a:ext cx="0" cy="7507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409969" y="5883882"/>
            <a:ext cx="0" cy="7507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8" name="Diagram 57"/>
          <p:cNvGraphicFramePr/>
          <p:nvPr>
            <p:extLst>
              <p:ext uri="{D42A27DB-BD31-4B8C-83A1-F6EECF244321}">
                <p14:modId xmlns:p14="http://schemas.microsoft.com/office/powerpoint/2010/main" val="3901425618"/>
              </p:ext>
            </p:extLst>
          </p:nvPr>
        </p:nvGraphicFramePr>
        <p:xfrm>
          <a:off x="797312" y="2004147"/>
          <a:ext cx="6612656" cy="3549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76FBF15D-C647-1971-1174-DEEFCEC51F2D}"/>
              </a:ext>
            </a:extLst>
          </p:cNvPr>
          <p:cNvSpPr/>
          <p:nvPr/>
        </p:nvSpPr>
        <p:spPr>
          <a:xfrm>
            <a:off x="0" y="617938"/>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fontAlgn="base">
              <a:spcBef>
                <a:spcPct val="0"/>
              </a:spcBef>
              <a:spcAft>
                <a:spcPct val="0"/>
              </a:spcAft>
              <a:defRPr/>
            </a:pPr>
            <a:r>
              <a:rPr lang="en-AU" sz="3200" b="1" dirty="0">
                <a:solidFill>
                  <a:schemeClr val="bg1"/>
                </a:solidFill>
                <a:latin typeface="Segoe UI" panose="020B0502040204020203" pitchFamily="34" charset="0"/>
                <a:cs typeface="Segoe UI" panose="020B0502040204020203" pitchFamily="34" charset="0"/>
              </a:rPr>
              <a:t>    </a:t>
            </a:r>
            <a:r>
              <a:rPr lang="en-AU" sz="2800" b="1" dirty="0">
                <a:solidFill>
                  <a:schemeClr val="bg1"/>
                </a:solidFill>
                <a:latin typeface="Segoe UI" panose="020B0502040204020203" pitchFamily="34" charset="0"/>
                <a:cs typeface="Segoe UI" panose="020B0502040204020203" pitchFamily="34" charset="0"/>
              </a:rPr>
              <a:t>Agenda</a:t>
            </a:r>
            <a:endParaRPr lang="en-AU" sz="3200" b="1" dirty="0">
              <a:solidFill>
                <a:schemeClr val="bg1"/>
              </a:solidFill>
              <a:latin typeface="Segoe UI" panose="020B0502040204020203" pitchFamily="34" charset="0"/>
              <a:cs typeface="Segoe UI" panose="020B0502040204020203" pitchFamily="34" charset="0"/>
            </a:endParaRPr>
          </a:p>
        </p:txBody>
      </p:sp>
      <p:pic>
        <p:nvPicPr>
          <p:cNvPr id="2" name="object 5">
            <a:extLst>
              <a:ext uri="{FF2B5EF4-FFF2-40B4-BE49-F238E27FC236}">
                <a16:creationId xmlns:a16="http://schemas.microsoft.com/office/drawing/2014/main" id="{699A2FDF-7C84-1D8E-70A5-7203401C8C32}"/>
              </a:ext>
            </a:extLst>
          </p:cNvPr>
          <p:cNvPicPr/>
          <p:nvPr/>
        </p:nvPicPr>
        <p:blipFill>
          <a:blip r:embed="rId9" cstate="print"/>
          <a:stretch>
            <a:fillRect/>
          </a:stretch>
        </p:blipFill>
        <p:spPr>
          <a:xfrm>
            <a:off x="7855337" y="2562559"/>
            <a:ext cx="3970897" cy="2976758"/>
          </a:xfrm>
          <a:prstGeom prst="rect">
            <a:avLst/>
          </a:prstGeom>
        </p:spPr>
      </p:pic>
    </p:spTree>
    <p:extLst>
      <p:ext uri="{BB962C8B-B14F-4D97-AF65-F5344CB8AC3E}">
        <p14:creationId xmlns:p14="http://schemas.microsoft.com/office/powerpoint/2010/main" val="3877699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6" name="Rectangle 5"/>
          <p:cNvSpPr/>
          <p:nvPr/>
        </p:nvSpPr>
        <p:spPr>
          <a:xfrm>
            <a:off x="1593926" y="3005021"/>
            <a:ext cx="8756093" cy="584775"/>
          </a:xfrm>
          <a:prstGeom prst="rect">
            <a:avLst/>
          </a:prstGeom>
        </p:spPr>
        <p:txBody>
          <a:bodyPr wrap="square">
            <a:spAutoFit/>
          </a:bodyPr>
          <a:lstStyle/>
          <a:p>
            <a:pPr algn="ctr">
              <a:spcBef>
                <a:spcPts val="600"/>
              </a:spcBef>
              <a:spcAft>
                <a:spcPts val="300"/>
              </a:spcAft>
            </a:pPr>
            <a:r>
              <a:rPr lang="en-AU" sz="3200" b="1" dirty="0">
                <a:solidFill>
                  <a:schemeClr val="bg1"/>
                </a:solidFill>
                <a:latin typeface="Segoe UI" panose="020B0502040204020203" pitchFamily="34" charset="0"/>
                <a:cs typeface="Segoe UI" panose="020B0502040204020203" pitchFamily="34" charset="0"/>
              </a:rPr>
              <a:t>Q/A</a:t>
            </a:r>
          </a:p>
        </p:txBody>
      </p:sp>
    </p:spTree>
    <p:extLst>
      <p:ext uri="{BB962C8B-B14F-4D97-AF65-F5344CB8AC3E}">
        <p14:creationId xmlns:p14="http://schemas.microsoft.com/office/powerpoint/2010/main" val="1767609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7836" y="510042"/>
            <a:ext cx="7253538" cy="58477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300"/>
              </a:spcAft>
              <a:buClrTx/>
              <a:buSzTx/>
              <a:buFontTx/>
              <a:buNone/>
              <a:tabLst/>
              <a:defRPr/>
            </a:pPr>
            <a:r>
              <a:rPr kumimoji="0" lang="en-AU" sz="3200" b="1" i="0" u="none" strike="noStrike" kern="1200" cap="none" spc="0" normalizeH="0" baseline="0" noProof="0" dirty="0">
                <a:ln>
                  <a:noFill/>
                </a:ln>
                <a:solidFill>
                  <a:schemeClr val="accent4"/>
                </a:solidFill>
                <a:effectLst/>
                <a:uLnTx/>
                <a:uFillTx/>
                <a:latin typeface="Segoe UI" panose="020B0502040204020203" pitchFamily="34" charset="0"/>
                <a:ea typeface="+mn-ea"/>
                <a:cs typeface="Segoe UI" panose="020B0502040204020203" pitchFamily="34" charset="0"/>
              </a:rPr>
              <a:t>Contact Us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10" name="Rectangle 9"/>
          <p:cNvSpPr/>
          <p:nvPr/>
        </p:nvSpPr>
        <p:spPr>
          <a:xfrm>
            <a:off x="6064605" y="3729375"/>
            <a:ext cx="4151702" cy="1126847"/>
          </a:xfrm>
          <a:prstGeom prst="rect">
            <a:avLst/>
          </a:prstGeom>
        </p:spPr>
        <p:txBody>
          <a:bodyPr wrap="square">
            <a:spAutoFit/>
          </a:bodyPr>
          <a:lstStyle/>
          <a:p>
            <a:pPr marR="0" lvl="0" algn="ctr" defTabSz="914400" rtl="0" eaLnBrk="1" fontAlgn="auto" latinLnBrk="0" hangingPunct="1">
              <a:lnSpc>
                <a:spcPct val="107000"/>
              </a:lnSpc>
              <a:spcBef>
                <a:spcPts val="0"/>
              </a:spcBef>
              <a:buClrTx/>
              <a:buSzTx/>
              <a:tabLst/>
              <a:defRPr/>
            </a:pPr>
            <a:r>
              <a:rPr lang="en-AU" sz="1600" b="1" dirty="0">
                <a:solidFill>
                  <a:schemeClr val="accent4"/>
                </a:solidFill>
                <a:latin typeface="Segoe UI" panose="020B0502040204020203" pitchFamily="34" charset="0"/>
                <a:ea typeface="Calibri" panose="020F0502020204030204" pitchFamily="34" charset="0"/>
                <a:cs typeface="Segoe UI" panose="020B0502040204020203" pitchFamily="34" charset="0"/>
              </a:rPr>
              <a:t>Madeleine Gome</a:t>
            </a:r>
            <a:endParaRPr kumimoji="0" lang="en-AU" sz="1600" b="1" i="0" u="none" strike="noStrike" kern="1200" cap="none" spc="0" normalizeH="0" baseline="0" noProof="0" dirty="0">
              <a:ln>
                <a:noFill/>
              </a:ln>
              <a:solidFill>
                <a:schemeClr val="accent4"/>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ctr" defTabSz="914400" rtl="0" eaLnBrk="1" fontAlgn="auto" latinLnBrk="0" hangingPunct="1">
              <a:lnSpc>
                <a:spcPct val="107000"/>
              </a:lnSpc>
              <a:spcBef>
                <a:spcPts val="0"/>
              </a:spcBef>
              <a:buClrTx/>
              <a:buSzTx/>
              <a:tabLst/>
              <a:defRPr/>
            </a:pPr>
            <a:r>
              <a:rPr lang="en-AU" sz="1600" b="1" dirty="0">
                <a:solidFill>
                  <a:srgbClr val="172750"/>
                </a:solidFill>
                <a:latin typeface="Segoe UI" panose="020B0502040204020203" pitchFamily="34" charset="0"/>
                <a:ea typeface="Calibri" panose="020F0502020204030204" pitchFamily="34" charset="0"/>
                <a:cs typeface="Segoe UI" panose="020B0502040204020203" pitchFamily="34" charset="0"/>
              </a:rPr>
              <a:t>Solicitor </a:t>
            </a:r>
          </a:p>
          <a:p>
            <a:pPr lvl="0" algn="ctr">
              <a:lnSpc>
                <a:spcPct val="107000"/>
              </a:lnSpc>
              <a:defRPr/>
            </a:pPr>
            <a:r>
              <a:rPr kumimoji="0" lang="en-AU" sz="1600" b="1"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T</a:t>
            </a:r>
            <a:r>
              <a:rPr kumimoji="0" lang="en-AU" sz="1600" b="0" i="0" u="none" strike="noStrike" kern="1200" cap="none" spc="0" normalizeH="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r>
              <a:rPr lang="en-AU" sz="1600" dirty="0">
                <a:solidFill>
                  <a:srgbClr val="002060"/>
                </a:solidFill>
                <a:latin typeface="Segoe UI" panose="020B0502040204020203" pitchFamily="34" charset="0"/>
                <a:ea typeface="Times New Roman" panose="02020603050405020304" pitchFamily="18" charset="0"/>
                <a:cs typeface="Segoe UI" panose="020B0502040204020203" pitchFamily="34" charset="0"/>
              </a:rPr>
              <a:t>0408 948 079 </a:t>
            </a:r>
          </a:p>
          <a:p>
            <a:pPr lvl="0" algn="ctr">
              <a:lnSpc>
                <a:spcPct val="107000"/>
              </a:lnSpc>
              <a:defRPr/>
            </a:pPr>
            <a:r>
              <a:rPr lang="en-AU" sz="1600" b="1" baseline="0" dirty="0">
                <a:solidFill>
                  <a:srgbClr val="172750"/>
                </a:solidFill>
                <a:latin typeface="Segoe UI" panose="020B0502040204020203" pitchFamily="34" charset="0"/>
                <a:ea typeface="Calibri" panose="020F0502020204030204" pitchFamily="34" charset="0"/>
                <a:cs typeface="Segoe UI" panose="020B0502040204020203" pitchFamily="34" charset="0"/>
              </a:rPr>
              <a:t>E</a:t>
            </a:r>
            <a:r>
              <a:rPr lang="en-AU" sz="1600" dirty="0">
                <a:solidFill>
                  <a:srgbClr val="172750"/>
                </a:solidFill>
                <a:latin typeface="Segoe UI" panose="020B0502040204020203" pitchFamily="34" charset="0"/>
                <a:ea typeface="Calibri" panose="020F0502020204030204" pitchFamily="34" charset="0"/>
                <a:cs typeface="Segoe UI" panose="020B0502040204020203" pitchFamily="34" charset="0"/>
              </a:rPr>
              <a:t> madeleine.gome@vgso.vic.gov.au</a:t>
            </a:r>
            <a:endParaRPr kumimoji="0" lang="en-AU" sz="1600" b="0" i="0"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12" name="Rectangle 11"/>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F57981DE-D246-55B2-2D4C-AA4C83B1E333}"/>
              </a:ext>
            </a:extLst>
          </p:cNvPr>
          <p:cNvSpPr txBox="1"/>
          <p:nvPr/>
        </p:nvSpPr>
        <p:spPr>
          <a:xfrm>
            <a:off x="0" y="3754190"/>
            <a:ext cx="6373256" cy="1077218"/>
          </a:xfrm>
          <a:prstGeom prst="rect">
            <a:avLst/>
          </a:prstGeom>
          <a:noFill/>
        </p:spPr>
        <p:txBody>
          <a:bodyPr wrap="square">
            <a:spAutoFit/>
          </a:bodyPr>
          <a:lstStyle/>
          <a:p>
            <a:pPr lvl="0" algn="ctr">
              <a:tabLst>
                <a:tab pos="540385" algn="l"/>
                <a:tab pos="1620520" algn="l"/>
                <a:tab pos="2700655" algn="l"/>
              </a:tabLst>
              <a:defRPr/>
            </a:pPr>
            <a:r>
              <a:rPr lang="en-AU" sz="1600" b="1" dirty="0">
                <a:solidFill>
                  <a:srgbClr val="810D70"/>
                </a:solidFill>
                <a:latin typeface="Segoe UI" panose="020B0502040204020203" pitchFamily="34" charset="0"/>
                <a:ea typeface="Times New Roman" panose="02020603050405020304" pitchFamily="18" charset="0"/>
                <a:cs typeface="Segoe UI" panose="020B0502040204020203" pitchFamily="34" charset="0"/>
              </a:rPr>
              <a:t>Michael Carrick</a:t>
            </a:r>
            <a:endParaRPr lang="en-AU" sz="1600" dirty="0">
              <a:solidFill>
                <a:prstClr val="black"/>
              </a:solidFill>
              <a:latin typeface="Segoe UI" panose="020B0502040204020203" pitchFamily="34" charset="0"/>
              <a:ea typeface="Times New Roman" panose="02020603050405020304" pitchFamily="18" charset="0"/>
              <a:cs typeface="Segoe UI" panose="020B0502040204020203" pitchFamily="34" charset="0"/>
            </a:endParaRPr>
          </a:p>
          <a:p>
            <a:pPr lvl="0" algn="ctr">
              <a:tabLst>
                <a:tab pos="540385" algn="l"/>
                <a:tab pos="1620520" algn="l"/>
                <a:tab pos="2700655" algn="l"/>
              </a:tabLst>
              <a:defRPr/>
            </a:pPr>
            <a:r>
              <a:rPr lang="en-AU" sz="1600" b="1" dirty="0">
                <a:solidFill>
                  <a:srgbClr val="002060"/>
                </a:solidFill>
                <a:latin typeface="Segoe UI" panose="020B0502040204020203" pitchFamily="34" charset="0"/>
                <a:ea typeface="Times New Roman" panose="02020603050405020304" pitchFamily="18" charset="0"/>
                <a:cs typeface="Segoe UI" panose="020B0502040204020203" pitchFamily="34" charset="0"/>
              </a:rPr>
              <a:t>Managing Principal Solicitor</a:t>
            </a:r>
          </a:p>
          <a:p>
            <a:pPr lvl="0" algn="ctr">
              <a:tabLst>
                <a:tab pos="540385" algn="l"/>
                <a:tab pos="1620520" algn="l"/>
                <a:tab pos="2700655" algn="l"/>
              </a:tabLst>
              <a:defRPr/>
            </a:pPr>
            <a:r>
              <a:rPr lang="en-AU" sz="1600" b="1" dirty="0">
                <a:solidFill>
                  <a:srgbClr val="002060"/>
                </a:solidFill>
                <a:latin typeface="Segoe UI" panose="020B0502040204020203" pitchFamily="34" charset="0"/>
                <a:ea typeface="Times New Roman" panose="02020603050405020304" pitchFamily="18" charset="0"/>
                <a:cs typeface="Segoe UI" panose="020B0502040204020203" pitchFamily="34" charset="0"/>
              </a:rPr>
              <a:t>T </a:t>
            </a:r>
            <a:r>
              <a:rPr lang="en-AU" sz="1600" dirty="0">
                <a:solidFill>
                  <a:srgbClr val="002060"/>
                </a:solidFill>
                <a:latin typeface="Segoe UI" panose="020B0502040204020203" pitchFamily="34" charset="0"/>
                <a:ea typeface="Times New Roman" panose="02020603050405020304" pitchFamily="18" charset="0"/>
                <a:cs typeface="Segoe UI" panose="020B0502040204020203" pitchFamily="34" charset="0"/>
              </a:rPr>
              <a:t>0408 373 686</a:t>
            </a:r>
          </a:p>
          <a:p>
            <a:pPr lvl="0" algn="ctr">
              <a:tabLst>
                <a:tab pos="540385" algn="l"/>
                <a:tab pos="1620520" algn="l"/>
                <a:tab pos="2700655" algn="l"/>
              </a:tabLst>
              <a:defRPr/>
            </a:pPr>
            <a:r>
              <a:rPr lang="en-AU" sz="1600" b="1" dirty="0">
                <a:solidFill>
                  <a:srgbClr val="002060"/>
                </a:solidFill>
                <a:latin typeface="Segoe UI" panose="020B0502040204020203" pitchFamily="34" charset="0"/>
                <a:ea typeface="Times New Roman" panose="02020603050405020304" pitchFamily="18" charset="0"/>
                <a:cs typeface="Segoe UI" panose="020B0502040204020203" pitchFamily="34" charset="0"/>
              </a:rPr>
              <a:t>E </a:t>
            </a:r>
            <a:r>
              <a:rPr lang="en-AU" sz="1600" dirty="0">
                <a:solidFill>
                  <a:srgbClr val="002060"/>
                </a:solidFill>
                <a:latin typeface="Segoe UI" panose="020B0502040204020203" pitchFamily="34" charset="0"/>
                <a:ea typeface="Times New Roman" panose="02020603050405020304" pitchFamily="18" charset="0"/>
                <a:cs typeface="Segoe UI" panose="020B0502040204020203" pitchFamily="34" charset="0"/>
              </a:rPr>
              <a:t>Michael.Carrick@vgso.vic.gov.au</a:t>
            </a:r>
            <a:endParaRPr lang="en-AU" sz="1600" dirty="0"/>
          </a:p>
        </p:txBody>
      </p:sp>
      <p:pic>
        <p:nvPicPr>
          <p:cNvPr id="3" name="Picture 2" descr="A person in a black suit&#10;&#10;AI-generated content may be incorrect.">
            <a:extLst>
              <a:ext uri="{FF2B5EF4-FFF2-40B4-BE49-F238E27FC236}">
                <a16:creationId xmlns:a16="http://schemas.microsoft.com/office/drawing/2014/main" id="{E8D687CB-36B0-05A5-AD6E-EAF43D0226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5926" y="1940583"/>
            <a:ext cx="1646661" cy="1646261"/>
          </a:xfrm>
          <a:prstGeom prst="rect">
            <a:avLst/>
          </a:prstGeom>
        </p:spPr>
      </p:pic>
      <p:sp>
        <p:nvSpPr>
          <p:cNvPr id="2" name="Snip Single Corner Rectangle 3">
            <a:extLst>
              <a:ext uri="{FF2B5EF4-FFF2-40B4-BE49-F238E27FC236}">
                <a16:creationId xmlns:a16="http://schemas.microsoft.com/office/drawing/2014/main" id="{16FD16DD-D491-0372-9A1E-5901AB76C07C}"/>
              </a:ext>
            </a:extLst>
          </p:cNvPr>
          <p:cNvSpPr/>
          <p:nvPr/>
        </p:nvSpPr>
        <p:spPr>
          <a:xfrm>
            <a:off x="2437836" y="2034862"/>
            <a:ext cx="1646661" cy="1551982"/>
          </a:xfrm>
          <a:prstGeom prst="snip1Rect">
            <a:avLst/>
          </a:prstGeom>
          <a:blipFill>
            <a:blip r:embed="rId5"/>
            <a:stretch>
              <a:fillRect l="-3925" t="-3648" r="-3925" b="-36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Tree>
    <p:extLst>
      <p:ext uri="{BB962C8B-B14F-4D97-AF65-F5344CB8AC3E}">
        <p14:creationId xmlns:p14="http://schemas.microsoft.com/office/powerpoint/2010/main" val="228807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651065"/>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304799" y="805069"/>
            <a:ext cx="11582399" cy="400110"/>
          </a:xfrm>
          <a:prstGeom prst="rect">
            <a:avLst/>
          </a:prstGeom>
        </p:spPr>
        <p:txBody>
          <a:bodyPr wrap="square">
            <a:spAutoFit/>
          </a:bodyPr>
          <a:lstStyle/>
          <a:p>
            <a:pPr>
              <a:spcBef>
                <a:spcPts val="600"/>
              </a:spcBef>
              <a:spcAft>
                <a:spcPts val="300"/>
              </a:spcAft>
            </a:pPr>
            <a:r>
              <a:rPr lang="en-AU" sz="2000" b="1" dirty="0">
                <a:solidFill>
                  <a:schemeClr val="bg1"/>
                </a:solidFill>
                <a:latin typeface="Segoe UI" panose="020B0502040204020203" pitchFamily="34" charset="0"/>
                <a:cs typeface="Segoe UI" panose="020B0502040204020203" pitchFamily="34" charset="0"/>
              </a:rPr>
              <a:t>The Victorian Public Sector</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20" name="object 2">
            <a:extLst>
              <a:ext uri="{FF2B5EF4-FFF2-40B4-BE49-F238E27FC236}">
                <a16:creationId xmlns:a16="http://schemas.microsoft.com/office/drawing/2014/main" id="{A712A6F0-5D06-E08F-2B66-1D28FEDB7C2E}"/>
              </a:ext>
            </a:extLst>
          </p:cNvPr>
          <p:cNvSpPr txBox="1"/>
          <p:nvPr/>
        </p:nvSpPr>
        <p:spPr>
          <a:xfrm>
            <a:off x="2473556" y="1690757"/>
            <a:ext cx="2025650" cy="4006225"/>
          </a:xfrm>
          <a:prstGeom prst="rect">
            <a:avLst/>
          </a:prstGeom>
          <a:solidFill>
            <a:srgbClr val="BCBCBC"/>
          </a:solidFill>
        </p:spPr>
        <p:txBody>
          <a:bodyPr vert="horz" wrap="square" lIns="0" tIns="0" rIns="0" bIns="0" rtlCol="0">
            <a:spAutoFit/>
          </a:bodyPr>
          <a:lstStyle/>
          <a:p>
            <a:pPr>
              <a:lnSpc>
                <a:spcPct val="100000"/>
              </a:lnSpc>
            </a:pPr>
            <a:endParaRPr lang="en-AU" sz="2400" dirty="0">
              <a:latin typeface="Times New Roman"/>
              <a:cs typeface="Times New Roman"/>
            </a:endParaRPr>
          </a:p>
          <a:p>
            <a:pPr marL="247650" marR="312420" indent="-3175" algn="ctr"/>
            <a:r>
              <a:rPr b="1" dirty="0">
                <a:latin typeface="Segoe UI Semibold"/>
                <a:cs typeface="Segoe UI Semibold"/>
              </a:rPr>
              <a:t>What</a:t>
            </a:r>
            <a:r>
              <a:rPr b="1" spc="-5" dirty="0">
                <a:latin typeface="Segoe UI Semibold"/>
                <a:cs typeface="Segoe UI Semibold"/>
              </a:rPr>
              <a:t> </a:t>
            </a:r>
            <a:r>
              <a:rPr b="1" dirty="0">
                <a:latin typeface="Segoe UI Semibold"/>
                <a:cs typeface="Segoe UI Semibold"/>
              </a:rPr>
              <a:t>is</a:t>
            </a:r>
            <a:r>
              <a:rPr b="1" spc="5" dirty="0">
                <a:latin typeface="Segoe UI Semibold"/>
                <a:cs typeface="Segoe UI Semibold"/>
              </a:rPr>
              <a:t> </a:t>
            </a:r>
            <a:r>
              <a:rPr b="1" spc="-25" dirty="0">
                <a:latin typeface="Segoe UI Semibold"/>
                <a:cs typeface="Segoe UI Semibold"/>
              </a:rPr>
              <a:t>the </a:t>
            </a:r>
            <a:r>
              <a:rPr b="1" spc="-10" dirty="0">
                <a:latin typeface="Segoe UI Semibold"/>
                <a:cs typeface="Segoe UI Semibold"/>
              </a:rPr>
              <a:t>Victorian </a:t>
            </a:r>
            <a:r>
              <a:rPr b="1" dirty="0">
                <a:latin typeface="Segoe UI Semibold"/>
                <a:cs typeface="Segoe UI Semibold"/>
              </a:rPr>
              <a:t>Public </a:t>
            </a:r>
            <a:r>
              <a:rPr b="1" spc="-10" dirty="0">
                <a:latin typeface="Segoe UI Semibold"/>
                <a:cs typeface="Segoe UI Semibold"/>
              </a:rPr>
              <a:t>Sector?</a:t>
            </a:r>
            <a:endParaRPr dirty="0">
              <a:latin typeface="Segoe UI Semibold"/>
              <a:cs typeface="Segoe UI Semibold"/>
            </a:endParaRPr>
          </a:p>
          <a:p>
            <a:pPr marR="66040" algn="ctr">
              <a:lnSpc>
                <a:spcPts val="2220"/>
              </a:lnSpc>
              <a:spcBef>
                <a:spcPts val="2060"/>
              </a:spcBef>
            </a:pPr>
            <a:r>
              <a:rPr lang="en-AU" sz="1900" b="1" i="1" spc="-10" dirty="0">
                <a:latin typeface="Segoe UI Semibold"/>
                <a:cs typeface="Segoe UI Semibold"/>
              </a:rPr>
              <a:t>382,823</a:t>
            </a:r>
            <a:endParaRPr lang="en-AU" sz="1900" dirty="0">
              <a:latin typeface="Segoe UI Semibold"/>
              <a:cs typeface="Segoe UI Semibold"/>
            </a:endParaRPr>
          </a:p>
          <a:p>
            <a:pPr marL="157480" marR="208915" algn="ctr">
              <a:lnSpc>
                <a:spcPts val="2160"/>
              </a:lnSpc>
              <a:spcBef>
                <a:spcPts val="115"/>
              </a:spcBef>
            </a:pPr>
            <a:r>
              <a:rPr lang="en-AU" sz="1900" b="1" i="1" spc="-60" dirty="0">
                <a:latin typeface="Segoe UI Semibold"/>
                <a:cs typeface="Segoe UI Semibold"/>
              </a:rPr>
              <a:t>employees</a:t>
            </a:r>
            <a:r>
              <a:rPr lang="en-AU" sz="1900" b="1" i="1" spc="-75" dirty="0">
                <a:latin typeface="Segoe UI Semibold"/>
                <a:cs typeface="Segoe UI Semibold"/>
              </a:rPr>
              <a:t> </a:t>
            </a:r>
            <a:r>
              <a:rPr lang="en-AU" sz="1900" b="1" i="1" spc="-35" dirty="0">
                <a:latin typeface="Segoe UI Semibold"/>
                <a:cs typeface="Segoe UI Semibold"/>
              </a:rPr>
              <a:t>as</a:t>
            </a:r>
            <a:r>
              <a:rPr lang="en-AU" sz="1900" b="1" i="1" spc="-85" dirty="0">
                <a:latin typeface="Segoe UI Semibold"/>
                <a:cs typeface="Segoe UI Semibold"/>
              </a:rPr>
              <a:t> </a:t>
            </a:r>
            <a:r>
              <a:rPr lang="en-AU" sz="1900" b="1" i="1" spc="-25" dirty="0">
                <a:latin typeface="Segoe UI Semibold"/>
                <a:cs typeface="Segoe UI Semibold"/>
              </a:rPr>
              <a:t>at </a:t>
            </a:r>
            <a:r>
              <a:rPr lang="en-AU" sz="1900" b="1" i="1" spc="-50" dirty="0">
                <a:latin typeface="Segoe UI Semibold"/>
                <a:cs typeface="Segoe UI Semibold"/>
              </a:rPr>
              <a:t>June</a:t>
            </a:r>
            <a:r>
              <a:rPr lang="en-AU" sz="1900" b="1" i="1" spc="-65" dirty="0">
                <a:latin typeface="Segoe UI Semibold"/>
                <a:cs typeface="Segoe UI Semibold"/>
              </a:rPr>
              <a:t> </a:t>
            </a:r>
            <a:r>
              <a:rPr lang="en-AU" sz="1900" b="1" i="1" spc="-20" dirty="0">
                <a:latin typeface="Segoe UI Semibold"/>
                <a:cs typeface="Segoe UI Semibold"/>
              </a:rPr>
              <a:t>2024</a:t>
            </a:r>
            <a:endParaRPr lang="en-AU" sz="1900" dirty="0">
              <a:latin typeface="Segoe UI Semibold"/>
              <a:cs typeface="Segoe UI Semibold"/>
            </a:endParaRPr>
          </a:p>
          <a:p>
            <a:pPr marL="136525" marR="200660" algn="ctr">
              <a:lnSpc>
                <a:spcPts val="2160"/>
              </a:lnSpc>
              <a:spcBef>
                <a:spcPts val="2160"/>
              </a:spcBef>
            </a:pPr>
            <a:r>
              <a:rPr lang="en-AU" sz="1900" b="1" i="1" spc="-50" dirty="0">
                <a:latin typeface="Segoe UI Semibold"/>
                <a:cs typeface="Segoe UI Semibold"/>
              </a:rPr>
              <a:t>9.8</a:t>
            </a:r>
            <a:r>
              <a:rPr sz="1900" b="1" i="1" spc="-50" dirty="0">
                <a:latin typeface="Segoe UI Semibold"/>
                <a:cs typeface="Segoe UI Semibold"/>
              </a:rPr>
              <a:t>%</a:t>
            </a:r>
            <a:r>
              <a:rPr sz="1900" b="1" i="1" spc="-80" dirty="0">
                <a:latin typeface="Segoe UI Semibold"/>
                <a:cs typeface="Segoe UI Semibold"/>
              </a:rPr>
              <a:t> </a:t>
            </a:r>
            <a:r>
              <a:rPr sz="1900" b="1" i="1" spc="-30" dirty="0">
                <a:latin typeface="Segoe UI Semibold"/>
                <a:cs typeface="Segoe UI Semibold"/>
              </a:rPr>
              <a:t>of</a:t>
            </a:r>
            <a:r>
              <a:rPr lang="en-AU" sz="1900" b="1" i="1" spc="-30" dirty="0">
                <a:latin typeface="Segoe UI Semibold"/>
                <a:cs typeface="Segoe UI Semibold"/>
              </a:rPr>
              <a:t> the</a:t>
            </a:r>
            <a:r>
              <a:rPr sz="1900" b="1" i="1" spc="-95" dirty="0">
                <a:latin typeface="Segoe UI Semibold"/>
                <a:cs typeface="Segoe UI Semibold"/>
              </a:rPr>
              <a:t> </a:t>
            </a:r>
            <a:r>
              <a:rPr sz="1900" b="1" i="1" spc="-55" dirty="0">
                <a:latin typeface="Segoe UI Semibold"/>
                <a:cs typeface="Segoe UI Semibold"/>
              </a:rPr>
              <a:t>Victorian labour</a:t>
            </a:r>
            <a:r>
              <a:rPr sz="1900" b="1" i="1" spc="-40" dirty="0">
                <a:latin typeface="Segoe UI Semibold"/>
                <a:cs typeface="Segoe UI Semibold"/>
              </a:rPr>
              <a:t> </a:t>
            </a:r>
            <a:r>
              <a:rPr sz="1900" b="1" i="1" spc="-10" dirty="0">
                <a:latin typeface="Segoe UI Semibold"/>
                <a:cs typeface="Segoe UI Semibold"/>
              </a:rPr>
              <a:t>force</a:t>
            </a:r>
            <a:endParaRPr sz="1900" dirty="0">
              <a:latin typeface="Segoe UI Semibold"/>
              <a:cs typeface="Segoe UI Semibold"/>
            </a:endParaRPr>
          </a:p>
          <a:p>
            <a:pPr marR="60960" algn="ctr">
              <a:spcBef>
                <a:spcPts val="1985"/>
              </a:spcBef>
              <a:spcAft>
                <a:spcPts val="1200"/>
              </a:spcAft>
            </a:pPr>
            <a:r>
              <a:rPr lang="en-AU" sz="1900" b="1" i="1" spc="-45" dirty="0">
                <a:latin typeface="Segoe UI Semibold"/>
                <a:cs typeface="Segoe UI Semibold"/>
              </a:rPr>
              <a:t>262</a:t>
            </a:r>
            <a:r>
              <a:rPr sz="1900" b="1" i="1" spc="-85" dirty="0">
                <a:latin typeface="Segoe UI Semibold"/>
                <a:cs typeface="Segoe UI Semibold"/>
              </a:rPr>
              <a:t> </a:t>
            </a:r>
            <a:r>
              <a:rPr sz="1900" b="1" i="1" spc="-10" dirty="0">
                <a:latin typeface="Segoe UI Semibold"/>
                <a:cs typeface="Segoe UI Semibold"/>
              </a:rPr>
              <a:t>employers</a:t>
            </a:r>
            <a:endParaRPr sz="1900" dirty="0">
              <a:latin typeface="Segoe UI Semibold"/>
              <a:cs typeface="Segoe UI Semibold"/>
            </a:endParaRPr>
          </a:p>
        </p:txBody>
      </p:sp>
      <p:sp>
        <p:nvSpPr>
          <p:cNvPr id="21" name="object 3">
            <a:extLst>
              <a:ext uri="{FF2B5EF4-FFF2-40B4-BE49-F238E27FC236}">
                <a16:creationId xmlns:a16="http://schemas.microsoft.com/office/drawing/2014/main" id="{62813F6A-562A-C99C-5DEF-DDF88D30BDE5}"/>
              </a:ext>
            </a:extLst>
          </p:cNvPr>
          <p:cNvSpPr txBox="1"/>
          <p:nvPr/>
        </p:nvSpPr>
        <p:spPr>
          <a:xfrm>
            <a:off x="4701644" y="1690756"/>
            <a:ext cx="2025650" cy="1039494"/>
          </a:xfrm>
          <a:prstGeom prst="rect">
            <a:avLst/>
          </a:prstGeom>
          <a:solidFill>
            <a:srgbClr val="162750"/>
          </a:solidFill>
        </p:spPr>
        <p:txBody>
          <a:bodyPr vert="horz" wrap="square" lIns="0" tIns="7620" rIns="0" bIns="0" rtlCol="0">
            <a:spAutoFit/>
          </a:bodyPr>
          <a:lstStyle/>
          <a:p>
            <a:pPr marL="315595" marR="258445" indent="1270" algn="ctr">
              <a:spcBef>
                <a:spcPts val="60"/>
              </a:spcBef>
            </a:pPr>
            <a:r>
              <a:rPr b="1" spc="-10" dirty="0">
                <a:solidFill>
                  <a:srgbClr val="FFFFFF"/>
                </a:solidFill>
                <a:latin typeface="Segoe UI Semibold"/>
                <a:cs typeface="Segoe UI Semibold"/>
              </a:rPr>
              <a:t>Victorian </a:t>
            </a:r>
            <a:r>
              <a:rPr b="1" dirty="0">
                <a:solidFill>
                  <a:srgbClr val="FFFFFF"/>
                </a:solidFill>
                <a:latin typeface="Segoe UI Semibold"/>
                <a:cs typeface="Segoe UI Semibold"/>
              </a:rPr>
              <a:t>Public </a:t>
            </a:r>
            <a:r>
              <a:rPr b="1" spc="-10" dirty="0">
                <a:solidFill>
                  <a:srgbClr val="FFFFFF"/>
                </a:solidFill>
                <a:latin typeface="Segoe UI Semibold"/>
                <a:cs typeface="Segoe UI Semibold"/>
              </a:rPr>
              <a:t>Service</a:t>
            </a:r>
            <a:endParaRPr dirty="0">
              <a:latin typeface="Segoe UI Semibold"/>
              <a:cs typeface="Segoe UI Semibold"/>
            </a:endParaRPr>
          </a:p>
          <a:p>
            <a:pPr marL="196850" marR="135255" algn="ctr">
              <a:lnSpc>
                <a:spcPts val="1680"/>
              </a:lnSpc>
              <a:spcBef>
                <a:spcPts val="75"/>
              </a:spcBef>
            </a:pPr>
            <a:r>
              <a:rPr sz="1450" b="1" i="1" spc="-20" dirty="0">
                <a:solidFill>
                  <a:srgbClr val="FFFFFF"/>
                </a:solidFill>
                <a:latin typeface="Segoe UI Semibold"/>
                <a:cs typeface="Segoe UI Semibold"/>
              </a:rPr>
              <a:t>1</a:t>
            </a:r>
            <a:r>
              <a:rPr lang="en-AU" sz="1450" b="1" i="1" spc="-20" dirty="0">
                <a:solidFill>
                  <a:srgbClr val="FFFFFF"/>
                </a:solidFill>
                <a:latin typeface="Segoe UI Semibold"/>
                <a:cs typeface="Segoe UI Semibold"/>
              </a:rPr>
              <a:t>5</a:t>
            </a:r>
            <a:r>
              <a:rPr sz="1450" b="1" i="1" spc="-20" dirty="0">
                <a:solidFill>
                  <a:srgbClr val="FFFFFF"/>
                </a:solidFill>
                <a:latin typeface="Segoe UI Semibold"/>
                <a:cs typeface="Segoe UI Semibold"/>
              </a:rPr>
              <a:t>%</a:t>
            </a:r>
            <a:r>
              <a:rPr sz="1450" b="1" i="1" spc="-75" dirty="0">
                <a:solidFill>
                  <a:srgbClr val="FFFFFF"/>
                </a:solidFill>
                <a:latin typeface="Segoe UI Semibold"/>
                <a:cs typeface="Segoe UI Semibold"/>
              </a:rPr>
              <a:t> </a:t>
            </a:r>
            <a:r>
              <a:rPr sz="1450" b="1" i="1" dirty="0">
                <a:solidFill>
                  <a:srgbClr val="FFFFFF"/>
                </a:solidFill>
                <a:latin typeface="Segoe UI Semibold"/>
                <a:cs typeface="Segoe UI Semibold"/>
              </a:rPr>
              <a:t>of</a:t>
            </a:r>
            <a:r>
              <a:rPr sz="1450" b="1" i="1" spc="-65" dirty="0">
                <a:solidFill>
                  <a:srgbClr val="FFFFFF"/>
                </a:solidFill>
                <a:latin typeface="Segoe UI Semibold"/>
                <a:cs typeface="Segoe UI Semibold"/>
              </a:rPr>
              <a:t> </a:t>
            </a:r>
            <a:r>
              <a:rPr sz="1450" b="1" i="1" spc="-20" dirty="0">
                <a:solidFill>
                  <a:srgbClr val="FFFFFF"/>
                </a:solidFill>
                <a:latin typeface="Segoe UI Semibold"/>
                <a:cs typeface="Segoe UI Semibold"/>
              </a:rPr>
              <a:t>total</a:t>
            </a:r>
            <a:r>
              <a:rPr sz="1450" b="1" i="1" spc="-45" dirty="0">
                <a:solidFill>
                  <a:srgbClr val="FFFFFF"/>
                </a:solidFill>
                <a:latin typeface="Segoe UI Semibold"/>
                <a:cs typeface="Segoe UI Semibold"/>
              </a:rPr>
              <a:t> </a:t>
            </a:r>
            <a:r>
              <a:rPr sz="1450" b="1" i="1" spc="-25" dirty="0">
                <a:solidFill>
                  <a:srgbClr val="FFFFFF"/>
                </a:solidFill>
                <a:latin typeface="Segoe UI Semibold"/>
                <a:cs typeface="Segoe UI Semibold"/>
              </a:rPr>
              <a:t>sector</a:t>
            </a:r>
            <a:r>
              <a:rPr sz="1450" b="1" i="1" spc="-75" dirty="0">
                <a:solidFill>
                  <a:srgbClr val="FFFFFF"/>
                </a:solidFill>
                <a:latin typeface="Segoe UI Semibold"/>
                <a:cs typeface="Segoe UI Semibold"/>
              </a:rPr>
              <a:t> </a:t>
            </a:r>
            <a:r>
              <a:rPr sz="1450" b="1" i="1" spc="-25" dirty="0">
                <a:solidFill>
                  <a:srgbClr val="FFFFFF"/>
                </a:solidFill>
                <a:latin typeface="Segoe UI Semibold"/>
                <a:cs typeface="Segoe UI Semibold"/>
              </a:rPr>
              <a:t>as </a:t>
            </a:r>
            <a:r>
              <a:rPr sz="1450" b="1" i="1" dirty="0">
                <a:solidFill>
                  <a:srgbClr val="FFFFFF"/>
                </a:solidFill>
                <a:latin typeface="Segoe UI Semibold"/>
                <a:cs typeface="Segoe UI Semibold"/>
              </a:rPr>
              <a:t>at</a:t>
            </a:r>
            <a:r>
              <a:rPr sz="1450" b="1" i="1" spc="-45" dirty="0">
                <a:solidFill>
                  <a:srgbClr val="FFFFFF"/>
                </a:solidFill>
                <a:latin typeface="Segoe UI Semibold"/>
                <a:cs typeface="Segoe UI Semibold"/>
              </a:rPr>
              <a:t> </a:t>
            </a:r>
            <a:r>
              <a:rPr sz="1450" b="1" i="1" spc="-20" dirty="0">
                <a:solidFill>
                  <a:srgbClr val="FFFFFF"/>
                </a:solidFill>
                <a:latin typeface="Segoe UI Semibold"/>
                <a:cs typeface="Segoe UI Semibold"/>
              </a:rPr>
              <a:t>June</a:t>
            </a:r>
            <a:r>
              <a:rPr sz="1450" b="1" i="1" spc="-80" dirty="0">
                <a:solidFill>
                  <a:srgbClr val="FFFFFF"/>
                </a:solidFill>
                <a:latin typeface="Segoe UI Semibold"/>
                <a:cs typeface="Segoe UI Semibold"/>
              </a:rPr>
              <a:t> </a:t>
            </a:r>
            <a:r>
              <a:rPr sz="1450" b="1" i="1" spc="-20" dirty="0">
                <a:solidFill>
                  <a:srgbClr val="FFFFFF"/>
                </a:solidFill>
                <a:latin typeface="Segoe UI Semibold"/>
                <a:cs typeface="Segoe UI Semibold"/>
              </a:rPr>
              <a:t>202</a:t>
            </a:r>
            <a:r>
              <a:rPr lang="en-AU" sz="1450" b="1" i="1" spc="-20" dirty="0">
                <a:solidFill>
                  <a:srgbClr val="FFFFFF"/>
                </a:solidFill>
                <a:latin typeface="Segoe UI Semibold"/>
                <a:cs typeface="Segoe UI Semibold"/>
              </a:rPr>
              <a:t>4</a:t>
            </a:r>
            <a:endParaRPr sz="1450" dirty="0">
              <a:latin typeface="Segoe UI Semibold"/>
              <a:cs typeface="Segoe UI Semibold"/>
            </a:endParaRPr>
          </a:p>
        </p:txBody>
      </p:sp>
      <p:sp>
        <p:nvSpPr>
          <p:cNvPr id="22" name="object 4">
            <a:extLst>
              <a:ext uri="{FF2B5EF4-FFF2-40B4-BE49-F238E27FC236}">
                <a16:creationId xmlns:a16="http://schemas.microsoft.com/office/drawing/2014/main" id="{E4F6F359-86F5-B3CB-89FF-C383E58ED2D3}"/>
              </a:ext>
            </a:extLst>
          </p:cNvPr>
          <p:cNvSpPr txBox="1"/>
          <p:nvPr/>
        </p:nvSpPr>
        <p:spPr>
          <a:xfrm>
            <a:off x="5684840" y="2663015"/>
            <a:ext cx="109855" cy="258404"/>
          </a:xfrm>
          <a:prstGeom prst="rect">
            <a:avLst/>
          </a:prstGeom>
        </p:spPr>
        <p:txBody>
          <a:bodyPr vert="horz" wrap="square" lIns="0" tIns="12065" rIns="0" bIns="0" rtlCol="0">
            <a:spAutoFit/>
          </a:bodyPr>
          <a:lstStyle/>
          <a:p>
            <a:pPr marL="12700">
              <a:spcBef>
                <a:spcPts val="95"/>
              </a:spcBef>
            </a:pPr>
            <a:r>
              <a:rPr sz="1600" b="1" spc="-5" dirty="0">
                <a:solidFill>
                  <a:srgbClr val="FFFFFF"/>
                </a:solidFill>
                <a:latin typeface="Segoe UI Semibold"/>
                <a:cs typeface="Segoe UI Semibold"/>
              </a:rPr>
              <a:t>_</a:t>
            </a:r>
            <a:endParaRPr sz="1600">
              <a:latin typeface="Segoe UI Semibold"/>
              <a:cs typeface="Segoe UI Semibold"/>
            </a:endParaRPr>
          </a:p>
        </p:txBody>
      </p:sp>
      <p:sp>
        <p:nvSpPr>
          <p:cNvPr id="23" name="object 5">
            <a:extLst>
              <a:ext uri="{FF2B5EF4-FFF2-40B4-BE49-F238E27FC236}">
                <a16:creationId xmlns:a16="http://schemas.microsoft.com/office/drawing/2014/main" id="{8DCEDC82-22A3-C1E9-8D15-2CE8F52261EE}"/>
              </a:ext>
            </a:extLst>
          </p:cNvPr>
          <p:cNvSpPr txBox="1"/>
          <p:nvPr/>
        </p:nvSpPr>
        <p:spPr>
          <a:xfrm>
            <a:off x="4701644" y="2978536"/>
            <a:ext cx="2025650" cy="2616742"/>
          </a:xfrm>
          <a:prstGeom prst="rect">
            <a:avLst/>
          </a:prstGeom>
          <a:solidFill>
            <a:srgbClr val="810D6F"/>
          </a:solidFill>
        </p:spPr>
        <p:txBody>
          <a:bodyPr vert="horz" wrap="square" lIns="0" tIns="635" rIns="0" bIns="0" rtlCol="0">
            <a:spAutoFit/>
          </a:bodyPr>
          <a:lstStyle/>
          <a:p>
            <a:pPr>
              <a:spcBef>
                <a:spcPts val="5"/>
              </a:spcBef>
            </a:pPr>
            <a:endParaRPr lang="en-AU" sz="3550" dirty="0">
              <a:latin typeface="Times New Roman"/>
              <a:cs typeface="Times New Roman"/>
            </a:endParaRPr>
          </a:p>
          <a:p>
            <a:pPr marL="257175" marR="306705" indent="-635" algn="ctr"/>
            <a:r>
              <a:rPr b="1" spc="-10" dirty="0">
                <a:solidFill>
                  <a:srgbClr val="FFFFFF"/>
                </a:solidFill>
                <a:latin typeface="Segoe UI Semibold"/>
                <a:cs typeface="Segoe UI Semibold"/>
              </a:rPr>
              <a:t>Victorian </a:t>
            </a:r>
            <a:r>
              <a:rPr b="1" dirty="0">
                <a:solidFill>
                  <a:srgbClr val="FFFFFF"/>
                </a:solidFill>
                <a:latin typeface="Segoe UI Semibold"/>
                <a:cs typeface="Segoe UI Semibold"/>
              </a:rPr>
              <a:t>Public </a:t>
            </a:r>
            <a:r>
              <a:rPr b="1" spc="-10" dirty="0">
                <a:solidFill>
                  <a:srgbClr val="FFFFFF"/>
                </a:solidFill>
                <a:latin typeface="Segoe UI Semibold"/>
                <a:cs typeface="Segoe UI Semibold"/>
              </a:rPr>
              <a:t>Entities</a:t>
            </a:r>
            <a:endParaRPr dirty="0">
              <a:latin typeface="Segoe UI Semibold"/>
              <a:cs typeface="Segoe UI Semibold"/>
            </a:endParaRPr>
          </a:p>
          <a:p>
            <a:pPr marL="132080" marR="179070" algn="ctr">
              <a:lnSpc>
                <a:spcPts val="1680"/>
              </a:lnSpc>
              <a:spcBef>
                <a:spcPts val="75"/>
              </a:spcBef>
            </a:pPr>
            <a:r>
              <a:rPr sz="1450" b="1" i="1" spc="-20" dirty="0">
                <a:solidFill>
                  <a:srgbClr val="FFFFFF"/>
                </a:solidFill>
                <a:latin typeface="Segoe UI Semibold"/>
                <a:cs typeface="Segoe UI Semibold"/>
              </a:rPr>
              <a:t>8</a:t>
            </a:r>
            <a:r>
              <a:rPr lang="en-AU" sz="1450" b="1" i="1" spc="-20" dirty="0">
                <a:solidFill>
                  <a:srgbClr val="FFFFFF"/>
                </a:solidFill>
                <a:latin typeface="Segoe UI Semibold"/>
                <a:cs typeface="Segoe UI Semibold"/>
              </a:rPr>
              <a:t>5</a:t>
            </a:r>
            <a:r>
              <a:rPr sz="1450" b="1" i="1" spc="-20" dirty="0">
                <a:solidFill>
                  <a:srgbClr val="FFFFFF"/>
                </a:solidFill>
                <a:latin typeface="Segoe UI Semibold"/>
                <a:cs typeface="Segoe UI Semibold"/>
              </a:rPr>
              <a:t>%</a:t>
            </a:r>
            <a:r>
              <a:rPr sz="1450" b="1" i="1" spc="-80" dirty="0">
                <a:solidFill>
                  <a:srgbClr val="FFFFFF"/>
                </a:solidFill>
                <a:latin typeface="Segoe UI Semibold"/>
                <a:cs typeface="Segoe UI Semibold"/>
              </a:rPr>
              <a:t> </a:t>
            </a:r>
            <a:r>
              <a:rPr sz="1450" b="1" i="1" dirty="0">
                <a:solidFill>
                  <a:srgbClr val="FFFFFF"/>
                </a:solidFill>
                <a:latin typeface="Segoe UI Semibold"/>
                <a:cs typeface="Segoe UI Semibold"/>
              </a:rPr>
              <a:t>of</a:t>
            </a:r>
            <a:r>
              <a:rPr sz="1450" b="1" i="1" spc="-80" dirty="0">
                <a:solidFill>
                  <a:srgbClr val="FFFFFF"/>
                </a:solidFill>
                <a:latin typeface="Segoe UI Semibold"/>
                <a:cs typeface="Segoe UI Semibold"/>
              </a:rPr>
              <a:t> </a:t>
            </a:r>
            <a:r>
              <a:rPr sz="1450" b="1" i="1" spc="-20" dirty="0">
                <a:solidFill>
                  <a:srgbClr val="FFFFFF"/>
                </a:solidFill>
                <a:latin typeface="Segoe UI Semibold"/>
                <a:cs typeface="Segoe UI Semibold"/>
              </a:rPr>
              <a:t>total</a:t>
            </a:r>
            <a:r>
              <a:rPr sz="1450" b="1" i="1" spc="-30" dirty="0">
                <a:solidFill>
                  <a:srgbClr val="FFFFFF"/>
                </a:solidFill>
                <a:latin typeface="Segoe UI Semibold"/>
                <a:cs typeface="Segoe UI Semibold"/>
              </a:rPr>
              <a:t> </a:t>
            </a:r>
            <a:r>
              <a:rPr sz="1450" b="1" i="1" spc="-25" dirty="0">
                <a:solidFill>
                  <a:srgbClr val="FFFFFF"/>
                </a:solidFill>
                <a:latin typeface="Segoe UI Semibold"/>
                <a:cs typeface="Segoe UI Semibold"/>
              </a:rPr>
              <a:t>sector</a:t>
            </a:r>
            <a:r>
              <a:rPr sz="1450" b="1" i="1" spc="-75" dirty="0">
                <a:solidFill>
                  <a:srgbClr val="FFFFFF"/>
                </a:solidFill>
                <a:latin typeface="Segoe UI Semibold"/>
                <a:cs typeface="Segoe UI Semibold"/>
              </a:rPr>
              <a:t> </a:t>
            </a:r>
            <a:r>
              <a:rPr sz="1450" b="1" i="1" spc="-25" dirty="0">
                <a:solidFill>
                  <a:srgbClr val="FFFFFF"/>
                </a:solidFill>
                <a:latin typeface="Segoe UI Semibold"/>
                <a:cs typeface="Segoe UI Semibold"/>
              </a:rPr>
              <a:t>as </a:t>
            </a:r>
            <a:r>
              <a:rPr sz="1450" b="1" i="1" dirty="0">
                <a:solidFill>
                  <a:srgbClr val="FFFFFF"/>
                </a:solidFill>
                <a:latin typeface="Segoe UI Semibold"/>
                <a:cs typeface="Segoe UI Semibold"/>
              </a:rPr>
              <a:t>at</a:t>
            </a:r>
            <a:r>
              <a:rPr sz="1450" b="1" i="1" spc="-40" dirty="0">
                <a:solidFill>
                  <a:srgbClr val="FFFFFF"/>
                </a:solidFill>
                <a:latin typeface="Segoe UI Semibold"/>
                <a:cs typeface="Segoe UI Semibold"/>
              </a:rPr>
              <a:t> </a:t>
            </a:r>
            <a:r>
              <a:rPr sz="1450" b="1" i="1" spc="-25" dirty="0">
                <a:solidFill>
                  <a:srgbClr val="FFFFFF"/>
                </a:solidFill>
                <a:latin typeface="Segoe UI Semibold"/>
                <a:cs typeface="Segoe UI Semibold"/>
              </a:rPr>
              <a:t>June</a:t>
            </a:r>
            <a:r>
              <a:rPr sz="1450" b="1" i="1" spc="-80" dirty="0">
                <a:solidFill>
                  <a:srgbClr val="FFFFFF"/>
                </a:solidFill>
                <a:latin typeface="Segoe UI Semibold"/>
                <a:cs typeface="Segoe UI Semibold"/>
              </a:rPr>
              <a:t> </a:t>
            </a:r>
            <a:r>
              <a:rPr sz="1450" b="1" i="1" spc="-20" dirty="0">
                <a:solidFill>
                  <a:srgbClr val="FFFFFF"/>
                </a:solidFill>
                <a:latin typeface="Segoe UI Semibold"/>
                <a:cs typeface="Segoe UI Semibold"/>
              </a:rPr>
              <a:t>202</a:t>
            </a:r>
            <a:r>
              <a:rPr lang="en-AU" sz="1450" b="1" i="1" spc="-20" dirty="0">
                <a:solidFill>
                  <a:srgbClr val="FFFFFF"/>
                </a:solidFill>
                <a:latin typeface="Segoe UI Semibold"/>
                <a:cs typeface="Segoe UI Semibold"/>
              </a:rPr>
              <a:t>4</a:t>
            </a:r>
            <a:endParaRPr sz="1450" dirty="0">
              <a:latin typeface="Segoe UI Semibold"/>
              <a:cs typeface="Segoe UI Semibold"/>
            </a:endParaRPr>
          </a:p>
          <a:p>
            <a:pPr marL="350520" marR="774700" indent="-287020">
              <a:spcBef>
                <a:spcPts val="1620"/>
              </a:spcBef>
              <a:buFont typeface="Arial"/>
              <a:buChar char="•"/>
              <a:tabLst>
                <a:tab pos="349885" algn="l"/>
                <a:tab pos="351155" algn="l"/>
              </a:tabLst>
            </a:pPr>
            <a:r>
              <a:rPr sz="1400" b="1" spc="-10" dirty="0">
                <a:solidFill>
                  <a:srgbClr val="FFFFFF"/>
                </a:solidFill>
                <a:latin typeface="Segoe UI Semibold"/>
                <a:cs typeface="Segoe UI Semibold"/>
              </a:rPr>
              <a:t>Statutory Authorities</a:t>
            </a:r>
            <a:endParaRPr sz="1400" dirty="0">
              <a:latin typeface="Segoe UI Semibold"/>
              <a:cs typeface="Segoe UI Semibold"/>
            </a:endParaRPr>
          </a:p>
          <a:p>
            <a:pPr marL="350520" indent="-287655">
              <a:buFont typeface="Arial"/>
              <a:buChar char="•"/>
              <a:tabLst>
                <a:tab pos="349885" algn="l"/>
                <a:tab pos="351155" algn="l"/>
              </a:tabLst>
            </a:pPr>
            <a:r>
              <a:rPr sz="1400" b="1" dirty="0">
                <a:solidFill>
                  <a:srgbClr val="FFFFFF"/>
                </a:solidFill>
                <a:latin typeface="Segoe UI Semibold"/>
                <a:cs typeface="Segoe UI Semibold"/>
              </a:rPr>
              <a:t>State</a:t>
            </a:r>
            <a:r>
              <a:rPr sz="1400" b="1" spc="-65" dirty="0">
                <a:solidFill>
                  <a:srgbClr val="FFFFFF"/>
                </a:solidFill>
                <a:latin typeface="Segoe UI Semibold"/>
                <a:cs typeface="Segoe UI Semibold"/>
              </a:rPr>
              <a:t> </a:t>
            </a:r>
            <a:r>
              <a:rPr sz="1400" b="1" dirty="0">
                <a:solidFill>
                  <a:srgbClr val="FFFFFF"/>
                </a:solidFill>
                <a:latin typeface="Segoe UI Semibold"/>
                <a:cs typeface="Segoe UI Semibold"/>
              </a:rPr>
              <a:t>Owned</a:t>
            </a:r>
            <a:r>
              <a:rPr sz="1400" b="1" spc="-40" dirty="0">
                <a:solidFill>
                  <a:srgbClr val="FFFFFF"/>
                </a:solidFill>
                <a:latin typeface="Segoe UI Semibold"/>
                <a:cs typeface="Segoe UI Semibold"/>
              </a:rPr>
              <a:t> </a:t>
            </a:r>
            <a:r>
              <a:rPr sz="1400" b="1" spc="-20" dirty="0">
                <a:solidFill>
                  <a:srgbClr val="FFFFFF"/>
                </a:solidFill>
                <a:latin typeface="Segoe UI Semibold"/>
                <a:cs typeface="Segoe UI Semibold"/>
              </a:rPr>
              <a:t>Corps</a:t>
            </a:r>
            <a:endParaRPr sz="1400" dirty="0">
              <a:latin typeface="Segoe UI Semibold"/>
              <a:cs typeface="Segoe UI Semibold"/>
            </a:endParaRPr>
          </a:p>
          <a:p>
            <a:pPr marL="350520" indent="-287655">
              <a:buFont typeface="Arial"/>
              <a:buChar char="•"/>
              <a:tabLst>
                <a:tab pos="349885" algn="l"/>
                <a:tab pos="351155" algn="l"/>
              </a:tabLst>
            </a:pPr>
            <a:r>
              <a:rPr sz="1400" b="1" dirty="0">
                <a:solidFill>
                  <a:srgbClr val="FFFFFF"/>
                </a:solidFill>
                <a:latin typeface="Segoe UI Semibold"/>
                <a:cs typeface="Segoe UI Semibold"/>
              </a:rPr>
              <a:t>Advisory</a:t>
            </a:r>
            <a:r>
              <a:rPr sz="1400" b="1" spc="5" dirty="0">
                <a:solidFill>
                  <a:srgbClr val="FFFFFF"/>
                </a:solidFill>
                <a:latin typeface="Segoe UI Semibold"/>
                <a:cs typeface="Segoe UI Semibold"/>
              </a:rPr>
              <a:t> </a:t>
            </a:r>
            <a:r>
              <a:rPr sz="1400" b="1" spc="-10" dirty="0">
                <a:solidFill>
                  <a:srgbClr val="FFFFFF"/>
                </a:solidFill>
                <a:latin typeface="Segoe UI Semibold"/>
                <a:cs typeface="Segoe UI Semibold"/>
              </a:rPr>
              <a:t>Bodies</a:t>
            </a:r>
            <a:endParaRPr sz="1400" dirty="0">
              <a:latin typeface="Segoe UI Semibold"/>
              <a:cs typeface="Segoe UI Semibold"/>
            </a:endParaRPr>
          </a:p>
        </p:txBody>
      </p:sp>
      <p:sp>
        <p:nvSpPr>
          <p:cNvPr id="24" name="object 6">
            <a:extLst>
              <a:ext uri="{FF2B5EF4-FFF2-40B4-BE49-F238E27FC236}">
                <a16:creationId xmlns:a16="http://schemas.microsoft.com/office/drawing/2014/main" id="{976A4A88-0968-B04E-6BD4-2F0E3C47A283}"/>
              </a:ext>
            </a:extLst>
          </p:cNvPr>
          <p:cNvSpPr txBox="1"/>
          <p:nvPr/>
        </p:nvSpPr>
        <p:spPr>
          <a:xfrm>
            <a:off x="6900778" y="1690757"/>
            <a:ext cx="3104515" cy="285335"/>
          </a:xfrm>
          <a:prstGeom prst="rect">
            <a:avLst/>
          </a:prstGeom>
          <a:solidFill>
            <a:srgbClr val="162750"/>
          </a:solidFill>
        </p:spPr>
        <p:txBody>
          <a:bodyPr vert="horz" wrap="square" lIns="0" tIns="69215" rIns="0" bIns="0" rtlCol="0">
            <a:spAutoFit/>
          </a:bodyPr>
          <a:lstStyle/>
          <a:p>
            <a:pPr marL="1026160">
              <a:spcBef>
                <a:spcPts val="545"/>
              </a:spcBef>
            </a:pPr>
            <a:r>
              <a:rPr sz="1400" b="1" spc="-10" dirty="0">
                <a:solidFill>
                  <a:srgbClr val="FFFFFF"/>
                </a:solidFill>
                <a:latin typeface="Segoe UI Semibold"/>
                <a:cs typeface="Segoe UI Semibold"/>
              </a:rPr>
              <a:t>Departments</a:t>
            </a:r>
            <a:endParaRPr sz="1400">
              <a:latin typeface="Segoe UI Semibold"/>
              <a:cs typeface="Segoe UI Semibold"/>
            </a:endParaRPr>
          </a:p>
        </p:txBody>
      </p:sp>
      <p:sp>
        <p:nvSpPr>
          <p:cNvPr id="25" name="object 7">
            <a:extLst>
              <a:ext uri="{FF2B5EF4-FFF2-40B4-BE49-F238E27FC236}">
                <a16:creationId xmlns:a16="http://schemas.microsoft.com/office/drawing/2014/main" id="{C681DA32-D775-C287-80B1-35673BB478EE}"/>
              </a:ext>
            </a:extLst>
          </p:cNvPr>
          <p:cNvSpPr txBox="1"/>
          <p:nvPr/>
        </p:nvSpPr>
        <p:spPr>
          <a:xfrm>
            <a:off x="6900778" y="2163195"/>
            <a:ext cx="3104515" cy="516808"/>
          </a:xfrm>
          <a:prstGeom prst="rect">
            <a:avLst/>
          </a:prstGeom>
          <a:solidFill>
            <a:srgbClr val="162750"/>
          </a:solidFill>
        </p:spPr>
        <p:txBody>
          <a:bodyPr vert="horz" wrap="square" lIns="0" tIns="85090" rIns="0" bIns="0" rtlCol="0">
            <a:spAutoFit/>
          </a:bodyPr>
          <a:lstStyle/>
          <a:p>
            <a:pPr marL="508000" marR="93345" indent="-407034">
              <a:spcBef>
                <a:spcPts val="670"/>
              </a:spcBef>
            </a:pPr>
            <a:r>
              <a:rPr sz="1400" b="1" spc="-10" dirty="0">
                <a:solidFill>
                  <a:srgbClr val="FFFFFF"/>
                </a:solidFill>
                <a:latin typeface="Segoe UI Semibold"/>
                <a:cs typeface="Segoe UI Semibold"/>
              </a:rPr>
              <a:t>Administrative</a:t>
            </a:r>
            <a:r>
              <a:rPr sz="1400" b="1" spc="-25" dirty="0">
                <a:solidFill>
                  <a:srgbClr val="FFFFFF"/>
                </a:solidFill>
                <a:latin typeface="Segoe UI Semibold"/>
                <a:cs typeface="Segoe UI Semibold"/>
              </a:rPr>
              <a:t> </a:t>
            </a:r>
            <a:r>
              <a:rPr sz="1400" b="1" dirty="0">
                <a:solidFill>
                  <a:srgbClr val="FFFFFF"/>
                </a:solidFill>
                <a:latin typeface="Segoe UI Semibold"/>
                <a:cs typeface="Segoe UI Semibold"/>
              </a:rPr>
              <a:t>Offices</a:t>
            </a:r>
            <a:r>
              <a:rPr sz="1400" b="1" spc="20" dirty="0">
                <a:solidFill>
                  <a:srgbClr val="FFFFFF"/>
                </a:solidFill>
                <a:latin typeface="Segoe UI Semibold"/>
                <a:cs typeface="Segoe UI Semibold"/>
              </a:rPr>
              <a:t> </a:t>
            </a:r>
            <a:r>
              <a:rPr sz="1400" b="1" dirty="0">
                <a:solidFill>
                  <a:srgbClr val="FFFFFF"/>
                </a:solidFill>
                <a:latin typeface="Segoe UI Semibold"/>
                <a:cs typeface="Segoe UI Semibold"/>
              </a:rPr>
              <a:t>and</a:t>
            </a:r>
            <a:r>
              <a:rPr sz="1400" b="1" spc="-10" dirty="0">
                <a:solidFill>
                  <a:srgbClr val="FFFFFF"/>
                </a:solidFill>
                <a:latin typeface="Segoe UI Semibold"/>
                <a:cs typeface="Segoe UI Semibold"/>
              </a:rPr>
              <a:t> Victorian </a:t>
            </a:r>
            <a:r>
              <a:rPr sz="1400" b="1" dirty="0">
                <a:solidFill>
                  <a:srgbClr val="FFFFFF"/>
                </a:solidFill>
                <a:latin typeface="Segoe UI Semibold"/>
                <a:cs typeface="Segoe UI Semibold"/>
              </a:rPr>
              <a:t>Public</a:t>
            </a:r>
            <a:r>
              <a:rPr sz="1400" b="1" spc="-50" dirty="0">
                <a:solidFill>
                  <a:srgbClr val="FFFFFF"/>
                </a:solidFill>
                <a:latin typeface="Segoe UI Semibold"/>
                <a:cs typeface="Segoe UI Semibold"/>
              </a:rPr>
              <a:t> </a:t>
            </a:r>
            <a:r>
              <a:rPr sz="1400" b="1" dirty="0">
                <a:solidFill>
                  <a:srgbClr val="FFFFFF"/>
                </a:solidFill>
                <a:latin typeface="Segoe UI Semibold"/>
                <a:cs typeface="Segoe UI Semibold"/>
              </a:rPr>
              <a:t>Sector</a:t>
            </a:r>
            <a:r>
              <a:rPr sz="1400" b="1" spc="-25" dirty="0">
                <a:solidFill>
                  <a:srgbClr val="FFFFFF"/>
                </a:solidFill>
                <a:latin typeface="Segoe UI Semibold"/>
                <a:cs typeface="Segoe UI Semibold"/>
              </a:rPr>
              <a:t> </a:t>
            </a:r>
            <a:r>
              <a:rPr sz="1400" b="1" spc="-10" dirty="0">
                <a:solidFill>
                  <a:srgbClr val="FFFFFF"/>
                </a:solidFill>
                <a:latin typeface="Segoe UI Semibold"/>
                <a:cs typeface="Segoe UI Semibold"/>
              </a:rPr>
              <a:t>Commission</a:t>
            </a:r>
            <a:endParaRPr sz="1400">
              <a:latin typeface="Segoe UI Semibold"/>
              <a:cs typeface="Segoe UI Semibold"/>
            </a:endParaRPr>
          </a:p>
        </p:txBody>
      </p:sp>
      <p:sp>
        <p:nvSpPr>
          <p:cNvPr id="26" name="object 8">
            <a:extLst>
              <a:ext uri="{FF2B5EF4-FFF2-40B4-BE49-F238E27FC236}">
                <a16:creationId xmlns:a16="http://schemas.microsoft.com/office/drawing/2014/main" id="{6A16DC2A-DA91-6A33-9AFD-EA40ED06928D}"/>
              </a:ext>
            </a:extLst>
          </p:cNvPr>
          <p:cNvSpPr txBox="1"/>
          <p:nvPr/>
        </p:nvSpPr>
        <p:spPr>
          <a:xfrm>
            <a:off x="6900778" y="2984632"/>
            <a:ext cx="3104515" cy="270587"/>
          </a:xfrm>
          <a:prstGeom prst="rect">
            <a:avLst/>
          </a:prstGeom>
          <a:solidFill>
            <a:srgbClr val="810D6F"/>
          </a:solidFill>
        </p:spPr>
        <p:txBody>
          <a:bodyPr vert="horz" wrap="square" lIns="0" tIns="54610" rIns="0" bIns="0" rtlCol="0">
            <a:spAutoFit/>
          </a:bodyPr>
          <a:lstStyle/>
          <a:p>
            <a:pPr marL="737870">
              <a:spcBef>
                <a:spcPts val="430"/>
              </a:spcBef>
            </a:pPr>
            <a:r>
              <a:rPr sz="1400" b="1" dirty="0">
                <a:solidFill>
                  <a:srgbClr val="FFFFFF"/>
                </a:solidFill>
                <a:latin typeface="Segoe UI Semibold"/>
                <a:cs typeface="Segoe UI Semibold"/>
              </a:rPr>
              <a:t>Public</a:t>
            </a:r>
            <a:r>
              <a:rPr sz="1400" b="1" spc="-40" dirty="0">
                <a:solidFill>
                  <a:srgbClr val="FFFFFF"/>
                </a:solidFill>
                <a:latin typeface="Segoe UI Semibold"/>
                <a:cs typeface="Segoe UI Semibold"/>
              </a:rPr>
              <a:t> </a:t>
            </a:r>
            <a:r>
              <a:rPr sz="1400" b="1" dirty="0">
                <a:solidFill>
                  <a:srgbClr val="FFFFFF"/>
                </a:solidFill>
                <a:latin typeface="Segoe UI Semibold"/>
                <a:cs typeface="Segoe UI Semibold"/>
              </a:rPr>
              <a:t>Health</a:t>
            </a:r>
            <a:r>
              <a:rPr sz="1400" b="1" spc="-40" dirty="0">
                <a:solidFill>
                  <a:srgbClr val="FFFFFF"/>
                </a:solidFill>
                <a:latin typeface="Segoe UI Semibold"/>
                <a:cs typeface="Segoe UI Semibold"/>
              </a:rPr>
              <a:t> </a:t>
            </a:r>
            <a:r>
              <a:rPr sz="1400" b="1" spc="-10" dirty="0">
                <a:solidFill>
                  <a:srgbClr val="FFFFFF"/>
                </a:solidFill>
                <a:latin typeface="Segoe UI Semibold"/>
                <a:cs typeface="Segoe UI Semibold"/>
              </a:rPr>
              <a:t>Sector</a:t>
            </a:r>
            <a:endParaRPr sz="1400" dirty="0">
              <a:latin typeface="Segoe UI Semibold"/>
              <a:cs typeface="Segoe UI Semibold"/>
            </a:endParaRPr>
          </a:p>
        </p:txBody>
      </p:sp>
      <p:sp>
        <p:nvSpPr>
          <p:cNvPr id="27" name="object 9">
            <a:extLst>
              <a:ext uri="{FF2B5EF4-FFF2-40B4-BE49-F238E27FC236}">
                <a16:creationId xmlns:a16="http://schemas.microsoft.com/office/drawing/2014/main" id="{F0F8A8F2-9FCF-B7E5-F782-15B817A64328}"/>
              </a:ext>
            </a:extLst>
          </p:cNvPr>
          <p:cNvSpPr txBox="1"/>
          <p:nvPr/>
        </p:nvSpPr>
        <p:spPr>
          <a:xfrm>
            <a:off x="6900778" y="3476884"/>
            <a:ext cx="3104515" cy="276999"/>
          </a:xfrm>
          <a:prstGeom prst="rect">
            <a:avLst/>
          </a:prstGeom>
          <a:solidFill>
            <a:srgbClr val="810D6F"/>
          </a:solidFill>
        </p:spPr>
        <p:txBody>
          <a:bodyPr vert="horz" wrap="square" lIns="0" tIns="60960" rIns="0" bIns="0" rtlCol="0">
            <a:spAutoFit/>
          </a:bodyPr>
          <a:lstStyle/>
          <a:p>
            <a:pPr marL="715010">
              <a:spcBef>
                <a:spcPts val="480"/>
              </a:spcBef>
            </a:pPr>
            <a:r>
              <a:rPr sz="1400" b="1" dirty="0">
                <a:solidFill>
                  <a:srgbClr val="FFFFFF"/>
                </a:solidFill>
                <a:latin typeface="Segoe UI Semibold"/>
                <a:cs typeface="Segoe UI Semibold"/>
              </a:rPr>
              <a:t>Government</a:t>
            </a:r>
            <a:r>
              <a:rPr sz="1400" b="1" spc="-60" dirty="0">
                <a:solidFill>
                  <a:srgbClr val="FFFFFF"/>
                </a:solidFill>
                <a:latin typeface="Segoe UI Semibold"/>
                <a:cs typeface="Segoe UI Semibold"/>
              </a:rPr>
              <a:t> </a:t>
            </a:r>
            <a:r>
              <a:rPr sz="1400" b="1" spc="-10" dirty="0">
                <a:solidFill>
                  <a:srgbClr val="FFFFFF"/>
                </a:solidFill>
                <a:latin typeface="Segoe UI Semibold"/>
                <a:cs typeface="Segoe UI Semibold"/>
              </a:rPr>
              <a:t>Schools</a:t>
            </a:r>
            <a:endParaRPr sz="1400">
              <a:latin typeface="Segoe UI Semibold"/>
              <a:cs typeface="Segoe UI Semibold"/>
            </a:endParaRPr>
          </a:p>
        </p:txBody>
      </p:sp>
      <p:sp>
        <p:nvSpPr>
          <p:cNvPr id="28" name="object 10">
            <a:extLst>
              <a:ext uri="{FF2B5EF4-FFF2-40B4-BE49-F238E27FC236}">
                <a16:creationId xmlns:a16="http://schemas.microsoft.com/office/drawing/2014/main" id="{22163FFB-6E07-CFEA-F8AE-2DF50AFD7DB2}"/>
              </a:ext>
            </a:extLst>
          </p:cNvPr>
          <p:cNvSpPr txBox="1"/>
          <p:nvPr/>
        </p:nvSpPr>
        <p:spPr>
          <a:xfrm>
            <a:off x="6900778" y="3970661"/>
            <a:ext cx="3104515" cy="276999"/>
          </a:xfrm>
          <a:prstGeom prst="rect">
            <a:avLst/>
          </a:prstGeom>
          <a:solidFill>
            <a:srgbClr val="810D6F"/>
          </a:solidFill>
        </p:spPr>
        <p:txBody>
          <a:bodyPr vert="horz" wrap="square" lIns="0" tIns="60960" rIns="0" bIns="0" rtlCol="0">
            <a:spAutoFit/>
          </a:bodyPr>
          <a:lstStyle/>
          <a:p>
            <a:pPr marL="91440">
              <a:spcBef>
                <a:spcPts val="480"/>
              </a:spcBef>
            </a:pPr>
            <a:r>
              <a:rPr sz="1400" b="1" spc="-10" dirty="0">
                <a:solidFill>
                  <a:srgbClr val="FFFFFF"/>
                </a:solidFill>
                <a:latin typeface="Segoe UI Semibold"/>
                <a:cs typeface="Segoe UI Semibold"/>
              </a:rPr>
              <a:t>TAFEs</a:t>
            </a:r>
            <a:r>
              <a:rPr sz="1400" b="1" spc="-70" dirty="0">
                <a:solidFill>
                  <a:srgbClr val="FFFFFF"/>
                </a:solidFill>
                <a:latin typeface="Segoe UI Semibold"/>
                <a:cs typeface="Segoe UI Semibold"/>
              </a:rPr>
              <a:t> </a:t>
            </a:r>
            <a:r>
              <a:rPr sz="1400" b="1" dirty="0">
                <a:solidFill>
                  <a:srgbClr val="FFFFFF"/>
                </a:solidFill>
                <a:latin typeface="Segoe UI Semibold"/>
                <a:cs typeface="Segoe UI Semibold"/>
              </a:rPr>
              <a:t>and</a:t>
            </a:r>
            <a:r>
              <a:rPr sz="1400" b="1" spc="-50" dirty="0">
                <a:solidFill>
                  <a:srgbClr val="FFFFFF"/>
                </a:solidFill>
                <a:latin typeface="Segoe UI Semibold"/>
                <a:cs typeface="Segoe UI Semibold"/>
              </a:rPr>
              <a:t> </a:t>
            </a:r>
            <a:r>
              <a:rPr sz="1400" b="1" dirty="0">
                <a:solidFill>
                  <a:srgbClr val="FFFFFF"/>
                </a:solidFill>
                <a:latin typeface="Segoe UI Semibold"/>
                <a:cs typeface="Segoe UI Semibold"/>
              </a:rPr>
              <a:t>other</a:t>
            </a:r>
            <a:r>
              <a:rPr sz="1400" b="1" spc="-35" dirty="0">
                <a:solidFill>
                  <a:srgbClr val="FFFFFF"/>
                </a:solidFill>
                <a:latin typeface="Segoe UI Semibold"/>
                <a:cs typeface="Segoe UI Semibold"/>
              </a:rPr>
              <a:t> </a:t>
            </a:r>
            <a:r>
              <a:rPr sz="1400" b="1" dirty="0">
                <a:solidFill>
                  <a:srgbClr val="FFFFFF"/>
                </a:solidFill>
                <a:latin typeface="Segoe UI Semibold"/>
                <a:cs typeface="Segoe UI Semibold"/>
              </a:rPr>
              <a:t>Educational</a:t>
            </a:r>
            <a:r>
              <a:rPr sz="1400" b="1" spc="-55" dirty="0">
                <a:solidFill>
                  <a:srgbClr val="FFFFFF"/>
                </a:solidFill>
                <a:latin typeface="Segoe UI Semibold"/>
                <a:cs typeface="Segoe UI Semibold"/>
              </a:rPr>
              <a:t> </a:t>
            </a:r>
            <a:r>
              <a:rPr sz="1400" b="1" spc="-10" dirty="0">
                <a:solidFill>
                  <a:srgbClr val="FFFFFF"/>
                </a:solidFill>
                <a:latin typeface="Segoe UI Semibold"/>
                <a:cs typeface="Segoe UI Semibold"/>
              </a:rPr>
              <a:t>entities</a:t>
            </a:r>
            <a:endParaRPr sz="1400">
              <a:latin typeface="Segoe UI Semibold"/>
              <a:cs typeface="Segoe UI Semibold"/>
            </a:endParaRPr>
          </a:p>
        </p:txBody>
      </p:sp>
      <p:sp>
        <p:nvSpPr>
          <p:cNvPr id="29" name="object 11">
            <a:extLst>
              <a:ext uri="{FF2B5EF4-FFF2-40B4-BE49-F238E27FC236}">
                <a16:creationId xmlns:a16="http://schemas.microsoft.com/office/drawing/2014/main" id="{C8A1E46E-67C0-829C-B75B-8F40C370D363}"/>
              </a:ext>
            </a:extLst>
          </p:cNvPr>
          <p:cNvSpPr txBox="1"/>
          <p:nvPr/>
        </p:nvSpPr>
        <p:spPr>
          <a:xfrm>
            <a:off x="6900778" y="4462912"/>
            <a:ext cx="3104515" cy="278923"/>
          </a:xfrm>
          <a:prstGeom prst="rect">
            <a:avLst/>
          </a:prstGeom>
          <a:solidFill>
            <a:srgbClr val="810D6F"/>
          </a:solidFill>
        </p:spPr>
        <p:txBody>
          <a:bodyPr vert="horz" wrap="square" lIns="0" tIns="62865" rIns="0" bIns="0" rtlCol="0">
            <a:spAutoFit/>
          </a:bodyPr>
          <a:lstStyle/>
          <a:p>
            <a:pPr marL="280670">
              <a:spcBef>
                <a:spcPts val="495"/>
              </a:spcBef>
            </a:pPr>
            <a:r>
              <a:rPr sz="1400" b="1" dirty="0">
                <a:solidFill>
                  <a:srgbClr val="FFFFFF"/>
                </a:solidFill>
                <a:latin typeface="Segoe UI Semibold"/>
                <a:cs typeface="Segoe UI Semibold"/>
              </a:rPr>
              <a:t>Police</a:t>
            </a:r>
            <a:r>
              <a:rPr sz="1400" b="1" spc="-50" dirty="0">
                <a:solidFill>
                  <a:srgbClr val="FFFFFF"/>
                </a:solidFill>
                <a:latin typeface="Segoe UI Semibold"/>
                <a:cs typeface="Segoe UI Semibold"/>
              </a:rPr>
              <a:t> </a:t>
            </a:r>
            <a:r>
              <a:rPr sz="1400" b="1" dirty="0">
                <a:solidFill>
                  <a:srgbClr val="FFFFFF"/>
                </a:solidFill>
                <a:latin typeface="Segoe UI Semibold"/>
                <a:cs typeface="Segoe UI Semibold"/>
              </a:rPr>
              <a:t>and</a:t>
            </a:r>
            <a:r>
              <a:rPr sz="1400" b="1" spc="-55" dirty="0">
                <a:solidFill>
                  <a:srgbClr val="FFFFFF"/>
                </a:solidFill>
                <a:latin typeface="Segoe UI Semibold"/>
                <a:cs typeface="Segoe UI Semibold"/>
              </a:rPr>
              <a:t> </a:t>
            </a:r>
            <a:r>
              <a:rPr sz="1400" b="1" dirty="0">
                <a:solidFill>
                  <a:srgbClr val="FFFFFF"/>
                </a:solidFill>
                <a:latin typeface="Segoe UI Semibold"/>
                <a:cs typeface="Segoe UI Semibold"/>
              </a:rPr>
              <a:t>Emergency</a:t>
            </a:r>
            <a:r>
              <a:rPr sz="1400" b="1" spc="-45" dirty="0">
                <a:solidFill>
                  <a:srgbClr val="FFFFFF"/>
                </a:solidFill>
                <a:latin typeface="Segoe UI Semibold"/>
                <a:cs typeface="Segoe UI Semibold"/>
              </a:rPr>
              <a:t> </a:t>
            </a:r>
            <a:r>
              <a:rPr sz="1400" b="1" spc="-10" dirty="0">
                <a:solidFill>
                  <a:srgbClr val="FFFFFF"/>
                </a:solidFill>
                <a:latin typeface="Segoe UI Semibold"/>
                <a:cs typeface="Segoe UI Semibold"/>
              </a:rPr>
              <a:t>Services</a:t>
            </a:r>
            <a:endParaRPr sz="1400">
              <a:latin typeface="Segoe UI Semibold"/>
              <a:cs typeface="Segoe UI Semibold"/>
            </a:endParaRPr>
          </a:p>
        </p:txBody>
      </p:sp>
      <p:sp>
        <p:nvSpPr>
          <p:cNvPr id="30" name="object 12">
            <a:extLst>
              <a:ext uri="{FF2B5EF4-FFF2-40B4-BE49-F238E27FC236}">
                <a16:creationId xmlns:a16="http://schemas.microsoft.com/office/drawing/2014/main" id="{773D7123-5F12-0605-F6B1-AF7DB401BD1A}"/>
              </a:ext>
            </a:extLst>
          </p:cNvPr>
          <p:cNvSpPr txBox="1"/>
          <p:nvPr/>
        </p:nvSpPr>
        <p:spPr>
          <a:xfrm>
            <a:off x="6900778" y="4956688"/>
            <a:ext cx="3104515" cy="276999"/>
          </a:xfrm>
          <a:prstGeom prst="rect">
            <a:avLst/>
          </a:prstGeom>
          <a:solidFill>
            <a:srgbClr val="810D6F"/>
          </a:solidFill>
        </p:spPr>
        <p:txBody>
          <a:bodyPr vert="horz" wrap="square" lIns="0" tIns="60960" rIns="0" bIns="0" rtlCol="0">
            <a:spAutoFit/>
          </a:bodyPr>
          <a:lstStyle/>
          <a:p>
            <a:pPr marL="355600">
              <a:spcBef>
                <a:spcPts val="480"/>
              </a:spcBef>
            </a:pPr>
            <a:r>
              <a:rPr sz="1400" b="1" dirty="0">
                <a:solidFill>
                  <a:srgbClr val="FFFFFF"/>
                </a:solidFill>
                <a:latin typeface="Segoe UI Semibold"/>
                <a:cs typeface="Segoe UI Semibold"/>
              </a:rPr>
              <a:t>Water</a:t>
            </a:r>
            <a:r>
              <a:rPr sz="1400" b="1" spc="-55" dirty="0">
                <a:solidFill>
                  <a:srgbClr val="FFFFFF"/>
                </a:solidFill>
                <a:latin typeface="Segoe UI Semibold"/>
                <a:cs typeface="Segoe UI Semibold"/>
              </a:rPr>
              <a:t> </a:t>
            </a:r>
            <a:r>
              <a:rPr sz="1400" b="1" dirty="0">
                <a:solidFill>
                  <a:srgbClr val="FFFFFF"/>
                </a:solidFill>
                <a:latin typeface="Segoe UI Semibold"/>
                <a:cs typeface="Segoe UI Semibold"/>
              </a:rPr>
              <a:t>and</a:t>
            </a:r>
            <a:r>
              <a:rPr sz="1400" b="1" spc="-55" dirty="0">
                <a:solidFill>
                  <a:srgbClr val="FFFFFF"/>
                </a:solidFill>
                <a:latin typeface="Segoe UI Semibold"/>
                <a:cs typeface="Segoe UI Semibold"/>
              </a:rPr>
              <a:t> </a:t>
            </a:r>
            <a:r>
              <a:rPr sz="1400" b="1" dirty="0">
                <a:solidFill>
                  <a:srgbClr val="FFFFFF"/>
                </a:solidFill>
                <a:latin typeface="Segoe UI Semibold"/>
                <a:cs typeface="Segoe UI Semibold"/>
              </a:rPr>
              <a:t>Land</a:t>
            </a:r>
            <a:r>
              <a:rPr sz="1400" b="1" spc="-40" dirty="0">
                <a:solidFill>
                  <a:srgbClr val="FFFFFF"/>
                </a:solidFill>
                <a:latin typeface="Segoe UI Semibold"/>
                <a:cs typeface="Segoe UI Semibold"/>
              </a:rPr>
              <a:t> </a:t>
            </a:r>
            <a:r>
              <a:rPr sz="1400" b="1" spc="-10" dirty="0">
                <a:solidFill>
                  <a:srgbClr val="FFFFFF"/>
                </a:solidFill>
                <a:latin typeface="Segoe UI Semibold"/>
                <a:cs typeface="Segoe UI Semibold"/>
              </a:rPr>
              <a:t>Management</a:t>
            </a:r>
            <a:endParaRPr sz="1400" dirty="0">
              <a:latin typeface="Segoe UI Semibold"/>
              <a:cs typeface="Segoe UI Semibold"/>
            </a:endParaRPr>
          </a:p>
        </p:txBody>
      </p:sp>
      <p:sp>
        <p:nvSpPr>
          <p:cNvPr id="31" name="object 13">
            <a:extLst>
              <a:ext uri="{FF2B5EF4-FFF2-40B4-BE49-F238E27FC236}">
                <a16:creationId xmlns:a16="http://schemas.microsoft.com/office/drawing/2014/main" id="{942399D0-B0C9-7068-D0FB-DA72D81CE535}"/>
              </a:ext>
            </a:extLst>
          </p:cNvPr>
          <p:cNvSpPr txBox="1"/>
          <p:nvPr/>
        </p:nvSpPr>
        <p:spPr>
          <a:xfrm>
            <a:off x="6900778" y="5438273"/>
            <a:ext cx="3104515" cy="278281"/>
          </a:xfrm>
          <a:prstGeom prst="rect">
            <a:avLst/>
          </a:prstGeom>
          <a:solidFill>
            <a:srgbClr val="810D6F"/>
          </a:solidFill>
        </p:spPr>
        <p:txBody>
          <a:bodyPr vert="horz" wrap="square" lIns="0" tIns="62230" rIns="0" bIns="0" rtlCol="0">
            <a:spAutoFit/>
          </a:bodyPr>
          <a:lstStyle/>
          <a:p>
            <a:pPr marL="161290">
              <a:spcBef>
                <a:spcPts val="490"/>
              </a:spcBef>
            </a:pPr>
            <a:r>
              <a:rPr sz="1400" b="1" dirty="0">
                <a:solidFill>
                  <a:srgbClr val="FFFFFF"/>
                </a:solidFill>
                <a:latin typeface="Segoe UI Semibold"/>
                <a:cs typeface="Segoe UI Semibold"/>
              </a:rPr>
              <a:t>Arts,</a:t>
            </a:r>
            <a:r>
              <a:rPr sz="1400" b="1" spc="-30" dirty="0">
                <a:solidFill>
                  <a:srgbClr val="FFFFFF"/>
                </a:solidFill>
                <a:latin typeface="Segoe UI Semibold"/>
                <a:cs typeface="Segoe UI Semibold"/>
              </a:rPr>
              <a:t> </a:t>
            </a:r>
            <a:r>
              <a:rPr sz="1400" b="1" dirty="0">
                <a:solidFill>
                  <a:srgbClr val="FFFFFF"/>
                </a:solidFill>
                <a:latin typeface="Segoe UI Semibold"/>
                <a:cs typeface="Segoe UI Semibold"/>
              </a:rPr>
              <a:t>Finance,</a:t>
            </a:r>
            <a:r>
              <a:rPr sz="1400" b="1" spc="-30" dirty="0">
                <a:solidFill>
                  <a:srgbClr val="FFFFFF"/>
                </a:solidFill>
                <a:latin typeface="Segoe UI Semibold"/>
                <a:cs typeface="Segoe UI Semibold"/>
              </a:rPr>
              <a:t> </a:t>
            </a:r>
            <a:r>
              <a:rPr sz="1400" b="1" spc="-10" dirty="0">
                <a:solidFill>
                  <a:srgbClr val="FFFFFF"/>
                </a:solidFill>
                <a:latin typeface="Segoe UI Semibold"/>
                <a:cs typeface="Segoe UI Semibold"/>
              </a:rPr>
              <a:t>Transport</a:t>
            </a:r>
            <a:r>
              <a:rPr sz="1400" b="1" spc="-50" dirty="0">
                <a:solidFill>
                  <a:srgbClr val="FFFFFF"/>
                </a:solidFill>
                <a:latin typeface="Segoe UI Semibold"/>
                <a:cs typeface="Segoe UI Semibold"/>
              </a:rPr>
              <a:t> </a:t>
            </a:r>
            <a:r>
              <a:rPr sz="1400" b="1" dirty="0">
                <a:solidFill>
                  <a:srgbClr val="FFFFFF"/>
                </a:solidFill>
                <a:latin typeface="Segoe UI Semibold"/>
                <a:cs typeface="Segoe UI Semibold"/>
              </a:rPr>
              <a:t>and</a:t>
            </a:r>
            <a:r>
              <a:rPr sz="1400" b="1" spc="-15" dirty="0">
                <a:solidFill>
                  <a:srgbClr val="FFFFFF"/>
                </a:solidFill>
                <a:latin typeface="Segoe UI Semibold"/>
                <a:cs typeface="Segoe UI Semibold"/>
              </a:rPr>
              <a:t> </a:t>
            </a:r>
            <a:r>
              <a:rPr sz="1400" b="1" spc="-10" dirty="0">
                <a:solidFill>
                  <a:srgbClr val="FFFFFF"/>
                </a:solidFill>
                <a:latin typeface="Segoe UI Semibold"/>
                <a:cs typeface="Segoe UI Semibold"/>
              </a:rPr>
              <a:t>Other</a:t>
            </a:r>
            <a:endParaRPr sz="1400">
              <a:latin typeface="Segoe UI Semibold"/>
              <a:cs typeface="Segoe UI Semibold"/>
            </a:endParaRPr>
          </a:p>
        </p:txBody>
      </p:sp>
      <p:sp>
        <p:nvSpPr>
          <p:cNvPr id="32" name="TextBox 31">
            <a:extLst>
              <a:ext uri="{FF2B5EF4-FFF2-40B4-BE49-F238E27FC236}">
                <a16:creationId xmlns:a16="http://schemas.microsoft.com/office/drawing/2014/main" id="{82D93FD5-61C9-C4D7-1348-128CC3547DCF}"/>
              </a:ext>
            </a:extLst>
          </p:cNvPr>
          <p:cNvSpPr txBox="1"/>
          <p:nvPr/>
        </p:nvSpPr>
        <p:spPr>
          <a:xfrm>
            <a:off x="2473556" y="5810462"/>
            <a:ext cx="7699544" cy="923330"/>
          </a:xfrm>
          <a:prstGeom prst="rect">
            <a:avLst/>
          </a:prstGeom>
          <a:noFill/>
        </p:spPr>
        <p:txBody>
          <a:bodyPr wrap="none" rtlCol="0">
            <a:spAutoFit/>
          </a:bodyPr>
          <a:lstStyle/>
          <a:p>
            <a:r>
              <a:rPr lang="en-AU" dirty="0">
                <a:effectLst/>
                <a:hlinkClick r:id="rId4" tooltip="https://vpsc.vic.gov.au/about-public-sector/machinery-of-government/"/>
              </a:rPr>
              <a:t>https://vpsc.vic.gov.au/about-public-sector/machinery-of-government/</a:t>
            </a:r>
            <a:endParaRPr lang="en-AU" dirty="0">
              <a:effectLst/>
            </a:endParaRPr>
          </a:p>
          <a:p>
            <a:endParaRPr lang="en-AU" dirty="0">
              <a:hlinkClick r:id="rId5" tooltip="https://vpsc.vic.gov.au/about-public-sector/employer-public-sector-bodies/"/>
            </a:endParaRPr>
          </a:p>
          <a:p>
            <a:r>
              <a:rPr lang="en-AU" dirty="0">
                <a:effectLst/>
                <a:hlinkClick r:id="rId5" tooltip="https://vpsc.vic.gov.au/about-public-sector/employer-public-sector-bodies/"/>
              </a:rPr>
              <a:t>https://vpsc.vic.gov.au/about-public-sector/employer-public-sector-bodies/</a:t>
            </a:r>
            <a:endParaRPr lang="en-AU" dirty="0"/>
          </a:p>
        </p:txBody>
      </p:sp>
    </p:spTree>
    <p:extLst>
      <p:ext uri="{BB962C8B-B14F-4D97-AF65-F5344CB8AC3E}">
        <p14:creationId xmlns:p14="http://schemas.microsoft.com/office/powerpoint/2010/main" val="3576026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8AAA5A91-2564-C91B-DC96-D0E96C466248}"/>
              </a:ext>
            </a:extLst>
          </p:cNvPr>
          <p:cNvSpPr>
            <a:spLocks/>
          </p:cNvSpPr>
          <p:nvPr/>
        </p:nvSpPr>
        <p:spPr>
          <a:xfrm>
            <a:off x="-1" y="771108"/>
            <a:ext cx="12192000" cy="584775"/>
          </a:xfrm>
          <a:prstGeom prst="rect">
            <a:avLst/>
          </a:prstGeom>
        </p:spPr>
        <p:txBody>
          <a:bodyPr wrap="square">
            <a:spAutoFit/>
          </a:bodyPr>
          <a:lstStyle/>
          <a:p>
            <a:pPr>
              <a:spcBef>
                <a:spcPts val="600"/>
              </a:spcBef>
              <a:spcAft>
                <a:spcPts val="300"/>
              </a:spcAft>
            </a:pPr>
            <a:r>
              <a:rPr lang="en-AU" sz="3200" b="1" dirty="0">
                <a:solidFill>
                  <a:schemeClr val="bg1"/>
                </a:solidFill>
                <a:latin typeface="Segoe UI" panose="020B0502040204020203" pitchFamily="34" charset="0"/>
                <a:cs typeface="Segoe UI" panose="020B0502040204020203" pitchFamily="34" charset="0"/>
              </a:rPr>
              <a:t>    Everyone’s Responsibility</a:t>
            </a:r>
          </a:p>
        </p:txBody>
      </p:sp>
      <p:sp>
        <p:nvSpPr>
          <p:cNvPr id="3" name="Rectangle 2">
            <a:extLst>
              <a:ext uri="{FF2B5EF4-FFF2-40B4-BE49-F238E27FC236}">
                <a16:creationId xmlns:a16="http://schemas.microsoft.com/office/drawing/2014/main" id="{EEBC77C3-10F0-62A3-89F5-F21341BAB876}"/>
              </a:ext>
            </a:extLst>
          </p:cNvPr>
          <p:cNvSpPr/>
          <p:nvPr/>
        </p:nvSpPr>
        <p:spPr>
          <a:xfrm>
            <a:off x="0" y="655983"/>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spcBef>
                <a:spcPts val="600"/>
              </a:spcBef>
              <a:spcAft>
                <a:spcPts val="300"/>
              </a:spcAft>
            </a:pPr>
            <a:r>
              <a:rPr lang="en-AU" sz="3200" b="1" dirty="0">
                <a:solidFill>
                  <a:schemeClr val="bg1"/>
                </a:solidFill>
                <a:latin typeface="Segoe UI" panose="020B0502040204020203" pitchFamily="34" charset="0"/>
                <a:cs typeface="Segoe UI" panose="020B0502040204020203" pitchFamily="34" charset="0"/>
              </a:rPr>
              <a:t>    What governs employment in the VPS?</a:t>
            </a:r>
          </a:p>
        </p:txBody>
      </p:sp>
      <p:pic>
        <p:nvPicPr>
          <p:cNvPr id="4" name="object 2">
            <a:extLst>
              <a:ext uri="{FF2B5EF4-FFF2-40B4-BE49-F238E27FC236}">
                <a16:creationId xmlns:a16="http://schemas.microsoft.com/office/drawing/2014/main" id="{FB820004-0DCD-28E8-CB82-41372D90D9B9}"/>
              </a:ext>
            </a:extLst>
          </p:cNvPr>
          <p:cNvPicPr/>
          <p:nvPr/>
        </p:nvPicPr>
        <p:blipFill>
          <a:blip r:embed="rId4" cstate="print"/>
          <a:stretch>
            <a:fillRect/>
          </a:stretch>
        </p:blipFill>
        <p:spPr>
          <a:xfrm>
            <a:off x="4295420" y="2123858"/>
            <a:ext cx="3425952" cy="3348228"/>
          </a:xfrm>
          <a:prstGeom prst="rect">
            <a:avLst/>
          </a:prstGeom>
        </p:spPr>
      </p:pic>
      <p:sp>
        <p:nvSpPr>
          <p:cNvPr id="5" name="object 3">
            <a:extLst>
              <a:ext uri="{FF2B5EF4-FFF2-40B4-BE49-F238E27FC236}">
                <a16:creationId xmlns:a16="http://schemas.microsoft.com/office/drawing/2014/main" id="{AF2CDBDA-9579-0069-BA6A-7212F92F4328}"/>
              </a:ext>
            </a:extLst>
          </p:cNvPr>
          <p:cNvSpPr txBox="1"/>
          <p:nvPr/>
        </p:nvSpPr>
        <p:spPr>
          <a:xfrm>
            <a:off x="4745000" y="2242731"/>
            <a:ext cx="2527300" cy="538609"/>
          </a:xfrm>
          <a:prstGeom prst="rect">
            <a:avLst/>
          </a:prstGeom>
          <a:solidFill>
            <a:srgbClr val="162750">
              <a:alpha val="85098"/>
            </a:srgbClr>
          </a:solidFill>
        </p:spPr>
        <p:txBody>
          <a:bodyPr vert="horz" wrap="square" lIns="0" tIns="0" rIns="0" bIns="0" rtlCol="0">
            <a:spAutoFit/>
          </a:bodyPr>
          <a:lstStyle/>
          <a:p>
            <a:pPr marL="94615" algn="ctr">
              <a:lnSpc>
                <a:spcPts val="2125"/>
              </a:lnSpc>
            </a:pPr>
            <a:r>
              <a:rPr b="1" dirty="0">
                <a:solidFill>
                  <a:srgbClr val="FFFFFF"/>
                </a:solidFill>
                <a:latin typeface="Segoe UI Semibold"/>
                <a:cs typeface="Segoe UI Semibold"/>
              </a:rPr>
              <a:t>Enterprise</a:t>
            </a:r>
            <a:r>
              <a:rPr b="1" spc="-10" dirty="0">
                <a:solidFill>
                  <a:srgbClr val="FFFFFF"/>
                </a:solidFill>
                <a:latin typeface="Segoe UI Semibold"/>
                <a:cs typeface="Segoe UI Semibold"/>
              </a:rPr>
              <a:t> agreements</a:t>
            </a:r>
            <a:r>
              <a:rPr lang="en-AU" b="1" spc="-10" dirty="0">
                <a:solidFill>
                  <a:srgbClr val="FFFFFF"/>
                </a:solidFill>
                <a:latin typeface="Segoe UI Semibold"/>
                <a:cs typeface="Segoe UI Semibold"/>
              </a:rPr>
              <a:t> and Awards</a:t>
            </a:r>
            <a:endParaRPr dirty="0">
              <a:latin typeface="Segoe UI Semibold"/>
              <a:cs typeface="Segoe UI Semibold"/>
            </a:endParaRPr>
          </a:p>
        </p:txBody>
      </p:sp>
      <p:sp>
        <p:nvSpPr>
          <p:cNvPr id="8" name="object 4">
            <a:extLst>
              <a:ext uri="{FF2B5EF4-FFF2-40B4-BE49-F238E27FC236}">
                <a16:creationId xmlns:a16="http://schemas.microsoft.com/office/drawing/2014/main" id="{90B25798-BCCB-9835-6E4C-15B8D4A1D3A8}"/>
              </a:ext>
            </a:extLst>
          </p:cNvPr>
          <p:cNvSpPr txBox="1"/>
          <p:nvPr/>
        </p:nvSpPr>
        <p:spPr>
          <a:xfrm>
            <a:off x="7271792" y="3426879"/>
            <a:ext cx="2065020" cy="263855"/>
          </a:xfrm>
          <a:prstGeom prst="rect">
            <a:avLst/>
          </a:prstGeom>
          <a:solidFill>
            <a:srgbClr val="162750">
              <a:alpha val="85098"/>
            </a:srgbClr>
          </a:solidFill>
        </p:spPr>
        <p:txBody>
          <a:bodyPr vert="horz" wrap="square" lIns="0" tIns="0" rIns="0" bIns="0" rtlCol="0">
            <a:spAutoFit/>
          </a:bodyPr>
          <a:lstStyle/>
          <a:p>
            <a:pPr marL="78105">
              <a:lnSpc>
                <a:spcPts val="2150"/>
              </a:lnSpc>
            </a:pPr>
            <a:r>
              <a:rPr b="1" dirty="0">
                <a:solidFill>
                  <a:srgbClr val="FFFFFF"/>
                </a:solidFill>
                <a:latin typeface="Segoe UI Semibold"/>
                <a:cs typeface="Segoe UI Semibold"/>
              </a:rPr>
              <a:t>Federal</a:t>
            </a:r>
            <a:r>
              <a:rPr b="1" spc="5" dirty="0">
                <a:solidFill>
                  <a:srgbClr val="FFFFFF"/>
                </a:solidFill>
                <a:latin typeface="Segoe UI Semibold"/>
                <a:cs typeface="Segoe UI Semibold"/>
              </a:rPr>
              <a:t> </a:t>
            </a:r>
            <a:r>
              <a:rPr b="1" spc="-10" dirty="0">
                <a:solidFill>
                  <a:srgbClr val="FFFFFF"/>
                </a:solidFill>
                <a:latin typeface="Segoe UI Semibold"/>
                <a:cs typeface="Segoe UI Semibold"/>
              </a:rPr>
              <a:t>legislation</a:t>
            </a:r>
            <a:endParaRPr>
              <a:latin typeface="Segoe UI Semibold"/>
              <a:cs typeface="Segoe UI Semibold"/>
            </a:endParaRPr>
          </a:p>
        </p:txBody>
      </p:sp>
      <p:sp>
        <p:nvSpPr>
          <p:cNvPr id="9" name="object 5">
            <a:extLst>
              <a:ext uri="{FF2B5EF4-FFF2-40B4-BE49-F238E27FC236}">
                <a16:creationId xmlns:a16="http://schemas.microsoft.com/office/drawing/2014/main" id="{81F4F136-0FD3-5851-1AD8-933B55BA7B73}"/>
              </a:ext>
            </a:extLst>
          </p:cNvPr>
          <p:cNvSpPr txBox="1"/>
          <p:nvPr/>
        </p:nvSpPr>
        <p:spPr>
          <a:xfrm>
            <a:off x="6823737" y="4749711"/>
            <a:ext cx="1655445" cy="619399"/>
          </a:xfrm>
          <a:prstGeom prst="rect">
            <a:avLst/>
          </a:prstGeom>
          <a:solidFill>
            <a:srgbClr val="162750">
              <a:alpha val="85098"/>
            </a:srgbClr>
          </a:solidFill>
        </p:spPr>
        <p:txBody>
          <a:bodyPr vert="horz" wrap="square" lIns="0" tIns="64769" rIns="0" bIns="0" rtlCol="0">
            <a:spAutoFit/>
          </a:bodyPr>
          <a:lstStyle/>
          <a:p>
            <a:pPr marL="293370" marR="285750" indent="272415">
              <a:spcBef>
                <a:spcPts val="509"/>
              </a:spcBef>
            </a:pPr>
            <a:r>
              <a:rPr b="1" spc="-10" dirty="0">
                <a:solidFill>
                  <a:srgbClr val="FFFFFF"/>
                </a:solidFill>
                <a:latin typeface="Segoe UI Semibold"/>
                <a:cs typeface="Segoe UI Semibold"/>
              </a:rPr>
              <a:t>State legislation</a:t>
            </a:r>
            <a:endParaRPr dirty="0">
              <a:latin typeface="Segoe UI Semibold"/>
              <a:cs typeface="Segoe UI Semibold"/>
            </a:endParaRPr>
          </a:p>
        </p:txBody>
      </p:sp>
      <p:sp>
        <p:nvSpPr>
          <p:cNvPr id="10" name="object 6">
            <a:extLst>
              <a:ext uri="{FF2B5EF4-FFF2-40B4-BE49-F238E27FC236}">
                <a16:creationId xmlns:a16="http://schemas.microsoft.com/office/drawing/2014/main" id="{E2C1EEA4-A15E-CA9A-2B5A-8369797BB456}"/>
              </a:ext>
            </a:extLst>
          </p:cNvPr>
          <p:cNvSpPr txBox="1"/>
          <p:nvPr/>
        </p:nvSpPr>
        <p:spPr>
          <a:xfrm>
            <a:off x="3758971" y="4766474"/>
            <a:ext cx="1973580" cy="325089"/>
          </a:xfrm>
          <a:prstGeom prst="rect">
            <a:avLst/>
          </a:prstGeom>
          <a:solidFill>
            <a:srgbClr val="162750">
              <a:alpha val="85098"/>
            </a:srgbClr>
          </a:solidFill>
        </p:spPr>
        <p:txBody>
          <a:bodyPr vert="horz" wrap="square" lIns="0" tIns="47625" rIns="0" bIns="0" rtlCol="0">
            <a:spAutoFit/>
          </a:bodyPr>
          <a:lstStyle/>
          <a:p>
            <a:pPr marL="70485">
              <a:spcBef>
                <a:spcPts val="375"/>
              </a:spcBef>
            </a:pPr>
            <a:r>
              <a:rPr b="1" dirty="0">
                <a:solidFill>
                  <a:srgbClr val="FFFFFF"/>
                </a:solidFill>
                <a:latin typeface="Segoe UI Semibold"/>
                <a:cs typeface="Segoe UI Semibold"/>
              </a:rPr>
              <a:t>Codes</a:t>
            </a:r>
            <a:r>
              <a:rPr b="1" spc="-15" dirty="0">
                <a:solidFill>
                  <a:srgbClr val="FFFFFF"/>
                </a:solidFill>
                <a:latin typeface="Segoe UI Semibold"/>
                <a:cs typeface="Segoe UI Semibold"/>
              </a:rPr>
              <a:t> </a:t>
            </a:r>
            <a:r>
              <a:rPr b="1" dirty="0">
                <a:solidFill>
                  <a:srgbClr val="FFFFFF"/>
                </a:solidFill>
                <a:latin typeface="Segoe UI Semibold"/>
                <a:cs typeface="Segoe UI Semibold"/>
              </a:rPr>
              <a:t>of</a:t>
            </a:r>
            <a:r>
              <a:rPr b="1" spc="-15" dirty="0">
                <a:solidFill>
                  <a:srgbClr val="FFFFFF"/>
                </a:solidFill>
                <a:latin typeface="Segoe UI Semibold"/>
                <a:cs typeface="Segoe UI Semibold"/>
              </a:rPr>
              <a:t> </a:t>
            </a:r>
            <a:r>
              <a:rPr b="1" spc="-10" dirty="0">
                <a:solidFill>
                  <a:srgbClr val="FFFFFF"/>
                </a:solidFill>
                <a:latin typeface="Segoe UI Semibold"/>
                <a:cs typeface="Segoe UI Semibold"/>
              </a:rPr>
              <a:t>conduct</a:t>
            </a:r>
            <a:endParaRPr dirty="0">
              <a:latin typeface="Segoe UI Semibold"/>
              <a:cs typeface="Segoe UI Semibold"/>
            </a:endParaRPr>
          </a:p>
        </p:txBody>
      </p:sp>
      <p:sp>
        <p:nvSpPr>
          <p:cNvPr id="11" name="object 7">
            <a:extLst>
              <a:ext uri="{FF2B5EF4-FFF2-40B4-BE49-F238E27FC236}">
                <a16:creationId xmlns:a16="http://schemas.microsoft.com/office/drawing/2014/main" id="{C30382A3-173F-A48B-CED4-3EDC53410205}"/>
              </a:ext>
            </a:extLst>
          </p:cNvPr>
          <p:cNvSpPr txBox="1"/>
          <p:nvPr/>
        </p:nvSpPr>
        <p:spPr>
          <a:xfrm>
            <a:off x="2667788" y="3259238"/>
            <a:ext cx="2289175" cy="615553"/>
          </a:xfrm>
          <a:prstGeom prst="rect">
            <a:avLst/>
          </a:prstGeom>
          <a:solidFill>
            <a:srgbClr val="162750">
              <a:alpha val="85098"/>
            </a:srgbClr>
          </a:solidFill>
        </p:spPr>
        <p:txBody>
          <a:bodyPr vert="horz" wrap="square" lIns="0" tIns="60960" rIns="0" bIns="0" rtlCol="0">
            <a:spAutoFit/>
          </a:bodyPr>
          <a:lstStyle/>
          <a:p>
            <a:pPr marL="64769" marR="25400" indent="513080">
              <a:spcBef>
                <a:spcPts val="480"/>
              </a:spcBef>
            </a:pPr>
            <a:r>
              <a:rPr b="1" dirty="0">
                <a:solidFill>
                  <a:srgbClr val="FFFFFF"/>
                </a:solidFill>
                <a:latin typeface="Segoe UI Semibold"/>
                <a:cs typeface="Segoe UI Semibold"/>
              </a:rPr>
              <a:t>Contract</a:t>
            </a:r>
            <a:r>
              <a:rPr b="1" spc="-15" dirty="0">
                <a:solidFill>
                  <a:srgbClr val="FFFFFF"/>
                </a:solidFill>
                <a:latin typeface="Segoe UI Semibold"/>
                <a:cs typeface="Segoe UI Semibold"/>
              </a:rPr>
              <a:t> </a:t>
            </a:r>
            <a:r>
              <a:rPr b="1" spc="-25" dirty="0">
                <a:solidFill>
                  <a:srgbClr val="FFFFFF"/>
                </a:solidFill>
                <a:latin typeface="Segoe UI Semibold"/>
                <a:cs typeface="Segoe UI Semibold"/>
              </a:rPr>
              <a:t>of </a:t>
            </a:r>
            <a:r>
              <a:rPr b="1" spc="-10" dirty="0">
                <a:solidFill>
                  <a:srgbClr val="FFFFFF"/>
                </a:solidFill>
                <a:latin typeface="Segoe UI Semibold"/>
                <a:cs typeface="Segoe UI Semibold"/>
              </a:rPr>
              <a:t>employment/policies</a:t>
            </a:r>
            <a:endParaRPr dirty="0">
              <a:latin typeface="Segoe UI Semibold"/>
              <a:cs typeface="Segoe UI Semibold"/>
            </a:endParaRPr>
          </a:p>
        </p:txBody>
      </p:sp>
    </p:spTree>
    <p:extLst>
      <p:ext uri="{BB962C8B-B14F-4D97-AF65-F5344CB8AC3E}">
        <p14:creationId xmlns:p14="http://schemas.microsoft.com/office/powerpoint/2010/main" val="3196259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83216" y="771108"/>
            <a:ext cx="11008784" cy="584775"/>
          </a:xfrm>
          <a:prstGeom prst="rect">
            <a:avLst/>
          </a:prstGeom>
        </p:spPr>
        <p:txBody>
          <a:bodyPr wrap="square">
            <a:spAutoFit/>
          </a:bodyPr>
          <a:lstStyle/>
          <a:p>
            <a:pPr>
              <a:spcBef>
                <a:spcPts val="600"/>
              </a:spcBef>
              <a:spcAft>
                <a:spcPts val="300"/>
              </a:spcAft>
            </a:pPr>
            <a:r>
              <a:rPr lang="en-AU" sz="3200" b="1" dirty="0">
                <a:solidFill>
                  <a:schemeClr val="accent4"/>
                </a:solidFill>
                <a:latin typeface="Segoe UI" panose="020B0502040204020203" pitchFamily="34" charset="0"/>
                <a:cs typeface="Segoe UI" panose="020B0502040204020203" pitchFamily="34" charset="0"/>
              </a:rPr>
              <a:t>Fair Work Act 2009 (</a:t>
            </a:r>
            <a:r>
              <a:rPr lang="en-AU" sz="3200" b="1" dirty="0" err="1">
                <a:solidFill>
                  <a:schemeClr val="accent4"/>
                </a:solidFill>
                <a:latin typeface="Segoe UI" panose="020B0502040204020203" pitchFamily="34" charset="0"/>
                <a:cs typeface="Segoe UI" panose="020B0502040204020203" pitchFamily="34" charset="0"/>
              </a:rPr>
              <a:t>Cth</a:t>
            </a:r>
            <a:r>
              <a:rPr lang="en-AU" sz="3200" b="1" dirty="0">
                <a:solidFill>
                  <a:schemeClr val="accent4"/>
                </a:solidFill>
                <a:latin typeface="Segoe UI" panose="020B0502040204020203" pitchFamily="34" charset="0"/>
                <a:cs typeface="Segoe UI" panose="020B0502040204020203" pitchFamily="34" charset="0"/>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1" name="object 3">
            <a:extLst>
              <a:ext uri="{FF2B5EF4-FFF2-40B4-BE49-F238E27FC236}">
                <a16:creationId xmlns:a16="http://schemas.microsoft.com/office/drawing/2014/main" id="{48CC2E2D-1562-C2BB-56CD-0B4FA9607C73}"/>
              </a:ext>
            </a:extLst>
          </p:cNvPr>
          <p:cNvSpPr txBox="1"/>
          <p:nvPr/>
        </p:nvSpPr>
        <p:spPr>
          <a:xfrm>
            <a:off x="1041942" y="1913755"/>
            <a:ext cx="6100981" cy="3210494"/>
          </a:xfrm>
          <a:prstGeom prst="rect">
            <a:avLst/>
          </a:prstGeom>
        </p:spPr>
        <p:txBody>
          <a:bodyPr vert="horz" wrap="square" lIns="0" tIns="131445" rIns="0" bIns="0" rtlCol="0">
            <a:spAutoFit/>
          </a:bodyPr>
          <a:lstStyle/>
          <a:p>
            <a:pPr marL="698500" marR="398780" lvl="1" indent="-228600">
              <a:lnSpc>
                <a:spcPts val="2380"/>
              </a:lnSpc>
              <a:spcBef>
                <a:spcPts val="1195"/>
              </a:spcBef>
              <a:buFont typeface="Arial"/>
              <a:buChar char="•"/>
              <a:tabLst>
                <a:tab pos="697865" algn="l"/>
                <a:tab pos="698500" algn="l"/>
              </a:tabLst>
            </a:pPr>
            <a:r>
              <a:rPr sz="2200" dirty="0">
                <a:latin typeface="Segoe UI Light"/>
                <a:cs typeface="Segoe UI Light"/>
              </a:rPr>
              <a:t>Provides</a:t>
            </a:r>
            <a:r>
              <a:rPr sz="2200" spc="-50" dirty="0">
                <a:latin typeface="Segoe UI Light"/>
                <a:cs typeface="Segoe UI Light"/>
              </a:rPr>
              <a:t> </a:t>
            </a:r>
            <a:r>
              <a:rPr sz="2200" dirty="0">
                <a:latin typeface="Segoe UI Light"/>
                <a:cs typeface="Segoe UI Light"/>
              </a:rPr>
              <a:t>a</a:t>
            </a:r>
            <a:r>
              <a:rPr sz="2200" spc="-65" dirty="0">
                <a:latin typeface="Segoe UI Light"/>
                <a:cs typeface="Segoe UI Light"/>
              </a:rPr>
              <a:t> </a:t>
            </a:r>
            <a:r>
              <a:rPr sz="2200" dirty="0">
                <a:latin typeface="Segoe UI Light"/>
                <a:cs typeface="Segoe UI Light"/>
              </a:rPr>
              <a:t>safety</a:t>
            </a:r>
            <a:r>
              <a:rPr sz="2200" spc="-40" dirty="0">
                <a:latin typeface="Segoe UI Light"/>
                <a:cs typeface="Segoe UI Light"/>
              </a:rPr>
              <a:t> </a:t>
            </a:r>
            <a:r>
              <a:rPr sz="2200" dirty="0">
                <a:latin typeface="Segoe UI Light"/>
                <a:cs typeface="Segoe UI Light"/>
              </a:rPr>
              <a:t>net</a:t>
            </a:r>
            <a:r>
              <a:rPr sz="2200" spc="-65" dirty="0">
                <a:latin typeface="Segoe UI Light"/>
                <a:cs typeface="Segoe UI Light"/>
              </a:rPr>
              <a:t> </a:t>
            </a:r>
            <a:r>
              <a:rPr sz="2200" dirty="0">
                <a:latin typeface="Segoe UI Light"/>
                <a:cs typeface="Segoe UI Light"/>
              </a:rPr>
              <a:t>of</a:t>
            </a:r>
            <a:r>
              <a:rPr sz="2200" spc="-65" dirty="0">
                <a:latin typeface="Segoe UI Light"/>
                <a:cs typeface="Segoe UI Light"/>
              </a:rPr>
              <a:t> </a:t>
            </a:r>
            <a:r>
              <a:rPr sz="2200" spc="-10" dirty="0">
                <a:latin typeface="Segoe UI Light"/>
                <a:cs typeface="Segoe UI Light"/>
              </a:rPr>
              <a:t>minimum entitlements</a:t>
            </a:r>
            <a:r>
              <a:rPr lang="en-AU" sz="2200" spc="-10" dirty="0">
                <a:latin typeface="Segoe UI Light"/>
                <a:cs typeface="Segoe UI Light"/>
              </a:rPr>
              <a:t> (National Employment Standards) (e.g. sick leave, annual leave, 38 hour week)</a:t>
            </a:r>
          </a:p>
          <a:p>
            <a:pPr marL="698500" marR="398780" lvl="1" indent="-228600">
              <a:lnSpc>
                <a:spcPts val="2380"/>
              </a:lnSpc>
              <a:spcBef>
                <a:spcPts val="1195"/>
              </a:spcBef>
              <a:buFont typeface="Arial"/>
              <a:buChar char="•"/>
              <a:tabLst>
                <a:tab pos="697865" algn="l"/>
                <a:tab pos="698500" algn="l"/>
              </a:tabLst>
            </a:pPr>
            <a:r>
              <a:rPr lang="en-AU" sz="2200" spc="-10" dirty="0">
                <a:latin typeface="Segoe UI Light"/>
                <a:cs typeface="Segoe UI Light"/>
              </a:rPr>
              <a:t>Creates protections for employees e.g. against unfair dismissal, adverse action and discrimination</a:t>
            </a:r>
          </a:p>
          <a:p>
            <a:pPr marL="698500" marR="398780" lvl="1" indent="-228600">
              <a:lnSpc>
                <a:spcPts val="2380"/>
              </a:lnSpc>
              <a:spcBef>
                <a:spcPts val="1195"/>
              </a:spcBef>
              <a:buFont typeface="Arial"/>
              <a:buChar char="•"/>
              <a:tabLst>
                <a:tab pos="697865" algn="l"/>
                <a:tab pos="698500" algn="l"/>
              </a:tabLst>
            </a:pPr>
            <a:r>
              <a:rPr sz="2200" dirty="0">
                <a:latin typeface="Segoe UI Light"/>
                <a:cs typeface="Segoe UI Light"/>
              </a:rPr>
              <a:t>Not</a:t>
            </a:r>
            <a:r>
              <a:rPr sz="2200" spc="-45" dirty="0">
                <a:latin typeface="Segoe UI Light"/>
                <a:cs typeface="Segoe UI Light"/>
              </a:rPr>
              <a:t> </a:t>
            </a:r>
            <a:r>
              <a:rPr sz="2200" dirty="0">
                <a:latin typeface="Segoe UI Light"/>
                <a:cs typeface="Segoe UI Light"/>
              </a:rPr>
              <a:t>all</a:t>
            </a:r>
            <a:r>
              <a:rPr sz="2200" spc="-30" dirty="0">
                <a:latin typeface="Segoe UI Light"/>
                <a:cs typeface="Segoe UI Light"/>
              </a:rPr>
              <a:t> </a:t>
            </a:r>
            <a:r>
              <a:rPr sz="2200" dirty="0">
                <a:latin typeface="Segoe UI Light"/>
                <a:cs typeface="Segoe UI Light"/>
              </a:rPr>
              <a:t>parts</a:t>
            </a:r>
            <a:r>
              <a:rPr sz="2200" spc="-15" dirty="0">
                <a:latin typeface="Segoe UI Light"/>
                <a:cs typeface="Segoe UI Light"/>
              </a:rPr>
              <a:t> </a:t>
            </a:r>
            <a:r>
              <a:rPr sz="2200" dirty="0">
                <a:latin typeface="Segoe UI Light"/>
                <a:cs typeface="Segoe UI Light"/>
              </a:rPr>
              <a:t>of</a:t>
            </a:r>
            <a:r>
              <a:rPr sz="2200" spc="-20" dirty="0">
                <a:latin typeface="Segoe UI Light"/>
                <a:cs typeface="Segoe UI Light"/>
              </a:rPr>
              <a:t> </a:t>
            </a:r>
            <a:r>
              <a:rPr sz="2200" dirty="0">
                <a:latin typeface="Segoe UI Light"/>
                <a:cs typeface="Segoe UI Light"/>
              </a:rPr>
              <a:t>FW</a:t>
            </a:r>
            <a:r>
              <a:rPr sz="2200" spc="-20" dirty="0">
                <a:latin typeface="Segoe UI Light"/>
                <a:cs typeface="Segoe UI Light"/>
              </a:rPr>
              <a:t> </a:t>
            </a:r>
            <a:r>
              <a:rPr sz="2200" dirty="0">
                <a:latin typeface="Segoe UI Light"/>
                <a:cs typeface="Segoe UI Light"/>
              </a:rPr>
              <a:t>Act</a:t>
            </a:r>
            <a:r>
              <a:rPr sz="2200" spc="-30" dirty="0">
                <a:latin typeface="Segoe UI Light"/>
                <a:cs typeface="Segoe UI Light"/>
              </a:rPr>
              <a:t> </a:t>
            </a:r>
            <a:r>
              <a:rPr sz="2200" dirty="0">
                <a:latin typeface="Segoe UI Light"/>
                <a:cs typeface="Segoe UI Light"/>
              </a:rPr>
              <a:t>apply</a:t>
            </a:r>
            <a:r>
              <a:rPr sz="2200" spc="-5" dirty="0">
                <a:latin typeface="Segoe UI Light"/>
                <a:cs typeface="Segoe UI Light"/>
              </a:rPr>
              <a:t> </a:t>
            </a:r>
            <a:r>
              <a:rPr sz="2200" dirty="0">
                <a:latin typeface="Segoe UI Light"/>
                <a:cs typeface="Segoe UI Light"/>
              </a:rPr>
              <a:t>to</a:t>
            </a:r>
            <a:r>
              <a:rPr sz="2200" spc="-35" dirty="0">
                <a:latin typeface="Segoe UI Light"/>
                <a:cs typeface="Segoe UI Light"/>
              </a:rPr>
              <a:t> </a:t>
            </a:r>
            <a:r>
              <a:rPr sz="2200" spc="-25" dirty="0">
                <a:latin typeface="Segoe UI Light"/>
                <a:cs typeface="Segoe UI Light"/>
              </a:rPr>
              <a:t>all </a:t>
            </a:r>
            <a:r>
              <a:rPr sz="2200" spc="-10" dirty="0">
                <a:latin typeface="Segoe UI Light"/>
                <a:cs typeface="Segoe UI Light"/>
              </a:rPr>
              <a:t>employees</a:t>
            </a:r>
            <a:r>
              <a:rPr lang="en-AU" sz="2200" spc="-10" dirty="0">
                <a:latin typeface="Segoe UI Light"/>
                <a:cs typeface="Segoe UI Light"/>
              </a:rPr>
              <a:t> in the Victorian Public Sector</a:t>
            </a:r>
          </a:p>
        </p:txBody>
      </p:sp>
      <p:pic>
        <p:nvPicPr>
          <p:cNvPr id="12" name="Picture 11">
            <a:extLst>
              <a:ext uri="{FF2B5EF4-FFF2-40B4-BE49-F238E27FC236}">
                <a16:creationId xmlns:a16="http://schemas.microsoft.com/office/drawing/2014/main" id="{277E425B-89BB-6C29-986A-4ED894278B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2923" y="2015489"/>
            <a:ext cx="4255769" cy="2827022"/>
          </a:xfrm>
          <a:prstGeom prst="rect">
            <a:avLst/>
          </a:prstGeom>
        </p:spPr>
      </p:pic>
    </p:spTree>
    <p:extLst>
      <p:ext uri="{BB962C8B-B14F-4D97-AF65-F5344CB8AC3E}">
        <p14:creationId xmlns:p14="http://schemas.microsoft.com/office/powerpoint/2010/main" val="3692649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5983"/>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609600" y="771108"/>
            <a:ext cx="11582399" cy="584775"/>
          </a:xfrm>
          <a:prstGeom prst="rect">
            <a:avLst/>
          </a:prstGeom>
        </p:spPr>
        <p:txBody>
          <a:bodyPr wrap="square">
            <a:spAutoFit/>
          </a:bodyPr>
          <a:lstStyle/>
          <a:p>
            <a:pPr>
              <a:spcBef>
                <a:spcPts val="600"/>
              </a:spcBef>
              <a:spcAft>
                <a:spcPts val="300"/>
              </a:spcAft>
            </a:pPr>
            <a:r>
              <a:rPr lang="en-AU" sz="3200" b="1" dirty="0">
                <a:solidFill>
                  <a:schemeClr val="bg1"/>
                </a:solidFill>
                <a:latin typeface="Segoe UI" panose="020B0502040204020203" pitchFamily="34" charset="0"/>
                <a:cs typeface="Segoe UI" panose="020B0502040204020203" pitchFamily="34" charset="0"/>
              </a:rPr>
              <a:t>Constitutional application of the Fair Work Act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grpSp>
        <p:nvGrpSpPr>
          <p:cNvPr id="2" name="Group 1">
            <a:extLst>
              <a:ext uri="{FF2B5EF4-FFF2-40B4-BE49-F238E27FC236}">
                <a16:creationId xmlns:a16="http://schemas.microsoft.com/office/drawing/2014/main" id="{4FD24B55-DC5C-D481-1D2B-683492E4D712}"/>
              </a:ext>
            </a:extLst>
          </p:cNvPr>
          <p:cNvGrpSpPr/>
          <p:nvPr/>
        </p:nvGrpSpPr>
        <p:grpSpPr>
          <a:xfrm>
            <a:off x="3954088" y="5358101"/>
            <a:ext cx="4283823" cy="1111425"/>
            <a:chOff x="1295031" y="-22034"/>
            <a:chExt cx="6815046" cy="1212381"/>
          </a:xfrm>
        </p:grpSpPr>
        <p:sp>
          <p:nvSpPr>
            <p:cNvPr id="4" name="Rectangle 3">
              <a:extLst>
                <a:ext uri="{FF2B5EF4-FFF2-40B4-BE49-F238E27FC236}">
                  <a16:creationId xmlns:a16="http://schemas.microsoft.com/office/drawing/2014/main" id="{E83C2EA0-55BF-5F18-ED60-EA6AB931C358}"/>
                </a:ext>
              </a:extLst>
            </p:cNvPr>
            <p:cNvSpPr/>
            <p:nvPr/>
          </p:nvSpPr>
          <p:spPr>
            <a:xfrm>
              <a:off x="1295031" y="0"/>
              <a:ext cx="6815046" cy="119034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5" name="TextBox 4">
              <a:extLst>
                <a:ext uri="{FF2B5EF4-FFF2-40B4-BE49-F238E27FC236}">
                  <a16:creationId xmlns:a16="http://schemas.microsoft.com/office/drawing/2014/main" id="{60D05BCA-7093-89CB-DC9E-3E7509D155BA}"/>
                </a:ext>
              </a:extLst>
            </p:cNvPr>
            <p:cNvSpPr txBox="1"/>
            <p:nvPr/>
          </p:nvSpPr>
          <p:spPr>
            <a:xfrm>
              <a:off x="1295031" y="-22034"/>
              <a:ext cx="6815046" cy="1190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2800" kern="1200" dirty="0"/>
                <a:t>The Fair Work Act</a:t>
              </a:r>
            </a:p>
          </p:txBody>
        </p:sp>
      </p:grpSp>
      <p:grpSp>
        <p:nvGrpSpPr>
          <p:cNvPr id="10" name="Group 9">
            <a:extLst>
              <a:ext uri="{FF2B5EF4-FFF2-40B4-BE49-F238E27FC236}">
                <a16:creationId xmlns:a16="http://schemas.microsoft.com/office/drawing/2014/main" id="{2EB58F9B-3BB8-EF77-1BAE-778A8AD23691}"/>
              </a:ext>
            </a:extLst>
          </p:cNvPr>
          <p:cNvGrpSpPr/>
          <p:nvPr/>
        </p:nvGrpSpPr>
        <p:grpSpPr>
          <a:xfrm>
            <a:off x="797313" y="1822549"/>
            <a:ext cx="2707887" cy="2131406"/>
            <a:chOff x="5194" y="2494906"/>
            <a:chExt cx="2793635" cy="1816949"/>
          </a:xfrm>
        </p:grpSpPr>
        <p:sp>
          <p:nvSpPr>
            <p:cNvPr id="11" name="Rectangle 10">
              <a:extLst>
                <a:ext uri="{FF2B5EF4-FFF2-40B4-BE49-F238E27FC236}">
                  <a16:creationId xmlns:a16="http://schemas.microsoft.com/office/drawing/2014/main" id="{3E4E087C-1F48-131F-8A8F-8ED8C2A45A48}"/>
                </a:ext>
              </a:extLst>
            </p:cNvPr>
            <p:cNvSpPr/>
            <p:nvPr/>
          </p:nvSpPr>
          <p:spPr>
            <a:xfrm>
              <a:off x="5194" y="2494906"/>
              <a:ext cx="2793635" cy="181694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sz="1400"/>
            </a:p>
          </p:txBody>
        </p:sp>
        <p:sp>
          <p:nvSpPr>
            <p:cNvPr id="13" name="TextBox 12">
              <a:extLst>
                <a:ext uri="{FF2B5EF4-FFF2-40B4-BE49-F238E27FC236}">
                  <a16:creationId xmlns:a16="http://schemas.microsoft.com/office/drawing/2014/main" id="{5B4891EE-5C17-D13E-C7FD-CD6360A95F29}"/>
                </a:ext>
              </a:extLst>
            </p:cNvPr>
            <p:cNvSpPr txBox="1"/>
            <p:nvPr/>
          </p:nvSpPr>
          <p:spPr>
            <a:xfrm>
              <a:off x="5194" y="2494906"/>
              <a:ext cx="2793635" cy="1816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2000" b="1" kern="1200" dirty="0"/>
                <a:t>Corporations power </a:t>
              </a:r>
            </a:p>
            <a:p>
              <a:pPr marL="0" lvl="0" indent="0" algn="ctr" defTabSz="844550">
                <a:lnSpc>
                  <a:spcPct val="90000"/>
                </a:lnSpc>
                <a:spcBef>
                  <a:spcPct val="0"/>
                </a:spcBef>
                <a:spcAft>
                  <a:spcPct val="35000"/>
                </a:spcAft>
                <a:buNone/>
              </a:pPr>
              <a:r>
                <a:rPr lang="en-US" sz="2000" kern="1200" dirty="0"/>
                <a:t>If the entity is a trading or financial corporation</a:t>
              </a:r>
            </a:p>
          </p:txBody>
        </p:sp>
      </p:grpSp>
      <p:grpSp>
        <p:nvGrpSpPr>
          <p:cNvPr id="14" name="Group 13">
            <a:extLst>
              <a:ext uri="{FF2B5EF4-FFF2-40B4-BE49-F238E27FC236}">
                <a16:creationId xmlns:a16="http://schemas.microsoft.com/office/drawing/2014/main" id="{B949DD73-4DE6-FB2D-9341-CF0B5621359F}"/>
              </a:ext>
            </a:extLst>
          </p:cNvPr>
          <p:cNvGrpSpPr/>
          <p:nvPr/>
        </p:nvGrpSpPr>
        <p:grpSpPr>
          <a:xfrm>
            <a:off x="4374893" y="1825443"/>
            <a:ext cx="3107413" cy="2150546"/>
            <a:chOff x="416617" y="2407079"/>
            <a:chExt cx="3946104" cy="2624687"/>
          </a:xfrm>
        </p:grpSpPr>
        <p:sp>
          <p:nvSpPr>
            <p:cNvPr id="15" name="Rectangle 14">
              <a:extLst>
                <a:ext uri="{FF2B5EF4-FFF2-40B4-BE49-F238E27FC236}">
                  <a16:creationId xmlns:a16="http://schemas.microsoft.com/office/drawing/2014/main" id="{3096F6DA-7FE1-94AF-4D8C-B345447C8AAF}"/>
                </a:ext>
              </a:extLst>
            </p:cNvPr>
            <p:cNvSpPr/>
            <p:nvPr/>
          </p:nvSpPr>
          <p:spPr>
            <a:xfrm>
              <a:off x="416617" y="2407079"/>
              <a:ext cx="3946104" cy="262468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sz="1400"/>
            </a:p>
          </p:txBody>
        </p:sp>
        <p:sp>
          <p:nvSpPr>
            <p:cNvPr id="16" name="TextBox 15">
              <a:extLst>
                <a:ext uri="{FF2B5EF4-FFF2-40B4-BE49-F238E27FC236}">
                  <a16:creationId xmlns:a16="http://schemas.microsoft.com/office/drawing/2014/main" id="{5FBF4C37-10CC-88D0-6113-A79D92516C5C}"/>
                </a:ext>
              </a:extLst>
            </p:cNvPr>
            <p:cNvSpPr txBox="1"/>
            <p:nvPr/>
          </p:nvSpPr>
          <p:spPr>
            <a:xfrm>
              <a:off x="416617" y="2407079"/>
              <a:ext cx="3946104" cy="26246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000" b="1" kern="1200" dirty="0"/>
                <a:t>Referral power</a:t>
              </a:r>
            </a:p>
            <a:p>
              <a:pPr marL="0" lvl="0" indent="0" algn="ctr" defTabSz="1155700">
                <a:lnSpc>
                  <a:spcPct val="90000"/>
                </a:lnSpc>
                <a:spcBef>
                  <a:spcPct val="0"/>
                </a:spcBef>
                <a:spcAft>
                  <a:spcPct val="35000"/>
                </a:spcAft>
                <a:buNone/>
              </a:pPr>
              <a:r>
                <a:rPr lang="en-US" sz="2000" kern="1200" dirty="0"/>
                <a:t>Victoria has referred industrial powers to the </a:t>
              </a:r>
              <a:r>
                <a:rPr lang="en-US" sz="2000" kern="1200" dirty="0" err="1"/>
                <a:t>Cth</a:t>
              </a:r>
              <a:r>
                <a:rPr lang="en-US" sz="2000" kern="1200" dirty="0"/>
                <a:t> </a:t>
              </a:r>
            </a:p>
          </p:txBody>
        </p:sp>
      </p:grpSp>
      <p:grpSp>
        <p:nvGrpSpPr>
          <p:cNvPr id="17" name="Group 16">
            <a:extLst>
              <a:ext uri="{FF2B5EF4-FFF2-40B4-BE49-F238E27FC236}">
                <a16:creationId xmlns:a16="http://schemas.microsoft.com/office/drawing/2014/main" id="{D6F71C9B-6151-3CF6-DA6F-6B968B0CD954}"/>
              </a:ext>
            </a:extLst>
          </p:cNvPr>
          <p:cNvGrpSpPr/>
          <p:nvPr/>
        </p:nvGrpSpPr>
        <p:grpSpPr>
          <a:xfrm>
            <a:off x="8351999" y="1822548"/>
            <a:ext cx="3332428" cy="2153441"/>
            <a:chOff x="2917394" y="2744572"/>
            <a:chExt cx="3688993" cy="2401421"/>
          </a:xfrm>
        </p:grpSpPr>
        <p:sp>
          <p:nvSpPr>
            <p:cNvPr id="18" name="Rectangle 17">
              <a:extLst>
                <a:ext uri="{FF2B5EF4-FFF2-40B4-BE49-F238E27FC236}">
                  <a16:creationId xmlns:a16="http://schemas.microsoft.com/office/drawing/2014/main" id="{D31CCEC2-D672-57EA-7F1F-CC4DDD2C391C}"/>
                </a:ext>
              </a:extLst>
            </p:cNvPr>
            <p:cNvSpPr/>
            <p:nvPr/>
          </p:nvSpPr>
          <p:spPr>
            <a:xfrm>
              <a:off x="2917394" y="2744572"/>
              <a:ext cx="3688993" cy="240142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sz="1400"/>
            </a:p>
          </p:txBody>
        </p:sp>
        <p:sp>
          <p:nvSpPr>
            <p:cNvPr id="19" name="TextBox 18">
              <a:extLst>
                <a:ext uri="{FF2B5EF4-FFF2-40B4-BE49-F238E27FC236}">
                  <a16:creationId xmlns:a16="http://schemas.microsoft.com/office/drawing/2014/main" id="{15867EFE-40EB-649B-A30D-B6ADADAD3164}"/>
                </a:ext>
              </a:extLst>
            </p:cNvPr>
            <p:cNvSpPr txBox="1"/>
            <p:nvPr/>
          </p:nvSpPr>
          <p:spPr>
            <a:xfrm>
              <a:off x="2917394" y="2744572"/>
              <a:ext cx="3688993" cy="24014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000" b="1" kern="1200" dirty="0"/>
                <a:t>External affairs power</a:t>
              </a:r>
            </a:p>
            <a:p>
              <a:pPr marL="0" lvl="0" indent="0" algn="ctr" defTabSz="1155700">
                <a:lnSpc>
                  <a:spcPct val="90000"/>
                </a:lnSpc>
                <a:spcBef>
                  <a:spcPct val="0"/>
                </a:spcBef>
                <a:spcAft>
                  <a:spcPct val="35000"/>
                </a:spcAft>
                <a:buNone/>
              </a:pPr>
              <a:r>
                <a:rPr lang="en-US" sz="2000" kern="1200" dirty="0"/>
                <a:t>Specific FW Act provisions that enact human rights obligations apply regardless of corporate status </a:t>
              </a:r>
            </a:p>
          </p:txBody>
        </p:sp>
      </p:grpSp>
      <p:cxnSp>
        <p:nvCxnSpPr>
          <p:cNvPr id="22" name="Straight Arrow Connector 21">
            <a:extLst>
              <a:ext uri="{FF2B5EF4-FFF2-40B4-BE49-F238E27FC236}">
                <a16:creationId xmlns:a16="http://schemas.microsoft.com/office/drawing/2014/main" id="{040C88F3-34FB-4F16-FAC5-6654A0887CA9}"/>
              </a:ext>
            </a:extLst>
          </p:cNvPr>
          <p:cNvCxnSpPr>
            <a:cxnSpLocks/>
          </p:cNvCxnSpPr>
          <p:nvPr/>
        </p:nvCxnSpPr>
        <p:spPr>
          <a:xfrm>
            <a:off x="2835730" y="4219303"/>
            <a:ext cx="1088571" cy="1012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1DD8B57-B471-1CF4-DFB0-8687C7ED35ED}"/>
              </a:ext>
            </a:extLst>
          </p:cNvPr>
          <p:cNvCxnSpPr/>
          <p:nvPr/>
        </p:nvCxnSpPr>
        <p:spPr>
          <a:xfrm>
            <a:off x="5943600" y="4149941"/>
            <a:ext cx="0" cy="1012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7062A0E-72BE-42C5-54BD-26AD7F273D8E}"/>
              </a:ext>
            </a:extLst>
          </p:cNvPr>
          <p:cNvCxnSpPr>
            <a:cxnSpLocks/>
          </p:cNvCxnSpPr>
          <p:nvPr/>
        </p:nvCxnSpPr>
        <p:spPr>
          <a:xfrm flipH="1">
            <a:off x="7713824" y="4230104"/>
            <a:ext cx="1081833" cy="960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733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a:xfrm>
            <a:off x="1183216" y="178456"/>
            <a:ext cx="10810941" cy="1077218"/>
          </a:xfrm>
          <a:prstGeom prst="rect">
            <a:avLst/>
          </a:prstGeom>
        </p:spPr>
        <p:txBody>
          <a:bodyPr wrap="square">
            <a:spAutoFit/>
          </a:bodyPr>
          <a:lstStyle/>
          <a:p>
            <a:pPr>
              <a:spcBef>
                <a:spcPts val="600"/>
              </a:spcBef>
              <a:spcAft>
                <a:spcPts val="300"/>
              </a:spcAft>
            </a:pPr>
            <a:r>
              <a:rPr lang="en-AU" sz="3200" b="1" dirty="0">
                <a:solidFill>
                  <a:schemeClr val="accent4"/>
                </a:solidFill>
                <a:latin typeface="Segoe UI" panose="020B0502040204020203" pitchFamily="34" charset="0"/>
                <a:cs typeface="Segoe UI" panose="020B0502040204020203" pitchFamily="34" charset="0"/>
              </a:rPr>
              <a:t>Limitations on the application of the FW Act to the Victorian public sector </a:t>
            </a:r>
          </a:p>
        </p:txBody>
      </p:sp>
      <p:pic>
        <p:nvPicPr>
          <p:cNvPr id="6" name="Picture 5" descr="A blue and black logo&#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Content Placeholder 1"/>
          <p:cNvSpPr txBox="1">
            <a:spLocks/>
          </p:cNvSpPr>
          <p:nvPr/>
        </p:nvSpPr>
        <p:spPr>
          <a:xfrm>
            <a:off x="1371600" y="1825625"/>
            <a:ext cx="574357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latin typeface="Segoe UI" panose="020B0502040204020203" pitchFamily="34" charset="0"/>
              <a:cs typeface="Segoe UI" panose="020B0502040204020203" pitchFamily="34" charset="0"/>
            </a:endParaRPr>
          </a:p>
          <a:p>
            <a:endParaRPr lang="en-AU" dirty="0"/>
          </a:p>
        </p:txBody>
      </p:sp>
      <p:graphicFrame>
        <p:nvGraphicFramePr>
          <p:cNvPr id="11" name="Diagram 10">
            <a:extLst>
              <a:ext uri="{FF2B5EF4-FFF2-40B4-BE49-F238E27FC236}">
                <a16:creationId xmlns:a16="http://schemas.microsoft.com/office/drawing/2014/main" id="{9C05D7BD-B603-1289-B6A0-EF623AF7F961}"/>
              </a:ext>
            </a:extLst>
          </p:cNvPr>
          <p:cNvGraphicFramePr/>
          <p:nvPr>
            <p:extLst>
              <p:ext uri="{D42A27DB-BD31-4B8C-83A1-F6EECF244321}">
                <p14:modId xmlns:p14="http://schemas.microsoft.com/office/powerpoint/2010/main" val="998790583"/>
              </p:ext>
            </p:extLst>
          </p:nvPr>
        </p:nvGraphicFramePr>
        <p:xfrm>
          <a:off x="1444559" y="1537909"/>
          <a:ext cx="10167067" cy="49630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8305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55983"/>
            <a:ext cx="12192000"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609600" y="771108"/>
            <a:ext cx="11582399" cy="584775"/>
          </a:xfrm>
          <a:prstGeom prst="rect">
            <a:avLst/>
          </a:prstGeom>
        </p:spPr>
        <p:txBody>
          <a:bodyPr wrap="square">
            <a:spAutoFit/>
          </a:bodyPr>
          <a:lstStyle/>
          <a:p>
            <a:pPr>
              <a:spcBef>
                <a:spcPts val="600"/>
              </a:spcBef>
              <a:spcAft>
                <a:spcPts val="300"/>
              </a:spcAft>
            </a:pPr>
            <a:r>
              <a:rPr lang="en-AU" sz="3200" b="1" dirty="0">
                <a:solidFill>
                  <a:schemeClr val="bg1"/>
                </a:solidFill>
                <a:latin typeface="Segoe UI" panose="020B0502040204020203" pitchFamily="34" charset="0"/>
                <a:cs typeface="Segoe UI" panose="020B0502040204020203" pitchFamily="34" charset="0"/>
              </a:rPr>
              <a:t>Recent changes to the FW Act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Content Placeholder 1"/>
          <p:cNvSpPr txBox="1">
            <a:spLocks/>
          </p:cNvSpPr>
          <p:nvPr/>
        </p:nvSpPr>
        <p:spPr>
          <a:xfrm>
            <a:off x="1371600" y="1825625"/>
            <a:ext cx="574357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latin typeface="Segoe UI" panose="020B0502040204020203" pitchFamily="34" charset="0"/>
              <a:cs typeface="Segoe UI" panose="020B0502040204020203" pitchFamily="34" charset="0"/>
            </a:endParaRPr>
          </a:p>
          <a:p>
            <a:endParaRPr lang="en-AU" dirty="0"/>
          </a:p>
        </p:txBody>
      </p:sp>
      <p:sp>
        <p:nvSpPr>
          <p:cNvPr id="3" name="Rectangle 2">
            <a:extLst>
              <a:ext uri="{FF2B5EF4-FFF2-40B4-BE49-F238E27FC236}">
                <a16:creationId xmlns:a16="http://schemas.microsoft.com/office/drawing/2014/main" id="{E5F11DB9-4D79-C120-0A4E-EA18128360EF}"/>
              </a:ext>
            </a:extLst>
          </p:cNvPr>
          <p:cNvSpPr/>
          <p:nvPr/>
        </p:nvSpPr>
        <p:spPr>
          <a:xfrm>
            <a:off x="609601" y="1647249"/>
            <a:ext cx="8095988" cy="7178760"/>
          </a:xfrm>
          <a:prstGeom prst="rect">
            <a:avLst/>
          </a:prstGeom>
        </p:spPr>
        <p:txBody>
          <a:bodyPr wrap="square">
            <a:spAutoFit/>
          </a:bodyPr>
          <a:lstStyle/>
          <a:p>
            <a:pPr>
              <a:spcAft>
                <a:spcPts val="800"/>
              </a:spcAft>
              <a:defRPr/>
            </a:pPr>
            <a:r>
              <a:rPr lang="en-AU" sz="2400" b="1" dirty="0">
                <a:solidFill>
                  <a:schemeClr val="accent1"/>
                </a:solidFill>
                <a:latin typeface="Segoe UI" panose="020B0502040204020203" pitchFamily="34" charset="0"/>
                <a:ea typeface="Calibri" panose="020F0502020204030204" pitchFamily="34" charset="0"/>
                <a:cs typeface="Segoe UI" panose="020B0502040204020203" pitchFamily="34" charset="0"/>
              </a:rPr>
              <a:t>Secure Jobs, Better Pay Act 2022</a:t>
            </a:r>
          </a:p>
          <a:p>
            <a:pPr marL="342900" lvl="0" indent="-342900">
              <a:spcAft>
                <a:spcPts val="800"/>
              </a:spcAft>
              <a:buFont typeface="Arial" panose="020B0604020202020204" pitchFamily="34" charset="0"/>
              <a:buChar char="•"/>
              <a:defRPr/>
            </a:pPr>
            <a:r>
              <a:rPr lang="en-AU" sz="2000" dirty="0">
                <a:solidFill>
                  <a:schemeClr val="accent1"/>
                </a:solidFill>
                <a:latin typeface="Segoe UI" panose="020B0502040204020203" pitchFamily="34" charset="0"/>
                <a:ea typeface="Calibri" panose="020F0502020204030204" pitchFamily="34" charset="0"/>
                <a:cs typeface="Segoe UI" panose="020B0502040204020203" pitchFamily="34" charset="0"/>
              </a:rPr>
              <a:t>Changes included new prohibitions against sexual harassment and new avenues to challenge a rejection of flexible work requests.</a:t>
            </a:r>
          </a:p>
          <a:p>
            <a:pPr lvl="0">
              <a:spcAft>
                <a:spcPts val="800"/>
              </a:spcAft>
              <a:defRPr/>
            </a:pPr>
            <a:r>
              <a:rPr lang="en-AU" sz="2400" b="1" dirty="0">
                <a:solidFill>
                  <a:schemeClr val="accent1"/>
                </a:solidFill>
                <a:latin typeface="Segoe UI" panose="020B0502040204020203" pitchFamily="34" charset="0"/>
                <a:cs typeface="Segoe UI" panose="020B0502040204020203" pitchFamily="34" charset="0"/>
              </a:rPr>
              <a:t>Closing Loopholes Act 2023</a:t>
            </a:r>
          </a:p>
          <a:p>
            <a:pPr marL="342900" indent="-342900" algn="l">
              <a:buFont typeface="Arial" panose="020B0604020202020204" pitchFamily="34" charset="0"/>
              <a:buChar char="•"/>
            </a:pPr>
            <a:r>
              <a:rPr lang="en-AU" sz="2000" dirty="0">
                <a:solidFill>
                  <a:schemeClr val="accent1"/>
                </a:solidFill>
                <a:latin typeface="Segoe UI" panose="020B0502040204020203" pitchFamily="34" charset="0"/>
                <a:cs typeface="Segoe UI" panose="020B0502040204020203" pitchFamily="34" charset="0"/>
              </a:rPr>
              <a:t>Changes included criminalising wage theft and allowing labour hire workers to apply for an order requiring a host business to pay labour hire employees the same as their employees</a:t>
            </a:r>
            <a:endParaRPr lang="en-AU" b="0" i="0" u="none" strike="noStrike" baseline="0" dirty="0">
              <a:solidFill>
                <a:srgbClr val="000000"/>
              </a:solidFill>
              <a:latin typeface="Calibri" panose="020F0502020204030204" pitchFamily="34" charset="0"/>
            </a:endParaRPr>
          </a:p>
          <a:p>
            <a:pPr algn="l"/>
            <a:endParaRPr lang="en-AU"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2400" b="1" i="0" u="none" strike="noStrike" kern="120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rPr>
              <a:t>Closing Loopholes No 2 Act 2024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rPr>
              <a:t>Changes included a new right to disconnect, updated criteria to distinguish employees from independent contractors and an updated definition of a casual employee.</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lvl="0">
              <a:spcAft>
                <a:spcPts val="800"/>
              </a:spcAft>
              <a:defRPr/>
            </a:pPr>
            <a:endParaRPr lang="en-AU" sz="2400" b="1" dirty="0">
              <a:solidFill>
                <a:schemeClr val="accent1"/>
              </a:solidFill>
              <a:latin typeface="Segoe UI" panose="020B0502040204020203" pitchFamily="34" charset="0"/>
              <a:cs typeface="Segoe UI" panose="020B0502040204020203" pitchFamily="34" charset="0"/>
            </a:endParaRPr>
          </a:p>
          <a:p>
            <a:pPr marL="342900" lvl="0" indent="-342900">
              <a:spcAft>
                <a:spcPts val="800"/>
              </a:spcAft>
              <a:buFont typeface="Arial" panose="020B0604020202020204" pitchFamily="34" charset="0"/>
              <a:buChar char="•"/>
              <a:defRPr/>
            </a:pPr>
            <a:endParaRPr lang="en-AU" sz="2000" u="sng" dirty="0">
              <a:solidFill>
                <a:srgbClr val="0000FF"/>
              </a:solidFill>
              <a:latin typeface="Segoe UI" panose="020B0502040204020203" pitchFamily="34" charset="0"/>
              <a:cs typeface="Segoe UI" panose="020B0502040204020203" pitchFamily="34" charset="0"/>
            </a:endParaRPr>
          </a:p>
          <a:p>
            <a:pPr>
              <a:spcAft>
                <a:spcPts val="800"/>
              </a:spcAft>
            </a:pPr>
            <a:endParaRPr lang="en-AU" sz="2000" dirty="0">
              <a:solidFill>
                <a:srgbClr val="172750"/>
              </a:solidFill>
              <a:latin typeface="Segoe UI" panose="020B0502040204020203" pitchFamily="34" charset="0"/>
              <a:cs typeface="Segoe UI" panose="020B0502040204020203" pitchFamily="34" charset="0"/>
            </a:endParaRPr>
          </a:p>
          <a:p>
            <a:pPr lvl="1"/>
            <a:endParaRPr lang="en-AU" sz="2000" dirty="0">
              <a:solidFill>
                <a:schemeClr val="accent2"/>
              </a:solidFill>
            </a:endParaRPr>
          </a:p>
          <a:p>
            <a:pPr marL="342900" indent="-342900">
              <a:buFont typeface="Arial" panose="020B0604020202020204" pitchFamily="34" charset="0"/>
              <a:buChar char="•"/>
            </a:pPr>
            <a:endParaRPr lang="en-AU" sz="2000" b="1" dirty="0">
              <a:solidFill>
                <a:schemeClr val="accent2"/>
              </a:solidFill>
            </a:endParaRPr>
          </a:p>
          <a:p>
            <a:pPr marL="800100" lvl="1" indent="-342900">
              <a:buFont typeface="Arial" panose="020B0604020202020204" pitchFamily="34" charset="0"/>
              <a:buChar char="•"/>
            </a:pPr>
            <a:endParaRPr lang="en-AU" sz="2000" dirty="0">
              <a:solidFill>
                <a:schemeClr val="accent2"/>
              </a:solidFill>
            </a:endParaRPr>
          </a:p>
          <a:p>
            <a:pPr marL="285750" indent="-285750">
              <a:buFont typeface="Arial" panose="020B0604020202020204" pitchFamily="34" charset="0"/>
              <a:buChar char="•"/>
            </a:pPr>
            <a:endParaRPr lang="en-AU" sz="2000" dirty="0">
              <a:solidFill>
                <a:schemeClr val="accent2"/>
              </a:solidFill>
            </a:endParaRPr>
          </a:p>
          <a:p>
            <a:pPr marL="342900" indent="-342900">
              <a:lnSpc>
                <a:spcPct val="107000"/>
              </a:lnSpc>
              <a:spcAft>
                <a:spcPts val="800"/>
              </a:spcAft>
              <a:buFont typeface="Arial" panose="020B0604020202020204" pitchFamily="34" charset="0"/>
              <a:buChar char="•"/>
              <a:defRPr/>
            </a:pPr>
            <a:endParaRPr lang="en-AU" sz="2000" dirty="0">
              <a:solidFill>
                <a:schemeClr val="accent2"/>
              </a:solidFill>
              <a:latin typeface="Segoe UI" panose="020B0502040204020203" pitchFamily="34" charset="0"/>
              <a:ea typeface="Calibri" panose="020F0502020204030204" pitchFamily="34" charset="0"/>
              <a:cs typeface="Segoe UI" panose="020B0502040204020203" pitchFamily="34" charset="0"/>
            </a:endParaRPr>
          </a:p>
        </p:txBody>
      </p:sp>
      <p:sp>
        <p:nvSpPr>
          <p:cNvPr id="4" name="Rectangle 3">
            <a:extLst>
              <a:ext uri="{FF2B5EF4-FFF2-40B4-BE49-F238E27FC236}">
                <a16:creationId xmlns:a16="http://schemas.microsoft.com/office/drawing/2014/main" id="{72539C74-C1DC-6ABF-677C-CF0F05AC94D9}"/>
              </a:ext>
            </a:extLst>
          </p:cNvPr>
          <p:cNvSpPr/>
          <p:nvPr/>
        </p:nvSpPr>
        <p:spPr>
          <a:xfrm>
            <a:off x="8441302" y="4697041"/>
            <a:ext cx="3029287" cy="860428"/>
          </a:xfrm>
          <a:prstGeom prst="rect">
            <a:avLst/>
          </a:prstGeom>
        </p:spPr>
        <p:txBody>
          <a:bodyPr wrap="square">
            <a:spAutoFit/>
          </a:bodyPr>
          <a:lstStyle/>
          <a:p>
            <a:pPr marL="800100" lvl="1" indent="-342900">
              <a:buFont typeface="Arial" panose="020B0604020202020204" pitchFamily="34" charset="0"/>
              <a:buChar char="•"/>
            </a:pPr>
            <a:endParaRPr lang="en-AU" sz="1000" dirty="0">
              <a:solidFill>
                <a:schemeClr val="accent2"/>
              </a:solidFill>
            </a:endParaRPr>
          </a:p>
          <a:p>
            <a:pPr marL="342900" indent="-342900">
              <a:buFont typeface="Arial" panose="020B0604020202020204" pitchFamily="34" charset="0"/>
              <a:buChar char="•"/>
            </a:pPr>
            <a:endParaRPr lang="en-AU" sz="1000" b="1" dirty="0">
              <a:solidFill>
                <a:schemeClr val="accent2"/>
              </a:solidFill>
            </a:endParaRPr>
          </a:p>
          <a:p>
            <a:pPr marL="800100" lvl="1" indent="-342900">
              <a:buFont typeface="Arial" panose="020B0604020202020204" pitchFamily="34" charset="0"/>
              <a:buChar char="•"/>
            </a:pPr>
            <a:endParaRPr lang="en-AU" sz="1000" dirty="0">
              <a:solidFill>
                <a:schemeClr val="accent2"/>
              </a:solidFill>
            </a:endParaRPr>
          </a:p>
          <a:p>
            <a:pPr marL="285750" indent="-285750">
              <a:buFont typeface="Arial" panose="020B0604020202020204" pitchFamily="34" charset="0"/>
              <a:buChar char="•"/>
            </a:pPr>
            <a:endParaRPr lang="en-AU" sz="1000" dirty="0">
              <a:solidFill>
                <a:schemeClr val="accent2"/>
              </a:solidFill>
            </a:endParaRPr>
          </a:p>
          <a:p>
            <a:pPr marL="342900" indent="-342900">
              <a:lnSpc>
                <a:spcPct val="107000"/>
              </a:lnSpc>
              <a:spcAft>
                <a:spcPts val="800"/>
              </a:spcAft>
              <a:buFont typeface="Arial" panose="020B0604020202020204" pitchFamily="34" charset="0"/>
              <a:buChar char="•"/>
              <a:defRPr/>
            </a:pPr>
            <a:endParaRPr lang="en-AU" sz="1000" dirty="0">
              <a:solidFill>
                <a:schemeClr val="accent2"/>
              </a:solidFill>
              <a:latin typeface="Segoe UI" panose="020B0502040204020203" pitchFamily="34" charset="0"/>
              <a:ea typeface="Calibri" panose="020F0502020204030204" pitchFamily="34" charset="0"/>
              <a:cs typeface="Segoe UI" panose="020B0502040204020203" pitchFamily="34" charset="0"/>
            </a:endParaRPr>
          </a:p>
        </p:txBody>
      </p:sp>
      <p:pic>
        <p:nvPicPr>
          <p:cNvPr id="19" name="Picture 18" descr="A person holding a stack of books&#10;&#10;AI-generated content may be incorrect.">
            <a:extLst>
              <a:ext uri="{FF2B5EF4-FFF2-40B4-BE49-F238E27FC236}">
                <a16:creationId xmlns:a16="http://schemas.microsoft.com/office/drawing/2014/main" id="{35E83533-BFCE-8E8B-9A31-36C95715F7BE}"/>
              </a:ext>
            </a:extLst>
          </p:cNvPr>
          <p:cNvPicPr>
            <a:picLocks noChangeAspect="1"/>
          </p:cNvPicPr>
          <p:nvPr/>
        </p:nvPicPr>
        <p:blipFill>
          <a:blip r:embed="rId4" cstate="print">
            <a:extLst>
              <a:ext uri="{28A0092B-C50C-407E-A947-70E740481C1C}">
                <a14:useLocalDpi xmlns:a14="http://schemas.microsoft.com/office/drawing/2010/main" val="0"/>
              </a:ext>
            </a:extLst>
          </a:blip>
          <a:srcRect b="20120"/>
          <a:stretch/>
        </p:blipFill>
        <p:spPr>
          <a:xfrm>
            <a:off x="9150263" y="2514059"/>
            <a:ext cx="2597062" cy="3111802"/>
          </a:xfrm>
          <a:prstGeom prst="rect">
            <a:avLst/>
          </a:prstGeom>
        </p:spPr>
      </p:pic>
    </p:spTree>
    <p:extLst>
      <p:ext uri="{BB962C8B-B14F-4D97-AF65-F5344CB8AC3E}">
        <p14:creationId xmlns:p14="http://schemas.microsoft.com/office/powerpoint/2010/main" val="159587511"/>
      </p:ext>
    </p:extLst>
  </p:cSld>
  <p:clrMapOvr>
    <a:masterClrMapping/>
  </p:clrMapOvr>
</p:sld>
</file>

<file path=ppt/theme/theme1.xml><?xml version="1.0" encoding="utf-8"?>
<a:theme xmlns:a="http://schemas.openxmlformats.org/drawingml/2006/main" name="1_Office Theme">
  <a:themeElements>
    <a:clrScheme name="VGSO">
      <a:dk1>
        <a:sysClr val="windowText" lastClr="000000"/>
      </a:dk1>
      <a:lt1>
        <a:sysClr val="window" lastClr="FFFFFF"/>
      </a:lt1>
      <a:dk2>
        <a:srgbClr val="757575"/>
      </a:dk2>
      <a:lt2>
        <a:srgbClr val="BDBDBD"/>
      </a:lt2>
      <a:accent1>
        <a:srgbClr val="172750"/>
      </a:accent1>
      <a:accent2>
        <a:srgbClr val="34436A"/>
      </a:accent2>
      <a:accent3>
        <a:srgbClr val="5B6784"/>
      </a:accent3>
      <a:accent4>
        <a:srgbClr val="810D70"/>
      </a:accent4>
      <a:accent5>
        <a:srgbClr val="A3218E"/>
      </a:accent5>
      <a:accent6>
        <a:srgbClr val="BC7EB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Template-Sep 2023.pptx" id="{0BCCABFD-C6EA-4C32-8174-49657399756E}" vid="{0FC284F1-9001-4E8B-A092-C1489D2D475A}"/>
    </a:ext>
  </a:extLst>
</a:theme>
</file>

<file path=ppt/theme/theme2.xml><?xml version="1.0" encoding="utf-8"?>
<a:theme xmlns:a="http://schemas.openxmlformats.org/drawingml/2006/main" name="2_Office Theme">
  <a:themeElements>
    <a:clrScheme name="VGSO">
      <a:dk1>
        <a:sysClr val="windowText" lastClr="000000"/>
      </a:dk1>
      <a:lt1>
        <a:sysClr val="window" lastClr="FFFFFF"/>
      </a:lt1>
      <a:dk2>
        <a:srgbClr val="757575"/>
      </a:dk2>
      <a:lt2>
        <a:srgbClr val="BDBDBD"/>
      </a:lt2>
      <a:accent1>
        <a:srgbClr val="172750"/>
      </a:accent1>
      <a:accent2>
        <a:srgbClr val="34436A"/>
      </a:accent2>
      <a:accent3>
        <a:srgbClr val="5B6784"/>
      </a:accent3>
      <a:accent4>
        <a:srgbClr val="810D70"/>
      </a:accent4>
      <a:accent5>
        <a:srgbClr val="A3218E"/>
      </a:accent5>
      <a:accent6>
        <a:srgbClr val="BC7EB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FD92129372B5488BC7B5B4244F3062" ma:contentTypeVersion="3" ma:contentTypeDescription="Create a new document." ma:contentTypeScope="" ma:versionID="df096cc5cc3cdecf0f282959ca00ba94">
  <xsd:schema xmlns:xsd="http://www.w3.org/2001/XMLSchema" xmlns:xs="http://www.w3.org/2001/XMLSchema" xmlns:p="http://schemas.microsoft.com/office/2006/metadata/properties" xmlns:ns2="28a3cecc-fe29-4d8c-9745-0f2a2e287d34" targetNamespace="http://schemas.microsoft.com/office/2006/metadata/properties" ma:root="true" ma:fieldsID="74348d56eabbf11df47ca8229b28fd8d" ns2:_="">
    <xsd:import namespace="28a3cecc-fe29-4d8c-9745-0f2a2e287d34"/>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a3cecc-fe29-4d8c-9745-0f2a2e287d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501AFA-B656-4B7C-BC4F-74B051538A31}"/>
</file>

<file path=customXml/itemProps2.xml><?xml version="1.0" encoding="utf-8"?>
<ds:datastoreItem xmlns:ds="http://schemas.openxmlformats.org/officeDocument/2006/customXml" ds:itemID="{6A8F2779-5DAC-4D58-AD67-3524867D89A3}"/>
</file>

<file path=customXml/itemProps3.xml><?xml version="1.0" encoding="utf-8"?>
<ds:datastoreItem xmlns:ds="http://schemas.openxmlformats.org/officeDocument/2006/customXml" ds:itemID="{9817C2E0-7E2D-4E0C-AE89-F56DB733FA2D}"/>
</file>

<file path=docProps/app.xml><?xml version="1.0" encoding="utf-8"?>
<Properties xmlns="http://schemas.openxmlformats.org/officeDocument/2006/extended-properties" xmlns:vt="http://schemas.openxmlformats.org/officeDocument/2006/docPropsVTypes">
  <Template>VGSO_NEW_Template-Sep2023</Template>
  <TotalTime>6129</TotalTime>
  <Words>13031</Words>
  <Application>Microsoft Office PowerPoint</Application>
  <PresentationFormat>Widescreen</PresentationFormat>
  <Paragraphs>938</Paragraphs>
  <Slides>31</Slides>
  <Notes>31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Arial</vt:lpstr>
      <vt:lpstr>Calibri</vt:lpstr>
      <vt:lpstr>Calibri Light</vt:lpstr>
      <vt:lpstr>Courier New</vt:lpstr>
      <vt:lpstr>Google Sans</vt:lpstr>
      <vt:lpstr>Segoe UI</vt:lpstr>
      <vt:lpstr>Segoe UI Light</vt:lpstr>
      <vt:lpstr>Segoe UI Semibold</vt:lpstr>
      <vt:lpstr>source-sans-pro</vt:lpstr>
      <vt:lpstr>Symbol</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Victorian Government Solicitor's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Victorian Government Solicitor's Office</dc:creator>
  <cp:lastModifiedBy>Victorian Government Solicitor's Office</cp:lastModifiedBy>
  <cp:revision>139</cp:revision>
  <cp:lastPrinted>2025-06-11T07:37:27Z</cp:lastPrinted>
  <dcterms:created xsi:type="dcterms:W3CDTF">2024-02-21T05:12:22Z</dcterms:created>
  <dcterms:modified xsi:type="dcterms:W3CDTF">2025-06-23T23:15:09Z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6f74889-b5ad-4ae5-8449-638902df37f0_Enabled">
    <vt:lpwstr>true</vt:lpwstr>
  </property>
  <property fmtid="{D5CDD505-2E9C-101B-9397-08002B2CF9AE}" pid="3" name="MSIP_Label_56f74889-b5ad-4ae5-8449-638902df37f0_SetDate">
    <vt:lpwstr>2024-09-16T07:07:40Z</vt:lpwstr>
  </property>
  <property fmtid="{D5CDD505-2E9C-101B-9397-08002B2CF9AE}" pid="4" name="MSIP_Label_56f74889-b5ad-4ae5-8449-638902df37f0_Method">
    <vt:lpwstr>Privileged</vt:lpwstr>
  </property>
  <property fmtid="{D5CDD505-2E9C-101B-9397-08002B2CF9AE}" pid="5" name="MSIP_Label_56f74889-b5ad-4ae5-8449-638902df37f0_Name">
    <vt:lpwstr>Unmarked - Official - Sensitive</vt:lpwstr>
  </property>
  <property fmtid="{D5CDD505-2E9C-101B-9397-08002B2CF9AE}" pid="6" name="MSIP_Label_56f74889-b5ad-4ae5-8449-638902df37f0_SiteId">
    <vt:lpwstr>e6f02add-10c6-4f3c-b127-89b103eede5a</vt:lpwstr>
  </property>
  <property fmtid="{D5CDD505-2E9C-101B-9397-08002B2CF9AE}" pid="7" name="MSIP_Label_56f74889-b5ad-4ae5-8449-638902df37f0_ActionId">
    <vt:lpwstr>b2ab12cc-669b-4228-9dd9-bb3bdc85fea1</vt:lpwstr>
  </property>
  <property fmtid="{D5CDD505-2E9C-101B-9397-08002B2CF9AE}" pid="8" name="MSIP_Label_56f74889-b5ad-4ae5-8449-638902df37f0_ContentBits">
    <vt:lpwstr>0</vt:lpwstr>
  </property>
  <property fmtid="{D5CDD505-2E9C-101B-9397-08002B2CF9AE}" pid="9" name="ContentTypeId">
    <vt:lpwstr>0x010100BFFD92129372B5488BC7B5B4244F3062</vt:lpwstr>
  </property>
</Properties>
</file>