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22"/>
  </p:notesMasterIdLst>
  <p:sldIdLst>
    <p:sldId id="256" r:id="rId6"/>
    <p:sldId id="257" r:id="rId7"/>
    <p:sldId id="258" r:id="rId8"/>
    <p:sldId id="259" r:id="rId9"/>
    <p:sldId id="271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ber Willimott" userId="S::amber.willimott@vgso.vic.gov.au::b505ffd2-f11e-4512-b442-342088f9245e" providerId="AD" clId="Web-{B17518BD-82E0-821F-682B-63F6EFEE25A5}"/>
    <pc:docChg chg="mod modMainMaster">
      <pc:chgData name="Amber Willimott" userId="S::amber.willimott@vgso.vic.gov.au::b505ffd2-f11e-4512-b442-342088f9245e" providerId="AD" clId="Web-{B17518BD-82E0-821F-682B-63F6EFEE25A5}" dt="2025-05-11T06:54:06.145" v="1" actId="33475"/>
      <pc:docMkLst>
        <pc:docMk/>
      </pc:docMkLst>
      <pc:sldMasterChg chg="modSp">
        <pc:chgData name="Amber Willimott" userId="S::amber.willimott@vgso.vic.gov.au::b505ffd2-f11e-4512-b442-342088f9245e" providerId="AD" clId="Web-{B17518BD-82E0-821F-682B-63F6EFEE25A5}" dt="2025-05-11T06:54:06.130" v="0" actId="33475"/>
        <pc:sldMasterMkLst>
          <pc:docMk/>
          <pc:sldMasterMk cId="3986815546" sldId="2147483660"/>
        </pc:sldMasterMkLst>
        <pc:spChg chg="mod">
          <ac:chgData name="Amber Willimott" userId="S::amber.willimott@vgso.vic.gov.au::b505ffd2-f11e-4512-b442-342088f9245e" providerId="AD" clId="Web-{B17518BD-82E0-821F-682B-63F6EFEE25A5}" dt="2025-05-11T06:54:06.130" v="0" actId="33475"/>
          <ac:spMkLst>
            <pc:docMk/>
            <pc:sldMasterMk cId="3986815546" sldId="2147483660"/>
            <ac:spMk id="9" creationId="{0F08D78F-A836-B410-2F97-F8038FA17150}"/>
          </ac:spMkLst>
        </pc:spChg>
        <pc:spChg chg="mod">
          <ac:chgData name="Amber Willimott" userId="S::amber.willimott@vgso.vic.gov.au::b505ffd2-f11e-4512-b442-342088f9245e" providerId="AD" clId="Web-{B17518BD-82E0-821F-682B-63F6EFEE25A5}" dt="2025-05-11T06:54:06.130" v="0" actId="33475"/>
          <ac:spMkLst>
            <pc:docMk/>
            <pc:sldMasterMk cId="3986815546" sldId="2147483660"/>
            <ac:spMk id="10" creationId="{2C66EC17-F85E-504D-EAC7-6087BF331A4C}"/>
          </ac:spMkLst>
        </pc:spChg>
      </pc:sldMasterChg>
      <pc:sldMasterChg chg="modSp">
        <pc:chgData name="Amber Willimott" userId="S::amber.willimott@vgso.vic.gov.au::b505ffd2-f11e-4512-b442-342088f9245e" providerId="AD" clId="Web-{B17518BD-82E0-821F-682B-63F6EFEE25A5}" dt="2025-05-11T06:54:06.130" v="0" actId="33475"/>
        <pc:sldMasterMkLst>
          <pc:docMk/>
          <pc:sldMasterMk cId="94183204" sldId="2147483672"/>
        </pc:sldMasterMkLst>
        <pc:spChg chg="mod">
          <ac:chgData name="Amber Willimott" userId="S::amber.willimott@vgso.vic.gov.au::b505ffd2-f11e-4512-b442-342088f9245e" providerId="AD" clId="Web-{B17518BD-82E0-821F-682B-63F6EFEE25A5}" dt="2025-05-11T06:54:06.130" v="0" actId="33475"/>
          <ac:spMkLst>
            <pc:docMk/>
            <pc:sldMasterMk cId="94183204" sldId="2147483672"/>
            <ac:spMk id="4" creationId="{6CC4E09A-9392-CFFF-54A4-6A8D25C69741}"/>
          </ac:spMkLst>
        </pc:spChg>
        <pc:spChg chg="mod">
          <ac:chgData name="Amber Willimott" userId="S::amber.willimott@vgso.vic.gov.au::b505ffd2-f11e-4512-b442-342088f9245e" providerId="AD" clId="Web-{B17518BD-82E0-821F-682B-63F6EFEE25A5}" dt="2025-05-11T06:54:06.130" v="0" actId="33475"/>
          <ac:spMkLst>
            <pc:docMk/>
            <pc:sldMasterMk cId="94183204" sldId="2147483672"/>
            <ac:spMk id="5" creationId="{030C73B2-D32A-D073-8B6E-57F3C0543FAD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5FBF2-ECF2-47C4-8E2F-7C5A2F74F26D}" type="datetimeFigureOut">
              <a:rPr lang="en-AU" smtClean="0"/>
              <a:t>10/05/2025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442C97-87CC-41B3-93E9-F23CF8C3C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8144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5158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9990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8868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6351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7787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611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007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231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231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86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353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5381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1784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39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EF6B-057A-440F-B3B1-A2089430B62B}" type="datetimeFigureOut">
              <a:rPr lang="en-AU" smtClean="0"/>
              <a:t>10/05/2025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B003-A897-47B8-AB21-2C5AABE983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7635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EF6B-057A-440F-B3B1-A2089430B62B}" type="datetimeFigureOut">
              <a:rPr lang="en-AU" smtClean="0"/>
              <a:t>10/05/2025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B003-A897-47B8-AB21-2C5AABE983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096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EF6B-057A-440F-B3B1-A2089430B62B}" type="datetimeFigureOut">
              <a:rPr lang="en-AU" smtClean="0"/>
              <a:t>10/05/2025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B003-A897-47B8-AB21-2C5AABE983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3026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ss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932831"/>
            <a:ext cx="9144000" cy="19251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Parallelogram 7"/>
          <p:cNvSpPr/>
          <p:nvPr userDrawn="1"/>
        </p:nvSpPr>
        <p:spPr>
          <a:xfrm>
            <a:off x="4669788" y="4459116"/>
            <a:ext cx="4599324" cy="2426295"/>
          </a:xfrm>
          <a:prstGeom prst="parallelogram">
            <a:avLst/>
          </a:prstGeom>
          <a:solidFill>
            <a:schemeClr val="accent2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Parallelogram 8"/>
          <p:cNvSpPr/>
          <p:nvPr userDrawn="1"/>
        </p:nvSpPr>
        <p:spPr>
          <a:xfrm>
            <a:off x="6672901" y="4081458"/>
            <a:ext cx="2683763" cy="2792172"/>
          </a:xfrm>
          <a:prstGeom prst="parallelogram">
            <a:avLst/>
          </a:prstGeom>
          <a:solidFill>
            <a:schemeClr val="accent4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60556" y="5477544"/>
            <a:ext cx="5684601" cy="83574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390509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ssi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71944"/>
            <a:ext cx="9144000" cy="835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Parallelogram 8"/>
          <p:cNvSpPr/>
          <p:nvPr userDrawn="1"/>
        </p:nvSpPr>
        <p:spPr>
          <a:xfrm>
            <a:off x="6528620" y="471943"/>
            <a:ext cx="2045110" cy="1078863"/>
          </a:xfrm>
          <a:prstGeom prst="parallelogram">
            <a:avLst/>
          </a:prstGeom>
          <a:solidFill>
            <a:schemeClr val="accent2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Parallelogram 9"/>
          <p:cNvSpPr/>
          <p:nvPr userDrawn="1"/>
        </p:nvSpPr>
        <p:spPr>
          <a:xfrm>
            <a:off x="7315201" y="471944"/>
            <a:ext cx="1258529" cy="1241552"/>
          </a:xfrm>
          <a:prstGeom prst="parallelogram">
            <a:avLst/>
          </a:prstGeom>
          <a:solidFill>
            <a:schemeClr val="accent4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053" y="5984275"/>
            <a:ext cx="2400426" cy="672171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 userDrawn="1"/>
        </p:nvSpPr>
        <p:spPr>
          <a:xfrm>
            <a:off x="8573730" y="471942"/>
            <a:ext cx="57027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AU" sz="36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28650" y="471943"/>
            <a:ext cx="5684601" cy="83574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26055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71944"/>
            <a:ext cx="9144000" cy="835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Parallelogram 8"/>
          <p:cNvSpPr/>
          <p:nvPr userDrawn="1"/>
        </p:nvSpPr>
        <p:spPr>
          <a:xfrm>
            <a:off x="6528620" y="471943"/>
            <a:ext cx="2045110" cy="1078863"/>
          </a:xfrm>
          <a:prstGeom prst="parallelogram">
            <a:avLst/>
          </a:prstGeom>
          <a:solidFill>
            <a:schemeClr val="accent2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Parallelogram 9"/>
          <p:cNvSpPr/>
          <p:nvPr userDrawn="1"/>
        </p:nvSpPr>
        <p:spPr>
          <a:xfrm>
            <a:off x="7315201" y="471944"/>
            <a:ext cx="1258529" cy="1241552"/>
          </a:xfrm>
          <a:prstGeom prst="parallelogram">
            <a:avLst/>
          </a:prstGeom>
          <a:solidFill>
            <a:schemeClr val="accent4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8573730" y="471942"/>
            <a:ext cx="57027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AU" sz="36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28650" y="471943"/>
            <a:ext cx="5684601" cy="83574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66622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315A37E-E156-4DB3-9A25-297CFC5D3EA3}" type="datetimeFigureOut">
              <a:rPr lang="en-AU" smtClean="0"/>
              <a:t>10/05/2025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E1BDD06-A5A3-47D3-BF39-09AEC3560EC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0766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315A37E-E156-4DB3-9A25-297CFC5D3EA3}" type="datetimeFigureOut">
              <a:rPr lang="en-AU" smtClean="0"/>
              <a:t>10/05/2025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E1BDD06-A5A3-47D3-BF39-09AEC3560EC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73093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315A37E-E156-4DB3-9A25-297CFC5D3EA3}" type="datetimeFigureOut">
              <a:rPr lang="en-AU" smtClean="0"/>
              <a:t>10/05/2025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E1BDD06-A5A3-47D3-BF39-09AEC3560EC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60139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315A37E-E156-4DB3-9A25-297CFC5D3EA3}" type="datetimeFigureOut">
              <a:rPr lang="en-AU" smtClean="0"/>
              <a:t>10/05/2025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E1BDD06-A5A3-47D3-BF39-09AEC3560EC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3215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315A37E-E156-4DB3-9A25-297CFC5D3EA3}" type="datetimeFigureOut">
              <a:rPr lang="en-AU" smtClean="0"/>
              <a:t>10/05/2025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E1BDD06-A5A3-47D3-BF39-09AEC3560EC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730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EF6B-057A-440F-B3B1-A2089430B62B}" type="datetimeFigureOut">
              <a:rPr lang="en-AU" smtClean="0"/>
              <a:t>10/05/2025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B003-A897-47B8-AB21-2C5AABE983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96150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315A37E-E156-4DB3-9A25-297CFC5D3EA3}" type="datetimeFigureOut">
              <a:rPr lang="en-AU" smtClean="0"/>
              <a:t>10/05/2025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E1BDD06-A5A3-47D3-BF39-09AEC3560EC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9641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315A37E-E156-4DB3-9A25-297CFC5D3EA3}" type="datetimeFigureOut">
              <a:rPr lang="en-AU" smtClean="0"/>
              <a:t>10/05/2025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E1BDD06-A5A3-47D3-BF39-09AEC3560EC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56786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315A37E-E156-4DB3-9A25-297CFC5D3EA3}" type="datetimeFigureOut">
              <a:rPr lang="en-AU" smtClean="0"/>
              <a:t>10/05/2025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E1BDD06-A5A3-47D3-BF39-09AEC3560EC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65051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71944"/>
            <a:ext cx="9144000" cy="835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Parallelogram 8"/>
          <p:cNvSpPr/>
          <p:nvPr userDrawn="1"/>
        </p:nvSpPr>
        <p:spPr>
          <a:xfrm>
            <a:off x="6528620" y="471943"/>
            <a:ext cx="2045110" cy="1078863"/>
          </a:xfrm>
          <a:prstGeom prst="parallelogram">
            <a:avLst/>
          </a:prstGeom>
          <a:solidFill>
            <a:schemeClr val="accent2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Parallelogram 9"/>
          <p:cNvSpPr/>
          <p:nvPr userDrawn="1"/>
        </p:nvSpPr>
        <p:spPr>
          <a:xfrm>
            <a:off x="7315201" y="471944"/>
            <a:ext cx="1258529" cy="1241552"/>
          </a:xfrm>
          <a:prstGeom prst="parallelogram">
            <a:avLst/>
          </a:prstGeom>
          <a:solidFill>
            <a:schemeClr val="accent4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053" y="5984275"/>
            <a:ext cx="2400426" cy="672171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 userDrawn="1"/>
        </p:nvSpPr>
        <p:spPr>
          <a:xfrm>
            <a:off x="8573730" y="471942"/>
            <a:ext cx="57027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 panose="020B0502040204020203" pitchFamily="34" charset="0"/>
              <a:ea typeface="+mj-ea"/>
              <a:cs typeface="+mj-cs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28650" y="471943"/>
            <a:ext cx="5684601" cy="83574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904907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71944"/>
            <a:ext cx="9144000" cy="835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Parallelogram 8"/>
          <p:cNvSpPr/>
          <p:nvPr userDrawn="1"/>
        </p:nvSpPr>
        <p:spPr>
          <a:xfrm>
            <a:off x="6528620" y="471943"/>
            <a:ext cx="2045110" cy="1078863"/>
          </a:xfrm>
          <a:prstGeom prst="parallelogram">
            <a:avLst/>
          </a:prstGeom>
          <a:solidFill>
            <a:schemeClr val="accent2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Parallelogram 9"/>
          <p:cNvSpPr/>
          <p:nvPr userDrawn="1"/>
        </p:nvSpPr>
        <p:spPr>
          <a:xfrm>
            <a:off x="7315201" y="471944"/>
            <a:ext cx="1258529" cy="1241552"/>
          </a:xfrm>
          <a:prstGeom prst="parallelogram">
            <a:avLst/>
          </a:prstGeom>
          <a:solidFill>
            <a:schemeClr val="accent4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8573730" y="471942"/>
            <a:ext cx="57027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 panose="020B0502040204020203" pitchFamily="34" charset="0"/>
              <a:ea typeface="+mj-ea"/>
              <a:cs typeface="+mj-cs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28650" y="471943"/>
            <a:ext cx="5684601" cy="83574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8793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471944"/>
            <a:ext cx="9144000" cy="835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Parallelogram 7"/>
          <p:cNvSpPr/>
          <p:nvPr userDrawn="1"/>
        </p:nvSpPr>
        <p:spPr>
          <a:xfrm>
            <a:off x="6528620" y="471943"/>
            <a:ext cx="2045110" cy="1078863"/>
          </a:xfrm>
          <a:prstGeom prst="parallelogram">
            <a:avLst/>
          </a:prstGeom>
          <a:solidFill>
            <a:schemeClr val="accent2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Parallelogram 8"/>
          <p:cNvSpPr/>
          <p:nvPr userDrawn="1"/>
        </p:nvSpPr>
        <p:spPr>
          <a:xfrm>
            <a:off x="7315201" y="471944"/>
            <a:ext cx="1258529" cy="1241552"/>
          </a:xfrm>
          <a:prstGeom prst="parallelogram">
            <a:avLst/>
          </a:prstGeom>
          <a:solidFill>
            <a:schemeClr val="accent4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053" y="5984275"/>
            <a:ext cx="2400426" cy="672171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 userDrawn="1"/>
        </p:nvSpPr>
        <p:spPr>
          <a:xfrm>
            <a:off x="8573730" y="471942"/>
            <a:ext cx="57027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 panose="020B0502040204020203" pitchFamily="34" charset="0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71943"/>
            <a:ext cx="5684601" cy="83574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959738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1DAB-7C0E-4262-A9E9-AB96ECA9AAFA}" type="datetimeFigureOut">
              <a:rPr lang="en-AU" smtClean="0"/>
              <a:t>10/05/2025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711C-2270-466E-871F-5C72B0F741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1885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EF6B-057A-440F-B3B1-A2089430B62B}" type="datetimeFigureOut">
              <a:rPr lang="en-AU" smtClean="0"/>
              <a:t>10/05/2025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B003-A897-47B8-AB21-2C5AABE983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4611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EF6B-057A-440F-B3B1-A2089430B62B}" type="datetimeFigureOut">
              <a:rPr lang="en-AU" smtClean="0"/>
              <a:t>10/05/2025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B003-A897-47B8-AB21-2C5AABE983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9798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EF6B-057A-440F-B3B1-A2089430B62B}" type="datetimeFigureOut">
              <a:rPr lang="en-AU" smtClean="0"/>
              <a:t>10/05/2025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B003-A897-47B8-AB21-2C5AABE983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799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EF6B-057A-440F-B3B1-A2089430B62B}" type="datetimeFigureOut">
              <a:rPr lang="en-AU" smtClean="0"/>
              <a:t>10/05/2025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B003-A897-47B8-AB21-2C5AABE983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903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EF6B-057A-440F-B3B1-A2089430B62B}" type="datetimeFigureOut">
              <a:rPr lang="en-AU" smtClean="0"/>
              <a:t>10/05/2025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B003-A897-47B8-AB21-2C5AABE983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0873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EF6B-057A-440F-B3B1-A2089430B62B}" type="datetimeFigureOut">
              <a:rPr lang="en-AU" smtClean="0"/>
              <a:t>10/05/2025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B003-A897-47B8-AB21-2C5AABE983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3355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EF6B-057A-440F-B3B1-A2089430B62B}" type="datetimeFigureOut">
              <a:rPr lang="en-AU" smtClean="0"/>
              <a:t>10/05/2025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B003-A897-47B8-AB21-2C5AABE983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647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6EF6B-057A-440F-B3B1-A2089430B62B}" type="datetimeFigureOut">
              <a:rPr lang="en-AU" smtClean="0"/>
              <a:t>10/05/2025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4B003-A897-47B8-AB21-2C5AABE98396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08D78F-A836-B410-2F97-F8038FA17150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251325" y="63500"/>
            <a:ext cx="681038" cy="2133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400">
                <a:solidFill>
                  <a:srgbClr val="A8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66EC17-F85E-504D-EAC7-6087BF331A4C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4341813" y="66421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A8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986815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CC4E09A-9392-CFFF-54A4-6A8D25C69741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251325" y="63500"/>
            <a:ext cx="681038" cy="2133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400">
                <a:solidFill>
                  <a:srgbClr val="A8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0C73B2-D32A-D073-8B6E-57F3C0543FAD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4341813" y="66421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A8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9418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title"/>
          </p:nvPr>
        </p:nvSpPr>
        <p:spPr>
          <a:xfrm>
            <a:off x="285252" y="5241987"/>
            <a:ext cx="5991723" cy="835742"/>
          </a:xfrm>
        </p:spPr>
        <p:txBody>
          <a:bodyPr/>
          <a:lstStyle/>
          <a:p>
            <a:r>
              <a:rPr lang="en-US" sz="3200" dirty="0"/>
              <a:t>Public sector decision-making</a:t>
            </a: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285252" y="6184489"/>
            <a:ext cx="5103872" cy="551583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baseline="0">
                <a:solidFill>
                  <a:schemeClr val="bg1"/>
                </a:solidFill>
                <a:latin typeface="Segoe UI Light" panose="020B0502040204020203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Alison O’Brien, Assistant Victorian Government Solicitor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07135" y="6371472"/>
            <a:ext cx="2015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000">
                <a:solidFill>
                  <a:prstClr val="white"/>
                </a:solidFill>
                <a:latin typeface="Segoe UI Light" panose="020B0502040204020203" pitchFamily="34" charset="0"/>
                <a:ea typeface="+mj-ea"/>
                <a:cs typeface="+mj-cs"/>
              </a:rPr>
              <a:t>12 May 2025</a:t>
            </a:r>
            <a:endParaRPr lang="en-AU" sz="2000" dirty="0">
              <a:solidFill>
                <a:prstClr val="white"/>
              </a:solidFill>
              <a:latin typeface="Segoe UI Light" panose="020B0502040204020203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31638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Decision-making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2372497"/>
            <a:ext cx="7886700" cy="2953265"/>
          </a:xfrm>
        </p:spPr>
        <p:txBody>
          <a:bodyPr/>
          <a:lstStyle/>
          <a:p>
            <a:pPr marL="514350" lvl="0" indent="-514350">
              <a:buFont typeface="+mj-lt"/>
              <a:buAutoNum type="arabicPeriod" startAt="4"/>
            </a:pPr>
            <a:r>
              <a:rPr lang="en-AU" dirty="0"/>
              <a:t>Express limits?</a:t>
            </a:r>
          </a:p>
          <a:p>
            <a:pPr marL="0" lvl="0" indent="0">
              <a:buNone/>
            </a:pPr>
            <a:endParaRPr lang="en-AU" dirty="0"/>
          </a:p>
          <a:p>
            <a:pPr lvl="1"/>
            <a:r>
              <a:rPr lang="en-AU" dirty="0"/>
              <a:t>Construe the power</a:t>
            </a:r>
          </a:p>
          <a:p>
            <a:pPr lvl="1"/>
            <a:r>
              <a:rPr lang="en-AU" dirty="0"/>
              <a:t>Relevant and irrelevant considerations</a:t>
            </a:r>
          </a:p>
          <a:p>
            <a:pPr lvl="1"/>
            <a:r>
              <a:rPr lang="en-AU" dirty="0"/>
              <a:t>A decision of the decision-maker</a:t>
            </a:r>
          </a:p>
          <a:p>
            <a:pPr lvl="1"/>
            <a:r>
              <a:rPr lang="en-AU" dirty="0"/>
              <a:t>Applicable guidelines?</a:t>
            </a:r>
          </a:p>
          <a:p>
            <a:pPr lvl="2"/>
            <a:r>
              <a:rPr lang="en-AU" dirty="0"/>
              <a:t>Are they only guidelines?</a:t>
            </a:r>
          </a:p>
          <a:p>
            <a:pPr lvl="1"/>
            <a:endParaRPr lang="en-AU" i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15350" y="471942"/>
            <a:ext cx="62865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8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539614" y="100098"/>
            <a:ext cx="5574892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kumimoji="0" lang="en-AU" sz="1200" b="0" i="0" u="none" strike="noStrike" kern="1200" cap="none" spc="0" normalizeH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Legal Induction Program |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sector 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107393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Decision-making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2211859"/>
            <a:ext cx="7886700" cy="3965104"/>
          </a:xfrm>
        </p:spPr>
        <p:txBody>
          <a:bodyPr/>
          <a:lstStyle/>
          <a:p>
            <a:pPr marL="514350" lvl="0" indent="-514350">
              <a:buFont typeface="+mj-lt"/>
              <a:buAutoNum type="arabicPeriod" startAt="5"/>
            </a:pPr>
            <a:r>
              <a:rPr lang="en-AU" dirty="0"/>
              <a:t>Implied limits/common law presumptions?</a:t>
            </a:r>
          </a:p>
          <a:p>
            <a:pPr marL="0" lvl="0" indent="0">
              <a:buNone/>
            </a:pPr>
            <a:endParaRPr lang="en-AU" dirty="0"/>
          </a:p>
          <a:p>
            <a:pPr lvl="1"/>
            <a:r>
              <a:rPr lang="en-AU" dirty="0"/>
              <a:t>In good faith</a:t>
            </a:r>
          </a:p>
          <a:p>
            <a:pPr lvl="1"/>
            <a:r>
              <a:rPr lang="en-AU" dirty="0"/>
              <a:t>Natural justice</a:t>
            </a:r>
          </a:p>
          <a:p>
            <a:pPr lvl="1"/>
            <a:r>
              <a:rPr lang="en-AU" dirty="0"/>
              <a:t>Reasonableness/rationality</a:t>
            </a:r>
          </a:p>
          <a:p>
            <a:pPr lvl="1"/>
            <a:r>
              <a:rPr lang="en-AU" dirty="0"/>
              <a:t>Correct legal principles, correctly applied?</a:t>
            </a:r>
          </a:p>
          <a:p>
            <a:pPr lvl="1"/>
            <a:r>
              <a:rPr lang="en-AU" dirty="0"/>
              <a:t>Principle of legality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15350" y="471942"/>
            <a:ext cx="62865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9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539614" y="100098"/>
            <a:ext cx="5574892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kumimoji="0" lang="en-AU" sz="1200" b="0" i="0" u="none" strike="noStrike" kern="1200" cap="none" spc="0" normalizeH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Legal Induction Program |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sector 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345458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Reasons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2496065"/>
            <a:ext cx="7886700" cy="3064476"/>
          </a:xfrm>
        </p:spPr>
        <p:txBody>
          <a:bodyPr/>
          <a:lstStyle/>
          <a:p>
            <a:pPr lvl="0"/>
            <a:r>
              <a:rPr lang="en-AU" dirty="0"/>
              <a:t>A right to reasons?</a:t>
            </a:r>
          </a:p>
          <a:p>
            <a:pPr lvl="1"/>
            <a:r>
              <a:rPr lang="en-AU" dirty="0"/>
              <a:t>Not at common law</a:t>
            </a:r>
          </a:p>
          <a:p>
            <a:pPr lvl="1"/>
            <a:r>
              <a:rPr lang="en-AU" dirty="0"/>
              <a:t>But under the </a:t>
            </a:r>
            <a:r>
              <a:rPr lang="en-AU" i="1" dirty="0"/>
              <a:t>Administrative Law Act 1978</a:t>
            </a:r>
          </a:p>
          <a:p>
            <a:pPr marL="457200" lvl="1" indent="0">
              <a:buNone/>
            </a:pPr>
            <a:endParaRPr lang="en-AU" i="1" dirty="0"/>
          </a:p>
          <a:p>
            <a:r>
              <a:rPr lang="en-AU" dirty="0"/>
              <a:t>What is required?</a:t>
            </a:r>
            <a:r>
              <a:rPr lang="en-AU" i="1" dirty="0"/>
              <a:t> </a:t>
            </a:r>
          </a:p>
          <a:p>
            <a:pPr lvl="1"/>
            <a:r>
              <a:rPr lang="en-AU" dirty="0"/>
              <a:t>The actual process of reasoning</a:t>
            </a:r>
          </a:p>
          <a:p>
            <a:pPr lvl="1"/>
            <a:r>
              <a:rPr lang="en-AU" dirty="0"/>
              <a:t>Follow the judge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15350" y="471942"/>
            <a:ext cx="62865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10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539614" y="100098"/>
            <a:ext cx="5574892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kumimoji="0" lang="en-AU" sz="1200" b="0" i="0" u="none" strike="noStrike" kern="1200" cap="none" spc="0" normalizeH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Legal Induction Program |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sector 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141297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Judicial review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50076"/>
            <a:ext cx="8229600" cy="3583180"/>
          </a:xfrm>
        </p:spPr>
        <p:txBody>
          <a:bodyPr/>
          <a:lstStyle/>
          <a:p>
            <a:pPr lvl="0"/>
            <a:r>
              <a:rPr lang="en-AU" dirty="0"/>
              <a:t>What is the foundation? </a:t>
            </a:r>
          </a:p>
          <a:p>
            <a:pPr lvl="1"/>
            <a:r>
              <a:rPr lang="en-AU" dirty="0"/>
              <a:t>Policing the limits of powers</a:t>
            </a:r>
          </a:p>
          <a:p>
            <a:pPr marL="457200" lvl="1" indent="0">
              <a:buNone/>
            </a:pPr>
            <a:endParaRPr lang="en-AU" sz="1200" dirty="0"/>
          </a:p>
          <a:p>
            <a:r>
              <a:rPr lang="en-AU" dirty="0"/>
              <a:t>Materiality</a:t>
            </a:r>
          </a:p>
          <a:p>
            <a:r>
              <a:rPr lang="en-AU" dirty="0"/>
              <a:t>Boundaries</a:t>
            </a:r>
          </a:p>
          <a:p>
            <a:pPr lvl="1"/>
            <a:r>
              <a:rPr lang="en-AU" dirty="0"/>
              <a:t>Can’t exclude review for ‘jurisdictional error’</a:t>
            </a:r>
          </a:p>
          <a:p>
            <a:pPr lvl="1"/>
            <a:r>
              <a:rPr lang="en-AU" dirty="0"/>
              <a:t>Judicial not merits review</a:t>
            </a:r>
          </a:p>
          <a:p>
            <a:pPr lvl="1"/>
            <a:r>
              <a:rPr lang="en-AU" dirty="0"/>
              <a:t>Can review for ‘error of law on the face of the record’ BUT</a:t>
            </a:r>
          </a:p>
          <a:p>
            <a:pPr lvl="1"/>
            <a:r>
              <a:rPr lang="en-AU" dirty="0"/>
              <a:t>This can be excluded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15350" y="471942"/>
            <a:ext cx="62865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11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539614" y="100098"/>
            <a:ext cx="5574892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kumimoji="0" lang="en-AU" sz="1200" b="0" i="0" u="none" strike="noStrike" kern="1200" cap="none" spc="0" normalizeH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Legal Induction Program |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sector 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126320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Judicial review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3177"/>
            <a:ext cx="8229600" cy="4085431"/>
          </a:xfrm>
        </p:spPr>
        <p:txBody>
          <a:bodyPr/>
          <a:lstStyle/>
          <a:p>
            <a:pPr lvl="0"/>
            <a:r>
              <a:rPr lang="en-AU" dirty="0"/>
              <a:t>Procedure</a:t>
            </a:r>
          </a:p>
          <a:p>
            <a:pPr lvl="1"/>
            <a:r>
              <a:rPr lang="en-AU" sz="2400" dirty="0"/>
              <a:t>Prerogative/constitutional writs</a:t>
            </a:r>
          </a:p>
          <a:p>
            <a:pPr lvl="1"/>
            <a:r>
              <a:rPr lang="en-AU" sz="2400" i="1" dirty="0"/>
              <a:t>Administrative Law Act 1978</a:t>
            </a:r>
          </a:p>
          <a:p>
            <a:pPr lvl="1"/>
            <a:endParaRPr lang="en-AU" sz="2400" i="1" dirty="0"/>
          </a:p>
          <a:p>
            <a:r>
              <a:rPr lang="en-AU" dirty="0"/>
              <a:t>Outcome</a:t>
            </a:r>
          </a:p>
          <a:p>
            <a:pPr lvl="1"/>
            <a:r>
              <a:rPr lang="en-AU" sz="2400" dirty="0"/>
              <a:t>Certiorari, mandamus, prohibition, declaration, injunction</a:t>
            </a:r>
          </a:p>
          <a:p>
            <a:pPr lvl="1"/>
            <a:endParaRPr lang="en-AU" sz="2400" dirty="0"/>
          </a:p>
          <a:p>
            <a:r>
              <a:rPr lang="en-AU" dirty="0"/>
              <a:t>Time limits</a:t>
            </a:r>
          </a:p>
          <a:p>
            <a:pPr lvl="1"/>
            <a:r>
              <a:rPr lang="en-AU" sz="2400" dirty="0"/>
              <a:t>30 or 60 days from different starts </a:t>
            </a:r>
          </a:p>
          <a:p>
            <a:pPr lvl="1"/>
            <a:r>
              <a:rPr lang="en-AU" sz="2400" dirty="0"/>
              <a:t>Can be extended or avoided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15350" y="471942"/>
            <a:ext cx="62865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12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539614" y="100098"/>
            <a:ext cx="5574892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kumimoji="0" lang="en-AU" sz="1200" b="0" i="0" u="none" strike="noStrike" kern="1200" cap="none" spc="0" normalizeH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Legal Induction Program |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sector 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236491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Conclusion</a:t>
            </a:r>
          </a:p>
        </p:txBody>
      </p:sp>
      <p:sp>
        <p:nvSpPr>
          <p:cNvPr id="252932" name="Rectangle 4"/>
          <p:cNvSpPr>
            <a:spLocks noChangeArrowheads="1"/>
          </p:cNvSpPr>
          <p:nvPr/>
        </p:nvSpPr>
        <p:spPr bwMode="auto">
          <a:xfrm>
            <a:off x="628650" y="2719584"/>
            <a:ext cx="8229600" cy="2359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AU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Decision-making in government is complex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AU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There is lots to consider; BUT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AU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It is important to think about the beginning, the end, and the process in between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15350" y="471942"/>
            <a:ext cx="62865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13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539614" y="100098"/>
            <a:ext cx="5574892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kumimoji="0" lang="en-AU" sz="1200" b="0" i="0" u="none" strike="noStrike" kern="1200" cap="none" spc="0" normalizeH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Legal Induction Program |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sector 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287076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2368627"/>
            <a:ext cx="7886700" cy="2831334"/>
          </a:xfrm>
        </p:spPr>
        <p:txBody>
          <a:bodyPr/>
          <a:lstStyle/>
          <a:p>
            <a:pPr marL="0" indent="0">
              <a:buNone/>
            </a:pPr>
            <a:r>
              <a:rPr lang="en-AU" b="1" dirty="0">
                <a:solidFill>
                  <a:schemeClr val="accent4"/>
                </a:solidFill>
              </a:rPr>
              <a:t>Alison O’Brien</a:t>
            </a:r>
          </a:p>
          <a:p>
            <a:pPr marL="0" indent="0">
              <a:buNone/>
            </a:pPr>
            <a:r>
              <a:rPr lang="en-AU" b="1" dirty="0"/>
              <a:t>Assistant Victorian Government Solicitor</a:t>
            </a:r>
          </a:p>
          <a:p>
            <a:pPr marL="0" indent="0">
              <a:buNone/>
            </a:pPr>
            <a:r>
              <a:rPr lang="en-AU" dirty="0"/>
              <a:t>Public Law &amp; Planning</a:t>
            </a:r>
          </a:p>
          <a:p>
            <a:pPr marL="0" indent="0">
              <a:buNone/>
            </a:pPr>
            <a:r>
              <a:rPr lang="en-AU" dirty="0"/>
              <a:t>Victorian Government Solicitor’s Office</a:t>
            </a:r>
          </a:p>
          <a:p>
            <a:pPr marL="0" indent="0">
              <a:buNone/>
            </a:pPr>
            <a:r>
              <a:rPr lang="en-AU" dirty="0"/>
              <a:t>alison.o’brien@vgso.vic.gov.au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Questions?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15350" y="471942"/>
            <a:ext cx="62865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14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539614" y="100098"/>
            <a:ext cx="5574892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kumimoji="0" lang="en-AU" sz="1200" b="0" i="0" u="none" strike="noStrike" kern="1200" cap="none" spc="0" normalizeH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Legal Induction Program |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sector 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3479249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Introduction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2777095"/>
            <a:ext cx="7886700" cy="207911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altLang="en-US" dirty="0"/>
              <a:t>What is the lawyer’s role in decision-making?</a:t>
            </a:r>
          </a:p>
          <a:p>
            <a:pPr>
              <a:lnSpc>
                <a:spcPct val="90000"/>
              </a:lnSpc>
            </a:pPr>
            <a:r>
              <a:rPr lang="en-AU" altLang="en-US" dirty="0"/>
              <a:t>Powers:  sources, kinds, roles</a:t>
            </a:r>
          </a:p>
          <a:p>
            <a:pPr>
              <a:lnSpc>
                <a:spcPct val="90000"/>
              </a:lnSpc>
            </a:pPr>
            <a:r>
              <a:rPr lang="en-AU" altLang="en-US" dirty="0"/>
              <a:t>A framework for examining validity</a:t>
            </a:r>
          </a:p>
          <a:p>
            <a:pPr>
              <a:lnSpc>
                <a:spcPct val="90000"/>
              </a:lnSpc>
            </a:pPr>
            <a:r>
              <a:rPr lang="en-AU" altLang="en-US" dirty="0"/>
              <a:t>A right to reasons?</a:t>
            </a:r>
          </a:p>
          <a:p>
            <a:pPr>
              <a:lnSpc>
                <a:spcPct val="90000"/>
              </a:lnSpc>
            </a:pPr>
            <a:r>
              <a:rPr lang="en-AU" altLang="en-US" dirty="0"/>
              <a:t>Judicial review of administrative decisions</a:t>
            </a:r>
          </a:p>
          <a:p>
            <a:pPr>
              <a:lnSpc>
                <a:spcPct val="90000"/>
              </a:lnSpc>
            </a:pPr>
            <a:endParaRPr lang="en-AU" altLang="en-US" dirty="0"/>
          </a:p>
          <a:p>
            <a:pPr>
              <a:lnSpc>
                <a:spcPct val="90000"/>
              </a:lnSpc>
            </a:pPr>
            <a:endParaRPr lang="en-AU" alt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39614" y="100098"/>
            <a:ext cx="5574892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kumimoji="0" lang="en-AU" sz="1200" b="0" i="0" u="none" strike="noStrike" kern="1200" cap="none" spc="0" normalizeH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Legal Induction Program |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sector decision-making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15350" y="471942"/>
            <a:ext cx="62865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2648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Powers and capacities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2125362"/>
            <a:ext cx="7886700" cy="3595816"/>
          </a:xfrm>
        </p:spPr>
        <p:txBody>
          <a:bodyPr/>
          <a:lstStyle/>
          <a:p>
            <a:pPr lvl="0"/>
            <a:r>
              <a:rPr lang="en-AU" dirty="0"/>
              <a:t>Sources:</a:t>
            </a:r>
          </a:p>
          <a:p>
            <a:pPr lvl="1"/>
            <a:r>
              <a:rPr lang="en-AU" dirty="0"/>
              <a:t>The prerogative</a:t>
            </a:r>
          </a:p>
          <a:p>
            <a:pPr lvl="1"/>
            <a:r>
              <a:rPr lang="en-AU" dirty="0"/>
              <a:t>Executive capacities</a:t>
            </a:r>
          </a:p>
          <a:p>
            <a:pPr lvl="2"/>
            <a:r>
              <a:rPr lang="en-AU" dirty="0"/>
              <a:t>Officers of the Executive</a:t>
            </a:r>
          </a:p>
          <a:p>
            <a:pPr lvl="2"/>
            <a:r>
              <a:rPr lang="en-AU" dirty="0"/>
              <a:t>Statutory corporations</a:t>
            </a:r>
          </a:p>
          <a:p>
            <a:pPr lvl="2"/>
            <a:r>
              <a:rPr lang="en-AU" dirty="0"/>
              <a:t>Statutory officers</a:t>
            </a:r>
          </a:p>
          <a:p>
            <a:pPr lvl="1"/>
            <a:r>
              <a:rPr lang="en-AU" dirty="0"/>
              <a:t>Statutory powers to make decisions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515350" y="471942"/>
            <a:ext cx="62865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2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539614" y="100098"/>
            <a:ext cx="5574892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kumimoji="0" lang="en-AU" sz="1200" b="0" i="0" u="none" strike="noStrike" kern="1200" cap="none" spc="0" normalizeH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Legal Induction Program |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sector 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14897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Powers and capacities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2224216"/>
            <a:ext cx="7886700" cy="3398108"/>
          </a:xfrm>
        </p:spPr>
        <p:txBody>
          <a:bodyPr/>
          <a:lstStyle/>
          <a:p>
            <a:pPr lvl="0"/>
            <a:r>
              <a:rPr lang="en-AU" dirty="0"/>
              <a:t>Capacities?</a:t>
            </a:r>
          </a:p>
          <a:p>
            <a:pPr lvl="1"/>
            <a:r>
              <a:rPr lang="en-AU" dirty="0"/>
              <a:t>Contract (for ‘ordinary’ functions)</a:t>
            </a:r>
          </a:p>
          <a:p>
            <a:pPr lvl="1"/>
            <a:r>
              <a:rPr lang="en-AU" dirty="0"/>
              <a:t>Appoint advisers</a:t>
            </a:r>
          </a:p>
          <a:p>
            <a:pPr lvl="1"/>
            <a:r>
              <a:rPr lang="en-AU" dirty="0"/>
              <a:t>Make policies</a:t>
            </a:r>
          </a:p>
          <a:p>
            <a:pPr lvl="1"/>
            <a:r>
              <a:rPr lang="en-AU" dirty="0"/>
              <a:t>Determine who you will contract with</a:t>
            </a:r>
          </a:p>
          <a:p>
            <a:pPr lvl="1"/>
            <a:r>
              <a:rPr lang="en-AU" dirty="0"/>
              <a:t>Employee people</a:t>
            </a:r>
          </a:p>
          <a:p>
            <a:pPr lvl="1"/>
            <a:endParaRPr lang="en-AU" dirty="0"/>
          </a:p>
          <a:p>
            <a:r>
              <a:rPr lang="en-AU" dirty="0"/>
              <a:t>Not:  revenue and expenditure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515350" y="471942"/>
            <a:ext cx="62865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3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539614" y="100098"/>
            <a:ext cx="5574892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kumimoji="0" lang="en-AU" sz="1200" b="0" i="0" u="none" strike="noStrike" kern="1200" cap="none" spc="0" normalizeH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Legal Induction Program |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sector 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295648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Powers and capacities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2224216"/>
            <a:ext cx="7886700" cy="3398108"/>
          </a:xfrm>
        </p:spPr>
        <p:txBody>
          <a:bodyPr/>
          <a:lstStyle/>
          <a:p>
            <a:pPr lvl="0"/>
            <a:r>
              <a:rPr lang="en-AU" dirty="0"/>
              <a:t>Kinds of powers</a:t>
            </a:r>
          </a:p>
          <a:p>
            <a:pPr lvl="1"/>
            <a:r>
              <a:rPr lang="en-AU" dirty="0"/>
              <a:t>Discretionary or mandatory/compellable</a:t>
            </a:r>
          </a:p>
          <a:p>
            <a:pPr lvl="1"/>
            <a:r>
              <a:rPr lang="en-AU" dirty="0"/>
              <a:t>Divisible:  procedural or substantive decisions?</a:t>
            </a:r>
          </a:p>
          <a:p>
            <a:pPr lvl="1"/>
            <a:r>
              <a:rPr lang="en-AU" dirty="0"/>
              <a:t>Personal?</a:t>
            </a:r>
          </a:p>
          <a:p>
            <a:r>
              <a:rPr lang="en-AU" dirty="0"/>
              <a:t>Roles</a:t>
            </a:r>
          </a:p>
          <a:p>
            <a:pPr lvl="1"/>
            <a:r>
              <a:rPr lang="en-AU" dirty="0"/>
              <a:t>Decision-maker</a:t>
            </a:r>
          </a:p>
          <a:p>
            <a:pPr lvl="1"/>
            <a:r>
              <a:rPr lang="en-AU" dirty="0"/>
              <a:t>Agent</a:t>
            </a:r>
          </a:p>
          <a:p>
            <a:pPr lvl="1"/>
            <a:r>
              <a:rPr lang="en-AU" dirty="0"/>
              <a:t>Assisting and advising, implementing decisions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515350" y="471942"/>
            <a:ext cx="62865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3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539614" y="100098"/>
            <a:ext cx="5574892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kumimoji="0" lang="en-AU" sz="1200" b="0" i="0" u="none" strike="noStrike" kern="1200" cap="none" spc="0" normalizeH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Legal Induction Program |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sector 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69861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Powers and capacities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2496065"/>
            <a:ext cx="7886700" cy="287912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dirty="0"/>
              <a:t>The source of power is relevant to reviewability: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Does the decision mean that the Act affects rights and liabilities? OR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Are rights and liabilities just affected under the general law?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Is it a public power in the performance of a public duty?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515350" y="471942"/>
            <a:ext cx="62865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4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539614" y="100098"/>
            <a:ext cx="5574892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kumimoji="0" lang="en-AU" sz="1200" b="0" i="0" u="none" strike="noStrike" kern="1200" cap="none" spc="0" normalizeH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Legal Induction Program |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sector 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364613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Decision-making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2730842"/>
            <a:ext cx="7886700" cy="2446639"/>
          </a:xfrm>
        </p:spPr>
        <p:txBody>
          <a:bodyPr/>
          <a:lstStyle/>
          <a:p>
            <a:r>
              <a:rPr lang="en-AU" dirty="0"/>
              <a:t>Tools:</a:t>
            </a:r>
          </a:p>
          <a:p>
            <a:pPr lvl="1"/>
            <a:r>
              <a:rPr lang="en-AU" sz="2400" i="1" dirty="0"/>
              <a:t>Interpretation of Legislation Act 1984, Charter of Human Rights and Responsibilities Act 2006</a:t>
            </a:r>
          </a:p>
          <a:p>
            <a:pPr lvl="1"/>
            <a:r>
              <a:rPr lang="en-AU" sz="2400" dirty="0"/>
              <a:t>your legal training and the common law</a:t>
            </a:r>
          </a:p>
          <a:p>
            <a:pPr marL="457200" lvl="1" indent="0">
              <a:buNone/>
            </a:pPr>
            <a:endParaRPr lang="en-AU" sz="2400" dirty="0"/>
          </a:p>
          <a:p>
            <a:r>
              <a:rPr lang="en-AU" sz="2800" dirty="0"/>
              <a:t>Five lenses</a:t>
            </a:r>
          </a:p>
          <a:p>
            <a:pPr lvl="1"/>
            <a:endParaRPr lang="en-AU" sz="2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15350" y="471942"/>
            <a:ext cx="62865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5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539614" y="100098"/>
            <a:ext cx="5574892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kumimoji="0" lang="en-AU" sz="1200" b="0" i="0" u="none" strike="noStrike" kern="1200" cap="none" spc="0" normalizeH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Legal Induction Program |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sector 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33378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Decision-making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2075935"/>
            <a:ext cx="7886700" cy="4101028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AU" sz="2400" dirty="0"/>
              <a:t>Preliminary:</a:t>
            </a:r>
          </a:p>
          <a:p>
            <a:pPr lvl="1"/>
            <a:r>
              <a:rPr lang="en-AU" sz="2400" dirty="0"/>
              <a:t>Right version of legislation?</a:t>
            </a:r>
          </a:p>
          <a:p>
            <a:pPr lvl="1"/>
            <a:r>
              <a:rPr lang="en-AU" sz="2400" dirty="0"/>
              <a:t>Legislation valid and applicable?</a:t>
            </a:r>
          </a:p>
          <a:p>
            <a:pPr lvl="2"/>
            <a:r>
              <a:rPr lang="en-AU" dirty="0"/>
              <a:t>Commonwealth and State constitutional questions</a:t>
            </a:r>
          </a:p>
          <a:p>
            <a:pPr marL="914400" lvl="2" indent="0">
              <a:buNone/>
            </a:pPr>
            <a:endParaRPr lang="en-AU" dirty="0"/>
          </a:p>
          <a:p>
            <a:pPr marL="457200" indent="-457200">
              <a:buFont typeface="+mj-lt"/>
              <a:buAutoNum type="arabicPeriod"/>
            </a:pPr>
            <a:r>
              <a:rPr lang="en-AU" sz="2400" dirty="0"/>
              <a:t>Decision-maker authorised?</a:t>
            </a:r>
          </a:p>
          <a:p>
            <a:pPr lvl="1"/>
            <a:r>
              <a:rPr lang="en-AU" sz="2400" dirty="0"/>
              <a:t>Who is the ‘officer’?</a:t>
            </a:r>
          </a:p>
          <a:p>
            <a:pPr lvl="1"/>
            <a:r>
              <a:rPr lang="en-AU" sz="2400" dirty="0"/>
              <a:t>Current delegation/authorisation?</a:t>
            </a:r>
          </a:p>
          <a:p>
            <a:pPr lvl="2"/>
            <a:r>
              <a:rPr lang="en-AU" dirty="0"/>
              <a:t>Limits or conditions?</a:t>
            </a:r>
          </a:p>
          <a:p>
            <a:pPr lvl="1"/>
            <a:r>
              <a:rPr lang="en-AU" sz="2400" dirty="0"/>
              <a:t>Implied power to authorise? </a:t>
            </a:r>
          </a:p>
          <a:p>
            <a:endParaRPr lang="en-AU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15350" y="471942"/>
            <a:ext cx="62865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6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539614" y="100098"/>
            <a:ext cx="5574892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kumimoji="0" lang="en-AU" sz="1200" b="0" i="0" u="none" strike="noStrike" kern="1200" cap="none" spc="0" normalizeH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Legal Induction Program |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sector 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178133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Decision-making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2434281"/>
            <a:ext cx="7886700" cy="2211860"/>
          </a:xfrm>
        </p:spPr>
        <p:txBody>
          <a:bodyPr/>
          <a:lstStyle/>
          <a:p>
            <a:pPr marL="514350" lvl="0" indent="-514350">
              <a:buFont typeface="+mj-lt"/>
              <a:buAutoNum type="arabicPeriod" startAt="3"/>
            </a:pPr>
            <a:r>
              <a:rPr lang="en-AU" dirty="0"/>
              <a:t>External limits?</a:t>
            </a:r>
          </a:p>
          <a:p>
            <a:pPr marL="0" lvl="0" indent="0">
              <a:buNone/>
            </a:pPr>
            <a:endParaRPr lang="en-AU" sz="2400" dirty="0"/>
          </a:p>
          <a:p>
            <a:pPr lvl="1"/>
            <a:r>
              <a:rPr lang="en-AU" dirty="0"/>
              <a:t>Express and implied from Constitution</a:t>
            </a:r>
          </a:p>
          <a:p>
            <a:pPr lvl="1"/>
            <a:r>
              <a:rPr lang="en-AU" i="1" dirty="0"/>
              <a:t>Charter of Human Rights and Responsibilities </a:t>
            </a:r>
            <a:r>
              <a:rPr lang="en-AU" i="1"/>
              <a:t>Act 2006</a:t>
            </a:r>
            <a:endParaRPr lang="en-AU" i="1" dirty="0"/>
          </a:p>
          <a:p>
            <a:pPr lvl="1"/>
            <a:r>
              <a:rPr lang="en-AU" i="1" dirty="0"/>
              <a:t>Interpretation of Legislation Act 1984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15350" y="471942"/>
            <a:ext cx="62865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7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539614" y="100098"/>
            <a:ext cx="5574892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kumimoji="0" lang="en-AU" sz="1200" b="0" i="0" u="none" strike="noStrike" kern="1200" cap="none" spc="0" normalizeH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172750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Legal Induction Program |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sector 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2654707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VGSO Colours">
      <a:dk1>
        <a:sysClr val="windowText" lastClr="000000"/>
      </a:dk1>
      <a:lt1>
        <a:sysClr val="window" lastClr="FFFFFF"/>
      </a:lt1>
      <a:dk2>
        <a:srgbClr val="757575"/>
      </a:dk2>
      <a:lt2>
        <a:srgbClr val="BDBDBD"/>
      </a:lt2>
      <a:accent1>
        <a:srgbClr val="172750"/>
      </a:accent1>
      <a:accent2>
        <a:srgbClr val="34436A"/>
      </a:accent2>
      <a:accent3>
        <a:srgbClr val="5B6784"/>
      </a:accent3>
      <a:accent4>
        <a:srgbClr val="810D70"/>
      </a:accent4>
      <a:accent5>
        <a:srgbClr val="A3218E"/>
      </a:accent5>
      <a:accent6>
        <a:srgbClr val="BC7EB1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FD92129372B5488BC7B5B4244F3062" ma:contentTypeVersion="3" ma:contentTypeDescription="Create a new document." ma:contentTypeScope="" ma:versionID="df096cc5cc3cdecf0f282959ca00ba94">
  <xsd:schema xmlns:xsd="http://www.w3.org/2001/XMLSchema" xmlns:xs="http://www.w3.org/2001/XMLSchema" xmlns:p="http://schemas.microsoft.com/office/2006/metadata/properties" xmlns:ns2="28a3cecc-fe29-4d8c-9745-0f2a2e287d34" targetNamespace="http://schemas.microsoft.com/office/2006/metadata/properties" ma:root="true" ma:fieldsID="74348d56eabbf11df47ca8229b28fd8d" ns2:_="">
    <xsd:import namespace="28a3cecc-fe29-4d8c-9745-0f2a2e287d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a3cecc-fe29-4d8c-9745-0f2a2e287d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45AC48-7EEA-40BE-9E0D-BF9A45EEFA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43AAC4-EECC-4B9B-8E19-1F09FEABFF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a3cecc-fe29-4d8c-9745-0f2a2e287d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A2C2E0B-FAF0-4A64-8D29-3134B19604A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643</Words>
  <Application>Microsoft Office PowerPoint</Application>
  <PresentationFormat>On-screen Show (4:3)</PresentationFormat>
  <Paragraphs>162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1_Office Theme</vt:lpstr>
      <vt:lpstr>Public sector decision-making</vt:lpstr>
      <vt:lpstr>Introduction</vt:lpstr>
      <vt:lpstr>Powers and capacities</vt:lpstr>
      <vt:lpstr>Powers and capacities</vt:lpstr>
      <vt:lpstr>Powers and capacities</vt:lpstr>
      <vt:lpstr>Powers and capacities</vt:lpstr>
      <vt:lpstr>Decision-making</vt:lpstr>
      <vt:lpstr>Decision-making</vt:lpstr>
      <vt:lpstr>Decision-making</vt:lpstr>
      <vt:lpstr>Decision-making</vt:lpstr>
      <vt:lpstr>Decision-making</vt:lpstr>
      <vt:lpstr>Reasons</vt:lpstr>
      <vt:lpstr>Judicial review</vt:lpstr>
      <vt:lpstr>Judicial review</vt:lpstr>
      <vt:lpstr>Conclusion</vt:lpstr>
      <vt:lpstr>Questions?</vt:lpstr>
    </vt:vector>
  </TitlesOfParts>
  <Company>Victorian Government Solicitor's Office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sector decision-making</dc:title>
  <dc:creator>Victorian Government Solicitor's Office</dc:creator>
  <cp:lastModifiedBy>Victorian Government Solicitor's Office</cp:lastModifiedBy>
  <cp:revision>18</cp:revision>
  <dcterms:created xsi:type="dcterms:W3CDTF">2020-06-19T04:31:22Z</dcterms:created>
  <dcterms:modified xsi:type="dcterms:W3CDTF">2025-05-11T06:54:06Z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0x010100BFFD92129372B5488BC7B5B4244F3062</vt:lpwstr>
  </property>
  <property fmtid="{D5CDD505-2E9C-101B-9397-08002B2CF9AE}" pid="3" name="MSIP_Label_18f5e526-f483-4eec-a34d-239dfc5eea45_Enabled">
    <vt:lpwstr>true</vt:lpwstr>
  </property>
  <property fmtid="{D5CDD505-2E9C-101B-9397-08002B2CF9AE}" pid="4" name="MSIP_Label_18f5e526-f483-4eec-a34d-239dfc5eea45_SetDate">
    <vt:lpwstr>2025-05-11T06:54:06Z</vt:lpwstr>
  </property>
  <property fmtid="{D5CDD505-2E9C-101B-9397-08002B2CF9AE}" pid="5" name="MSIP_Label_18f5e526-f483-4eec-a34d-239dfc5eea45_Method">
    <vt:lpwstr>Privileged</vt:lpwstr>
  </property>
  <property fmtid="{D5CDD505-2E9C-101B-9397-08002B2CF9AE}" pid="6" name="MSIP_Label_18f5e526-f483-4eec-a34d-239dfc5eea45_Name">
    <vt:lpwstr>Official</vt:lpwstr>
  </property>
  <property fmtid="{D5CDD505-2E9C-101B-9397-08002B2CF9AE}" pid="7" name="MSIP_Label_18f5e526-f483-4eec-a34d-239dfc5eea45_SiteId">
    <vt:lpwstr>e6f02add-10c6-4f3c-b127-89b103eede5a</vt:lpwstr>
  </property>
  <property fmtid="{D5CDD505-2E9C-101B-9397-08002B2CF9AE}" pid="8" name="MSIP_Label_18f5e526-f483-4eec-a34d-239dfc5eea45_ActionId">
    <vt:lpwstr>42762116-62ef-49f6-832d-669f22818f77</vt:lpwstr>
  </property>
  <property fmtid="{D5CDD505-2E9C-101B-9397-08002B2CF9AE}" pid="9" name="MSIP_Label_18f5e526-f483-4eec-a34d-239dfc5eea45_ContentBits">
    <vt:lpwstr>3</vt:lpwstr>
  </property>
  <property fmtid="{D5CDD505-2E9C-101B-9397-08002B2CF9AE}" pid="10" name="MSIP_Label_18f5e526-f483-4eec-a34d-239dfc5eea45_Tag">
    <vt:lpwstr>10, 0, 1, 2</vt:lpwstr>
  </property>
  <property fmtid="{D5CDD505-2E9C-101B-9397-08002B2CF9AE}" pid="11" name="ClassificationContentMarkingFooterLocations">
    <vt:lpwstr>Office Theme:10\1_Office Theme:5</vt:lpwstr>
  </property>
  <property fmtid="{D5CDD505-2E9C-101B-9397-08002B2CF9AE}" pid="12" name="ClassificationContentMarkingFooterText">
    <vt:lpwstr>OFFICIAL</vt:lpwstr>
  </property>
  <property fmtid="{D5CDD505-2E9C-101B-9397-08002B2CF9AE}" pid="13" name="ClassificationContentMarkingHeaderLocations">
    <vt:lpwstr>Office Theme:9\1_Office Theme:4</vt:lpwstr>
  </property>
  <property fmtid="{D5CDD505-2E9C-101B-9397-08002B2CF9AE}" pid="14" name="ClassificationContentMarkingHeaderText">
    <vt:lpwstr>OFFICIAL</vt:lpwstr>
  </property>
</Properties>
</file>