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43"/>
  </p:notesMasterIdLst>
  <p:sldIdLst>
    <p:sldId id="256" r:id="rId6"/>
    <p:sldId id="258" r:id="rId7"/>
    <p:sldId id="288" r:id="rId8"/>
    <p:sldId id="289" r:id="rId9"/>
    <p:sldId id="322" r:id="rId10"/>
    <p:sldId id="291" r:id="rId11"/>
    <p:sldId id="313" r:id="rId12"/>
    <p:sldId id="293" r:id="rId13"/>
    <p:sldId id="292" r:id="rId14"/>
    <p:sldId id="294" r:id="rId15"/>
    <p:sldId id="314" r:id="rId16"/>
    <p:sldId id="296" r:id="rId17"/>
    <p:sldId id="297" r:id="rId18"/>
    <p:sldId id="301" r:id="rId19"/>
    <p:sldId id="298" r:id="rId20"/>
    <p:sldId id="300" r:id="rId21"/>
    <p:sldId id="302" r:id="rId22"/>
    <p:sldId id="303" r:id="rId23"/>
    <p:sldId id="304" r:id="rId24"/>
    <p:sldId id="325" r:id="rId25"/>
    <p:sldId id="305" r:id="rId26"/>
    <p:sldId id="306" r:id="rId27"/>
    <p:sldId id="315" r:id="rId28"/>
    <p:sldId id="307" r:id="rId29"/>
    <p:sldId id="308" r:id="rId30"/>
    <p:sldId id="309" r:id="rId31"/>
    <p:sldId id="310" r:id="rId32"/>
    <p:sldId id="311" r:id="rId33"/>
    <p:sldId id="317" r:id="rId34"/>
    <p:sldId id="318" r:id="rId35"/>
    <p:sldId id="321" r:id="rId36"/>
    <p:sldId id="316" r:id="rId37"/>
    <p:sldId id="312" r:id="rId38"/>
    <p:sldId id="286" r:id="rId39"/>
    <p:sldId id="323" r:id="rId40"/>
    <p:sldId id="324" r:id="rId41"/>
    <p:sldId id="28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6395" autoAdjust="0"/>
  </p:normalViewPr>
  <p:slideViewPr>
    <p:cSldViewPr snapToGrid="0">
      <p:cViewPr varScale="1">
        <p:scale>
          <a:sx n="77" d="100"/>
          <a:sy n="77" d="100"/>
        </p:scale>
        <p:origin x="10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dal Sayegh" userId="14774f10-aa89-4b20-952f-10df20151f18" providerId="ADAL" clId="{166B92B5-A941-4618-AD16-4EF23BD21F2C}"/>
    <pc:docChg chg="undo custSel modSld">
      <pc:chgData name="Nidal Sayegh" userId="14774f10-aa89-4b20-952f-10df20151f18" providerId="ADAL" clId="{166B92B5-A941-4618-AD16-4EF23BD21F2C}" dt="2025-05-21T01:09:10.843" v="127" actId="166"/>
      <pc:docMkLst>
        <pc:docMk/>
      </pc:docMkLst>
      <pc:sldChg chg="modSp mod">
        <pc:chgData name="Nidal Sayegh" userId="14774f10-aa89-4b20-952f-10df20151f18" providerId="ADAL" clId="{166B92B5-A941-4618-AD16-4EF23BD21F2C}" dt="2025-05-21T00:43:08.144" v="50" actId="6549"/>
        <pc:sldMkLst>
          <pc:docMk/>
          <pc:sldMk cId="1968191990" sldId="256"/>
        </pc:sldMkLst>
        <pc:spChg chg="mod">
          <ac:chgData name="Nidal Sayegh" userId="14774f10-aa89-4b20-952f-10df20151f18" providerId="ADAL" clId="{166B92B5-A941-4618-AD16-4EF23BD21F2C}" dt="2025-05-21T00:43:08.144" v="50" actId="6549"/>
          <ac:spMkLst>
            <pc:docMk/>
            <pc:sldMk cId="1968191990" sldId="256"/>
            <ac:spMk id="5" creationId="{00000000-0000-0000-0000-000000000000}"/>
          </ac:spMkLst>
        </pc:spChg>
      </pc:sldChg>
      <pc:sldChg chg="modSp mod">
        <pc:chgData name="Nidal Sayegh" userId="14774f10-aa89-4b20-952f-10df20151f18" providerId="ADAL" clId="{166B92B5-A941-4618-AD16-4EF23BD21F2C}" dt="2025-05-21T00:42:49.669" v="41" actId="20577"/>
        <pc:sldMkLst>
          <pc:docMk/>
          <pc:sldMk cId="1143247532" sldId="289"/>
        </pc:sldMkLst>
        <pc:graphicFrameChg chg="modGraphic">
          <ac:chgData name="Nidal Sayegh" userId="14774f10-aa89-4b20-952f-10df20151f18" providerId="ADAL" clId="{166B92B5-A941-4618-AD16-4EF23BD21F2C}" dt="2025-05-21T00:42:49.669" v="41" actId="20577"/>
          <ac:graphicFrameMkLst>
            <pc:docMk/>
            <pc:sldMk cId="1143247532" sldId="289"/>
            <ac:graphicFrameMk id="8" creationId="{00000000-0000-0000-0000-000000000000}"/>
          </ac:graphicFrameMkLst>
        </pc:graphicFrameChg>
      </pc:sldChg>
      <pc:sldChg chg="addSp delSp modSp mod">
        <pc:chgData name="Nidal Sayegh" userId="14774f10-aa89-4b20-952f-10df20151f18" providerId="ADAL" clId="{166B92B5-A941-4618-AD16-4EF23BD21F2C}" dt="2025-05-21T00:47:08.510" v="76" actId="1076"/>
        <pc:sldMkLst>
          <pc:docMk/>
          <pc:sldMk cId="2048103315" sldId="298"/>
        </pc:sldMkLst>
        <pc:spChg chg="add del mod">
          <ac:chgData name="Nidal Sayegh" userId="14774f10-aa89-4b20-952f-10df20151f18" providerId="ADAL" clId="{166B92B5-A941-4618-AD16-4EF23BD21F2C}" dt="2025-05-21T00:46:59.954" v="73" actId="478"/>
          <ac:spMkLst>
            <pc:docMk/>
            <pc:sldMk cId="2048103315" sldId="298"/>
            <ac:spMk id="3" creationId="{54013041-D30D-CC5C-7BA7-7BFC1F0A1CB6}"/>
          </ac:spMkLst>
        </pc:spChg>
        <pc:spChg chg="del mod">
          <ac:chgData name="Nidal Sayegh" userId="14774f10-aa89-4b20-952f-10df20151f18" providerId="ADAL" clId="{166B92B5-A941-4618-AD16-4EF23BD21F2C}" dt="2025-05-21T00:46:55.783" v="71" actId="478"/>
          <ac:spMkLst>
            <pc:docMk/>
            <pc:sldMk cId="2048103315" sldId="298"/>
            <ac:spMk id="265219" creationId="{00000000-0000-0000-0000-000000000000}"/>
          </ac:spMkLst>
        </pc:spChg>
        <pc:picChg chg="add mod">
          <ac:chgData name="Nidal Sayegh" userId="14774f10-aa89-4b20-952f-10df20151f18" providerId="ADAL" clId="{166B92B5-A941-4618-AD16-4EF23BD21F2C}" dt="2025-05-21T00:47:08.510" v="76" actId="1076"/>
          <ac:picMkLst>
            <pc:docMk/>
            <pc:sldMk cId="2048103315" sldId="298"/>
            <ac:picMk id="6" creationId="{805DAABF-479D-5EA7-7A2D-42FAD43D9D5E}"/>
          </ac:picMkLst>
        </pc:picChg>
      </pc:sldChg>
      <pc:sldChg chg="addSp delSp modSp mod">
        <pc:chgData name="Nidal Sayegh" userId="14774f10-aa89-4b20-952f-10df20151f18" providerId="ADAL" clId="{166B92B5-A941-4618-AD16-4EF23BD21F2C}" dt="2025-05-21T00:48:39.799" v="84" actId="14100"/>
        <pc:sldMkLst>
          <pc:docMk/>
          <pc:sldMk cId="2230683185" sldId="300"/>
        </pc:sldMkLst>
        <pc:picChg chg="del">
          <ac:chgData name="Nidal Sayegh" userId="14774f10-aa89-4b20-952f-10df20151f18" providerId="ADAL" clId="{166B92B5-A941-4618-AD16-4EF23BD21F2C}" dt="2025-05-21T00:48:07.403" v="77" actId="478"/>
          <ac:picMkLst>
            <pc:docMk/>
            <pc:sldMk cId="2230683185" sldId="300"/>
            <ac:picMk id="3" creationId="{00000000-0000-0000-0000-000000000000}"/>
          </ac:picMkLst>
        </pc:picChg>
        <pc:picChg chg="add mod">
          <ac:chgData name="Nidal Sayegh" userId="14774f10-aa89-4b20-952f-10df20151f18" providerId="ADAL" clId="{166B92B5-A941-4618-AD16-4EF23BD21F2C}" dt="2025-05-21T00:48:14.315" v="79" actId="14100"/>
          <ac:picMkLst>
            <pc:docMk/>
            <pc:sldMk cId="2230683185" sldId="300"/>
            <ac:picMk id="4" creationId="{7E971F46-C48F-4EB0-521F-5A619A30F897}"/>
          </ac:picMkLst>
        </pc:picChg>
        <pc:cxnChg chg="mod ord">
          <ac:chgData name="Nidal Sayegh" userId="14774f10-aa89-4b20-952f-10df20151f18" providerId="ADAL" clId="{166B92B5-A941-4618-AD16-4EF23BD21F2C}" dt="2025-05-21T00:48:39.799" v="84" actId="14100"/>
          <ac:cxnSpMkLst>
            <pc:docMk/>
            <pc:sldMk cId="2230683185" sldId="300"/>
            <ac:cxnSpMk id="9" creationId="{00000000-0000-0000-0000-000000000000}"/>
          </ac:cxnSpMkLst>
        </pc:cxnChg>
      </pc:sldChg>
      <pc:sldChg chg="addSp delSp modSp mod">
        <pc:chgData name="Nidal Sayegh" userId="14774f10-aa89-4b20-952f-10df20151f18" providerId="ADAL" clId="{166B92B5-A941-4618-AD16-4EF23BD21F2C}" dt="2025-05-21T00:50:07.812" v="90" actId="14100"/>
        <pc:sldMkLst>
          <pc:docMk/>
          <pc:sldMk cId="1592516813" sldId="302"/>
        </pc:sldMkLst>
        <pc:picChg chg="del">
          <ac:chgData name="Nidal Sayegh" userId="14774f10-aa89-4b20-952f-10df20151f18" providerId="ADAL" clId="{166B92B5-A941-4618-AD16-4EF23BD21F2C}" dt="2025-05-21T00:49:49.513" v="85" actId="478"/>
          <ac:picMkLst>
            <pc:docMk/>
            <pc:sldMk cId="1592516813" sldId="302"/>
            <ac:picMk id="2" creationId="{00000000-0000-0000-0000-000000000000}"/>
          </ac:picMkLst>
        </pc:picChg>
        <pc:picChg chg="add mod">
          <ac:chgData name="Nidal Sayegh" userId="14774f10-aa89-4b20-952f-10df20151f18" providerId="ADAL" clId="{166B92B5-A941-4618-AD16-4EF23BD21F2C}" dt="2025-05-21T00:49:57.628" v="88" actId="1076"/>
          <ac:picMkLst>
            <pc:docMk/>
            <pc:sldMk cId="1592516813" sldId="302"/>
            <ac:picMk id="4" creationId="{E13C94EB-0402-6CE8-1179-99791378EE66}"/>
          </ac:picMkLst>
        </pc:picChg>
        <pc:cxnChg chg="mod">
          <ac:chgData name="Nidal Sayegh" userId="14774f10-aa89-4b20-952f-10df20151f18" providerId="ADAL" clId="{166B92B5-A941-4618-AD16-4EF23BD21F2C}" dt="2025-05-21T00:50:07.812" v="90" actId="14100"/>
          <ac:cxnSpMkLst>
            <pc:docMk/>
            <pc:sldMk cId="1592516813" sldId="302"/>
            <ac:cxnSpMk id="9" creationId="{00000000-0000-0000-0000-000000000000}"/>
          </ac:cxnSpMkLst>
        </pc:cxnChg>
      </pc:sldChg>
      <pc:sldChg chg="addSp delSp modSp mod">
        <pc:chgData name="Nidal Sayegh" userId="14774f10-aa89-4b20-952f-10df20151f18" providerId="ADAL" clId="{166B92B5-A941-4618-AD16-4EF23BD21F2C}" dt="2025-05-21T00:59:40.285" v="100" actId="1076"/>
        <pc:sldMkLst>
          <pc:docMk/>
          <pc:sldMk cId="942502679" sldId="303"/>
        </pc:sldMkLst>
        <pc:picChg chg="add mod ord">
          <ac:chgData name="Nidal Sayegh" userId="14774f10-aa89-4b20-952f-10df20151f18" providerId="ADAL" clId="{166B92B5-A941-4618-AD16-4EF23BD21F2C}" dt="2025-05-21T00:59:25.627" v="98" actId="14100"/>
          <ac:picMkLst>
            <pc:docMk/>
            <pc:sldMk cId="942502679" sldId="303"/>
            <ac:picMk id="3" creationId="{3D24F3C2-9925-858D-B30F-B670E70E62DF}"/>
          </ac:picMkLst>
        </pc:picChg>
        <pc:picChg chg="del">
          <ac:chgData name="Nidal Sayegh" userId="14774f10-aa89-4b20-952f-10df20151f18" providerId="ADAL" clId="{166B92B5-A941-4618-AD16-4EF23BD21F2C}" dt="2025-05-21T00:59:04.390" v="91" actId="478"/>
          <ac:picMkLst>
            <pc:docMk/>
            <pc:sldMk cId="942502679" sldId="303"/>
            <ac:picMk id="4" creationId="{00000000-0000-0000-0000-000000000000}"/>
          </ac:picMkLst>
        </pc:picChg>
        <pc:cxnChg chg="mod">
          <ac:chgData name="Nidal Sayegh" userId="14774f10-aa89-4b20-952f-10df20151f18" providerId="ADAL" clId="{166B92B5-A941-4618-AD16-4EF23BD21F2C}" dt="2025-05-21T00:59:40.285" v="100" actId="1076"/>
          <ac:cxnSpMkLst>
            <pc:docMk/>
            <pc:sldMk cId="942502679" sldId="303"/>
            <ac:cxnSpMk id="9" creationId="{00000000-0000-0000-0000-000000000000}"/>
          </ac:cxnSpMkLst>
        </pc:cxnChg>
      </pc:sldChg>
      <pc:sldChg chg="addSp delSp modSp mod">
        <pc:chgData name="Nidal Sayegh" userId="14774f10-aa89-4b20-952f-10df20151f18" providerId="ADAL" clId="{166B92B5-A941-4618-AD16-4EF23BD21F2C}" dt="2025-05-21T01:02:43.278" v="104" actId="14100"/>
        <pc:sldMkLst>
          <pc:docMk/>
          <pc:sldMk cId="3182770618" sldId="304"/>
        </pc:sldMkLst>
        <pc:picChg chg="del">
          <ac:chgData name="Nidal Sayegh" userId="14774f10-aa89-4b20-952f-10df20151f18" providerId="ADAL" clId="{166B92B5-A941-4618-AD16-4EF23BD21F2C}" dt="2025-05-21T01:02:35.378" v="101" actId="478"/>
          <ac:picMkLst>
            <pc:docMk/>
            <pc:sldMk cId="3182770618" sldId="304"/>
            <ac:picMk id="2" creationId="{00000000-0000-0000-0000-000000000000}"/>
          </ac:picMkLst>
        </pc:picChg>
        <pc:picChg chg="add mod">
          <ac:chgData name="Nidal Sayegh" userId="14774f10-aa89-4b20-952f-10df20151f18" providerId="ADAL" clId="{166B92B5-A941-4618-AD16-4EF23BD21F2C}" dt="2025-05-21T01:02:43.278" v="104" actId="14100"/>
          <ac:picMkLst>
            <pc:docMk/>
            <pc:sldMk cId="3182770618" sldId="304"/>
            <ac:picMk id="4" creationId="{FFE36C85-DAB4-0FF8-FD6A-B81C2EF1EF35}"/>
          </ac:picMkLst>
        </pc:picChg>
      </pc:sldChg>
      <pc:sldChg chg="addSp delSp modSp mod">
        <pc:chgData name="Nidal Sayegh" userId="14774f10-aa89-4b20-952f-10df20151f18" providerId="ADAL" clId="{166B92B5-A941-4618-AD16-4EF23BD21F2C}" dt="2025-05-21T01:09:10.843" v="127" actId="166"/>
        <pc:sldMkLst>
          <pc:docMk/>
          <pc:sldMk cId="3227192084" sldId="305"/>
        </pc:sldMkLst>
        <pc:picChg chg="del">
          <ac:chgData name="Nidal Sayegh" userId="14774f10-aa89-4b20-952f-10df20151f18" providerId="ADAL" clId="{166B92B5-A941-4618-AD16-4EF23BD21F2C}" dt="2025-05-21T01:08:24.719" v="114" actId="478"/>
          <ac:picMkLst>
            <pc:docMk/>
            <pc:sldMk cId="3227192084" sldId="305"/>
            <ac:picMk id="3" creationId="{00000000-0000-0000-0000-000000000000}"/>
          </ac:picMkLst>
        </pc:picChg>
        <pc:picChg chg="add mod">
          <ac:chgData name="Nidal Sayegh" userId="14774f10-aa89-4b20-952f-10df20151f18" providerId="ADAL" clId="{166B92B5-A941-4618-AD16-4EF23BD21F2C}" dt="2025-05-21T01:09:02.144" v="125" actId="14100"/>
          <ac:picMkLst>
            <pc:docMk/>
            <pc:sldMk cId="3227192084" sldId="305"/>
            <ac:picMk id="4" creationId="{94F4A876-A3FF-3D35-8FB3-24A381C865ED}"/>
          </ac:picMkLst>
        </pc:picChg>
        <pc:cxnChg chg="mod ord">
          <ac:chgData name="Nidal Sayegh" userId="14774f10-aa89-4b20-952f-10df20151f18" providerId="ADAL" clId="{166B92B5-A941-4618-AD16-4EF23BD21F2C}" dt="2025-05-21T01:09:10.843" v="127" actId="166"/>
          <ac:cxnSpMkLst>
            <pc:docMk/>
            <pc:sldMk cId="3227192084" sldId="305"/>
            <ac:cxnSpMk id="9" creationId="{00000000-0000-0000-0000-000000000000}"/>
          </ac:cxnSpMkLst>
        </pc:cxnChg>
      </pc:sldChg>
      <pc:sldChg chg="modSp mod">
        <pc:chgData name="Nidal Sayegh" userId="14774f10-aa89-4b20-952f-10df20151f18" providerId="ADAL" clId="{166B92B5-A941-4618-AD16-4EF23BD21F2C}" dt="2025-05-16T02:55:17.351" v="34" actId="20577"/>
        <pc:sldMkLst>
          <pc:docMk/>
          <pc:sldMk cId="235158950" sldId="306"/>
        </pc:sldMkLst>
        <pc:spChg chg="mod">
          <ac:chgData name="Nidal Sayegh" userId="14774f10-aa89-4b20-952f-10df20151f18" providerId="ADAL" clId="{166B92B5-A941-4618-AD16-4EF23BD21F2C}" dt="2025-05-16T02:55:17.351" v="34" actId="20577"/>
          <ac:spMkLst>
            <pc:docMk/>
            <pc:sldMk cId="235158950" sldId="306"/>
            <ac:spMk id="8" creationId="{00000000-0000-0000-0000-000000000000}"/>
          </ac:spMkLst>
        </pc:spChg>
      </pc:sldChg>
      <pc:sldChg chg="addSp delSp modSp mod">
        <pc:chgData name="Nidal Sayegh" userId="14774f10-aa89-4b20-952f-10df20151f18" providerId="ADAL" clId="{166B92B5-A941-4618-AD16-4EF23BD21F2C}" dt="2025-05-21T00:44:45.003" v="69" actId="14100"/>
        <pc:sldMkLst>
          <pc:docMk/>
          <pc:sldMk cId="1923697071" sldId="322"/>
        </pc:sldMkLst>
        <pc:picChg chg="del">
          <ac:chgData name="Nidal Sayegh" userId="14774f10-aa89-4b20-952f-10df20151f18" providerId="ADAL" clId="{166B92B5-A941-4618-AD16-4EF23BD21F2C}" dt="2025-05-21T00:43:55.167" v="51" actId="478"/>
          <ac:picMkLst>
            <pc:docMk/>
            <pc:sldMk cId="1923697071" sldId="322"/>
            <ac:picMk id="3" creationId="{00000000-0000-0000-0000-000000000000}"/>
          </ac:picMkLst>
        </pc:picChg>
        <pc:picChg chg="add del mod">
          <ac:chgData name="Nidal Sayegh" userId="14774f10-aa89-4b20-952f-10df20151f18" providerId="ADAL" clId="{166B92B5-A941-4618-AD16-4EF23BD21F2C}" dt="2025-05-21T00:44:12.424" v="66" actId="478"/>
          <ac:picMkLst>
            <pc:docMk/>
            <pc:sldMk cId="1923697071" sldId="322"/>
            <ac:picMk id="4" creationId="{4C545B4D-9D10-4524-EB34-18A0139E7A2B}"/>
          </ac:picMkLst>
        </pc:picChg>
        <pc:picChg chg="add mod">
          <ac:chgData name="Nidal Sayegh" userId="14774f10-aa89-4b20-952f-10df20151f18" providerId="ADAL" clId="{166B92B5-A941-4618-AD16-4EF23BD21F2C}" dt="2025-05-21T00:44:45.003" v="69" actId="14100"/>
          <ac:picMkLst>
            <pc:docMk/>
            <pc:sldMk cId="1923697071" sldId="322"/>
            <ac:picMk id="8" creationId="{03DC065F-3120-DBC9-6AA4-B4B5FA727610}"/>
          </ac:picMkLst>
        </pc:picChg>
      </pc:sldChg>
      <pc:sldChg chg="addSp delSp modSp mod">
        <pc:chgData name="Nidal Sayegh" userId="14774f10-aa89-4b20-952f-10df20151f18" providerId="ADAL" clId="{166B92B5-A941-4618-AD16-4EF23BD21F2C}" dt="2025-05-21T01:05:48.214" v="113" actId="1076"/>
        <pc:sldMkLst>
          <pc:docMk/>
          <pc:sldMk cId="2891913290" sldId="325"/>
        </pc:sldMkLst>
        <pc:picChg chg="del">
          <ac:chgData name="Nidal Sayegh" userId="14774f10-aa89-4b20-952f-10df20151f18" providerId="ADAL" clId="{166B92B5-A941-4618-AD16-4EF23BD21F2C}" dt="2025-05-21T01:05:18.263" v="105" actId="478"/>
          <ac:picMkLst>
            <pc:docMk/>
            <pc:sldMk cId="2891913290" sldId="325"/>
            <ac:picMk id="2" creationId="{00000000-0000-0000-0000-000000000000}"/>
          </ac:picMkLst>
        </pc:picChg>
        <pc:picChg chg="add mod ord">
          <ac:chgData name="Nidal Sayegh" userId="14774f10-aa89-4b20-952f-10df20151f18" providerId="ADAL" clId="{166B92B5-A941-4618-AD16-4EF23BD21F2C}" dt="2025-05-21T01:05:45.194" v="112" actId="14100"/>
          <ac:picMkLst>
            <pc:docMk/>
            <pc:sldMk cId="2891913290" sldId="325"/>
            <ac:picMk id="4" creationId="{0F3EF837-D207-E9E8-9DB5-1786B623E61E}"/>
          </ac:picMkLst>
        </pc:picChg>
        <pc:cxnChg chg="mod">
          <ac:chgData name="Nidal Sayegh" userId="14774f10-aa89-4b20-952f-10df20151f18" providerId="ADAL" clId="{166B92B5-A941-4618-AD16-4EF23BD21F2C}" dt="2025-05-21T01:05:48.214" v="113" actId="1076"/>
          <ac:cxnSpMkLst>
            <pc:docMk/>
            <pc:sldMk cId="2891913290" sldId="325"/>
            <ac:cxnSpMk id="9" creationId="{00000000-0000-0000-0000-000000000000}"/>
          </ac:cxnSpMkLst>
        </pc:cxnChg>
      </pc:sldChg>
    </pc:docChg>
  </pc:docChgLst>
  <pc:docChgLst>
    <pc:chgData name="Nidal Sayegh" userId="S::nidal.sayegh@vgso.vic.gov.au::14774f10-aa89-4b20-952f-10df20151f18" providerId="AD" clId="Web-{FB8822B3-C60D-1AA1-930C-B8DB31BBEE7A}"/>
    <pc:docChg chg="modSld">
      <pc:chgData name="Nidal Sayegh" userId="S::nidal.sayegh@vgso.vic.gov.au::14774f10-aa89-4b20-952f-10df20151f18" providerId="AD" clId="Web-{FB8822B3-C60D-1AA1-930C-B8DB31BBEE7A}" dt="2025-05-14T22:51:18.376" v="10" actId="20577"/>
      <pc:docMkLst>
        <pc:docMk/>
      </pc:docMkLst>
      <pc:sldChg chg="modSp">
        <pc:chgData name="Nidal Sayegh" userId="S::nidal.sayegh@vgso.vic.gov.au::14774f10-aa89-4b20-952f-10df20151f18" providerId="AD" clId="Web-{FB8822B3-C60D-1AA1-930C-B8DB31BBEE7A}" dt="2025-05-14T22:51:18.376" v="10" actId="20577"/>
        <pc:sldMkLst>
          <pc:docMk/>
          <pc:sldMk cId="1968191990" sldId="256"/>
        </pc:sldMkLst>
        <pc:spChg chg="mod">
          <ac:chgData name="Nidal Sayegh" userId="S::nidal.sayegh@vgso.vic.gov.au::14774f10-aa89-4b20-952f-10df20151f18" providerId="AD" clId="Web-{FB8822B3-C60D-1AA1-930C-B8DB31BBEE7A}" dt="2025-05-14T22:51:18.376" v="10" actId="20577"/>
          <ac:spMkLst>
            <pc:docMk/>
            <pc:sldMk cId="1968191990" sldId="256"/>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72115-F587-412B-B14A-D84F1E705BAD}" type="datetimeFigureOut">
              <a:rPr lang="en-AU" smtClean="0"/>
              <a:t>21/05/2025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FD4FB-875D-4272-A135-17BAB05BBEB4}" type="slidenum">
              <a:rPr lang="en-AU" smtClean="0"/>
              <a:t>‹#›</a:t>
            </a:fld>
            <a:endParaRPr lang="en-AU"/>
          </a:p>
        </p:txBody>
      </p:sp>
    </p:spTree>
    <p:extLst>
      <p:ext uri="{BB962C8B-B14F-4D97-AF65-F5344CB8AC3E}">
        <p14:creationId xmlns:p14="http://schemas.microsoft.com/office/powerpoint/2010/main" val="1113722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60698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4542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2010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9353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51147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9884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0338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55552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9439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1188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9537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0625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72001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51888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55504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68419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80355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58237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79760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43863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0621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4414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65042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8718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03717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5595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4822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4350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1234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4381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7700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6916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A9DB5D-E252-4985-8AB0-638CFE3D5689}" type="slidenum">
              <a:rPr lang="en-AU" smtClean="0"/>
              <a:t>‹#›</a:t>
            </a:fld>
            <a:endParaRPr lang="en-AU"/>
          </a:p>
        </p:txBody>
      </p:sp>
    </p:spTree>
    <p:extLst>
      <p:ext uri="{BB962C8B-B14F-4D97-AF65-F5344CB8AC3E}">
        <p14:creationId xmlns:p14="http://schemas.microsoft.com/office/powerpoint/2010/main" val="110179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A9DB5D-E252-4985-8AB0-638CFE3D5689}" type="slidenum">
              <a:rPr lang="en-AU" smtClean="0"/>
              <a:t>‹#›</a:t>
            </a:fld>
            <a:endParaRPr lang="en-AU"/>
          </a:p>
        </p:txBody>
      </p:sp>
    </p:spTree>
    <p:extLst>
      <p:ext uri="{BB962C8B-B14F-4D97-AF65-F5344CB8AC3E}">
        <p14:creationId xmlns:p14="http://schemas.microsoft.com/office/powerpoint/2010/main" val="402250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A9DB5D-E252-4985-8AB0-638CFE3D5689}" type="slidenum">
              <a:rPr lang="en-AU" smtClean="0"/>
              <a:t>‹#›</a:t>
            </a:fld>
            <a:endParaRPr lang="en-AU"/>
          </a:p>
        </p:txBody>
      </p:sp>
    </p:spTree>
    <p:extLst>
      <p:ext uri="{BB962C8B-B14F-4D97-AF65-F5344CB8AC3E}">
        <p14:creationId xmlns:p14="http://schemas.microsoft.com/office/powerpoint/2010/main" val="248997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allelogram 7"/>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3"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dirty="0">
              <a:solidFill>
                <a:schemeClr val="bg1"/>
              </a:solidFill>
              <a:latin typeface="Segoe UI Light" panose="020B0502040204020203" pitchFamily="34" charset="0"/>
            </a:endParaRPr>
          </a:p>
        </p:txBody>
      </p:sp>
      <p:sp>
        <p:nvSpPr>
          <p:cNvPr id="2"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722819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ssion title page">
    <p:spTree>
      <p:nvGrpSpPr>
        <p:cNvPr id="1" name=""/>
        <p:cNvGrpSpPr/>
        <p:nvPr/>
      </p:nvGrpSpPr>
      <p:grpSpPr>
        <a:xfrm>
          <a:off x="0" y="0"/>
          <a:ext cx="0" cy="0"/>
          <a:chOff x="0" y="0"/>
          <a:chExt cx="0" cy="0"/>
        </a:xfrm>
      </p:grpSpPr>
      <p:sp>
        <p:nvSpPr>
          <p:cNvPr id="13" name="Rectangle 12"/>
          <p:cNvSpPr/>
          <p:nvPr userDrawn="1"/>
        </p:nvSpPr>
        <p:spPr>
          <a:xfrm>
            <a:off x="0" y="4932831"/>
            <a:ext cx="9144000" cy="19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Parallelogram 18"/>
          <p:cNvSpPr/>
          <p:nvPr userDrawn="1"/>
        </p:nvSpPr>
        <p:spPr>
          <a:xfrm>
            <a:off x="4669788" y="4459116"/>
            <a:ext cx="4599324" cy="2426295"/>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Parallelogram 19"/>
          <p:cNvSpPr/>
          <p:nvPr userDrawn="1"/>
        </p:nvSpPr>
        <p:spPr>
          <a:xfrm>
            <a:off x="6672901" y="4081458"/>
            <a:ext cx="2683763" cy="279217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a:spLocks noGrp="1"/>
          </p:cNvSpPr>
          <p:nvPr>
            <p:ph type="title"/>
          </p:nvPr>
        </p:nvSpPr>
        <p:spPr>
          <a:xfrm>
            <a:off x="560556" y="5477544"/>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56775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s">
    <p:spTree>
      <p:nvGrpSpPr>
        <p:cNvPr id="1" name=""/>
        <p:cNvGrpSpPr/>
        <p:nvPr/>
      </p:nvGrpSpPr>
      <p:grpSpPr>
        <a:xfrm>
          <a:off x="0" y="0"/>
          <a:ext cx="0" cy="0"/>
          <a:chOff x="0" y="0"/>
          <a:chExt cx="0" cy="0"/>
        </a:xfrm>
      </p:grpSpPr>
      <p:sp>
        <p:nvSpPr>
          <p:cNvPr id="7" name="Rectangle 6"/>
          <p:cNvSpPr/>
          <p:nvPr userDrawn="1"/>
        </p:nvSpPr>
        <p:spPr>
          <a:xfrm>
            <a:off x="0" y="5773286"/>
            <a:ext cx="9144000"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560556" y="5897677"/>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566491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2108261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224464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AU"/>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476837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A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658405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A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47659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A9DB5D-E252-4985-8AB0-638CFE3D5689}" type="slidenum">
              <a:rPr lang="en-AU" smtClean="0"/>
              <a:t>‹#›</a:t>
            </a:fld>
            <a:endParaRPr lang="en-AU"/>
          </a:p>
        </p:txBody>
      </p:sp>
    </p:spTree>
    <p:extLst>
      <p:ext uri="{BB962C8B-B14F-4D97-AF65-F5344CB8AC3E}">
        <p14:creationId xmlns:p14="http://schemas.microsoft.com/office/powerpoint/2010/main" val="3723496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281298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520829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2544113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292297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ssion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78016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A9DB5D-E252-4985-8AB0-638CFE3D5689}" type="slidenum">
              <a:rPr lang="en-AU" smtClean="0"/>
              <a:t>‹#›</a:t>
            </a:fld>
            <a:endParaRPr lang="en-AU"/>
          </a:p>
        </p:txBody>
      </p:sp>
    </p:spTree>
    <p:extLst>
      <p:ext uri="{BB962C8B-B14F-4D97-AF65-F5344CB8AC3E}">
        <p14:creationId xmlns:p14="http://schemas.microsoft.com/office/powerpoint/2010/main" val="385045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9A9DB5D-E252-4985-8AB0-638CFE3D5689}" type="slidenum">
              <a:rPr lang="en-AU" smtClean="0"/>
              <a:t>‹#›</a:t>
            </a:fld>
            <a:endParaRPr lang="en-AU"/>
          </a:p>
        </p:txBody>
      </p:sp>
    </p:spTree>
    <p:extLst>
      <p:ext uri="{BB962C8B-B14F-4D97-AF65-F5344CB8AC3E}">
        <p14:creationId xmlns:p14="http://schemas.microsoft.com/office/powerpoint/2010/main" val="348297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9A9DB5D-E252-4985-8AB0-638CFE3D5689}" type="slidenum">
              <a:rPr lang="en-AU" smtClean="0"/>
              <a:t>‹#›</a:t>
            </a:fld>
            <a:endParaRPr lang="en-AU"/>
          </a:p>
        </p:txBody>
      </p:sp>
    </p:spTree>
    <p:extLst>
      <p:ext uri="{BB962C8B-B14F-4D97-AF65-F5344CB8AC3E}">
        <p14:creationId xmlns:p14="http://schemas.microsoft.com/office/powerpoint/2010/main" val="232405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9A9DB5D-E252-4985-8AB0-638CFE3D5689}" type="slidenum">
              <a:rPr lang="en-AU" smtClean="0"/>
              <a:t>‹#›</a:t>
            </a:fld>
            <a:endParaRPr lang="en-AU"/>
          </a:p>
        </p:txBody>
      </p:sp>
    </p:spTree>
    <p:extLst>
      <p:ext uri="{BB962C8B-B14F-4D97-AF65-F5344CB8AC3E}">
        <p14:creationId xmlns:p14="http://schemas.microsoft.com/office/powerpoint/2010/main" val="72872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9A9DB5D-E252-4985-8AB0-638CFE3D5689}" type="slidenum">
              <a:rPr lang="en-AU" smtClean="0"/>
              <a:t>‹#›</a:t>
            </a:fld>
            <a:endParaRPr lang="en-AU"/>
          </a:p>
        </p:txBody>
      </p:sp>
    </p:spTree>
    <p:extLst>
      <p:ext uri="{BB962C8B-B14F-4D97-AF65-F5344CB8AC3E}">
        <p14:creationId xmlns:p14="http://schemas.microsoft.com/office/powerpoint/2010/main" val="346823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9A9DB5D-E252-4985-8AB0-638CFE3D5689}" type="slidenum">
              <a:rPr lang="en-AU" smtClean="0"/>
              <a:t>‹#›</a:t>
            </a:fld>
            <a:endParaRPr lang="en-AU"/>
          </a:p>
        </p:txBody>
      </p:sp>
    </p:spTree>
    <p:extLst>
      <p:ext uri="{BB962C8B-B14F-4D97-AF65-F5344CB8AC3E}">
        <p14:creationId xmlns:p14="http://schemas.microsoft.com/office/powerpoint/2010/main" val="324147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9A9DB5D-E252-4985-8AB0-638CFE3D5689}" type="slidenum">
              <a:rPr lang="en-AU" smtClean="0"/>
              <a:t>‹#›</a:t>
            </a:fld>
            <a:endParaRPr lang="en-AU"/>
          </a:p>
        </p:txBody>
      </p:sp>
    </p:spTree>
    <p:extLst>
      <p:ext uri="{BB962C8B-B14F-4D97-AF65-F5344CB8AC3E}">
        <p14:creationId xmlns:p14="http://schemas.microsoft.com/office/powerpoint/2010/main" val="413004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9DB5D-E252-4985-8AB0-638CFE3D5689}" type="slidenum">
              <a:rPr lang="en-AU" smtClean="0"/>
              <a:t>‹#›</a:t>
            </a:fld>
            <a:endParaRPr lang="en-AU"/>
          </a:p>
        </p:txBody>
      </p:sp>
    </p:spTree>
    <p:extLst>
      <p:ext uri="{BB962C8B-B14F-4D97-AF65-F5344CB8AC3E}">
        <p14:creationId xmlns:p14="http://schemas.microsoft.com/office/powerpoint/2010/main" val="1172839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304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mailto:nidal.sayegh@vgso.vic.gov.au"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252" y="5280897"/>
            <a:ext cx="4650003" cy="835742"/>
          </a:xfrm>
        </p:spPr>
        <p:txBody>
          <a:bodyPr/>
          <a:lstStyle/>
          <a:p>
            <a:r>
              <a:rPr lang="en-US" dirty="0"/>
              <a:t>Principles of public finance law in Victoria</a:t>
            </a:r>
          </a:p>
        </p:txBody>
      </p:sp>
      <p:sp>
        <p:nvSpPr>
          <p:cNvPr id="4" name="Title 2"/>
          <p:cNvSpPr txBox="1">
            <a:spLocks/>
          </p:cNvSpPr>
          <p:nvPr/>
        </p:nvSpPr>
        <p:spPr>
          <a:xfrm>
            <a:off x="285251" y="6184489"/>
            <a:ext cx="5684601" cy="551583"/>
          </a:xfrm>
          <a:prstGeom prst="rect">
            <a:avLst/>
          </a:prstGeom>
        </p:spPr>
        <p:txBody>
          <a:bodyPr anchor="ctr" anchorCtr="0">
            <a:noAutofit/>
          </a:bodyPr>
          <a:lstStyle>
            <a:lvl1pPr algn="l" defTabSz="914400" rtl="0" eaLnBrk="1" latinLnBrk="0" hangingPunct="1">
              <a:lnSpc>
                <a:spcPct val="90000"/>
              </a:lnSpc>
              <a:spcBef>
                <a:spcPct val="0"/>
              </a:spcBef>
              <a:buNone/>
              <a:defRPr sz="3600" kern="1200" baseline="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Nidal Sayegh, Lead Counsel</a:t>
            </a:r>
          </a:p>
        </p:txBody>
      </p:sp>
      <p:sp>
        <p:nvSpPr>
          <p:cNvPr id="5" name="TextBox 3"/>
          <p:cNvSpPr txBox="1"/>
          <p:nvPr/>
        </p:nvSpPr>
        <p:spPr>
          <a:xfrm>
            <a:off x="6744929" y="6302023"/>
            <a:ext cx="2327630" cy="40011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2000" dirty="0">
                <a:solidFill>
                  <a:prstClr val="white"/>
                </a:solidFill>
                <a:latin typeface="Segoe UI Light"/>
                <a:ea typeface="+mj-ea"/>
                <a:cs typeface="Segoe UI Light"/>
              </a:rPr>
              <a:t>10 June 2025</a:t>
            </a:r>
          </a:p>
        </p:txBody>
      </p:sp>
    </p:spTree>
    <p:extLst>
      <p:ext uri="{BB962C8B-B14F-4D97-AF65-F5344CB8AC3E}">
        <p14:creationId xmlns:p14="http://schemas.microsoft.com/office/powerpoint/2010/main" val="196819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Holding and managing funds</a:t>
            </a:r>
          </a:p>
        </p:txBody>
      </p:sp>
      <p:sp>
        <p:nvSpPr>
          <p:cNvPr id="265219" name="Rectangle 3"/>
          <p:cNvSpPr>
            <a:spLocks noGrp="1" noChangeArrowheads="1"/>
          </p:cNvSpPr>
          <p:nvPr>
            <p:ph type="body" idx="1"/>
          </p:nvPr>
        </p:nvSpPr>
        <p:spPr>
          <a:xfrm>
            <a:off x="628650" y="2217107"/>
            <a:ext cx="7886700" cy="3206663"/>
          </a:xfrm>
        </p:spPr>
        <p:txBody>
          <a:bodyPr/>
          <a:lstStyle/>
          <a:p>
            <a:r>
              <a:rPr lang="en-AU" dirty="0">
                <a:solidFill>
                  <a:prstClr val="black"/>
                </a:solidFill>
              </a:rPr>
              <a:t>Note: departments and agencies cannot borrow or invest money unless they are explicitly permitted to do so, in that particular way, by the </a:t>
            </a:r>
            <a:r>
              <a:rPr lang="en-AU" i="1" dirty="0">
                <a:solidFill>
                  <a:prstClr val="black"/>
                </a:solidFill>
              </a:rPr>
              <a:t>Borrowing and Investment Powers Act 1987</a:t>
            </a:r>
            <a:r>
              <a:rPr lang="en-AU" dirty="0">
                <a:solidFill>
                  <a:prstClr val="black"/>
                </a:solidFill>
              </a:rPr>
              <a:t>.</a:t>
            </a:r>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10</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97991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AU" altLang="en-US" dirty="0"/>
              <a:t>Matters covered</a:t>
            </a:r>
          </a:p>
        </p:txBody>
      </p:sp>
      <p:sp>
        <p:nvSpPr>
          <p:cNvPr id="265219" name="Rectangle 3"/>
          <p:cNvSpPr>
            <a:spLocks noGrp="1" noChangeArrowheads="1"/>
          </p:cNvSpPr>
          <p:nvPr>
            <p:ph type="body" idx="1"/>
          </p:nvPr>
        </p:nvSpPr>
        <p:spPr>
          <a:xfrm>
            <a:off x="628650" y="1966941"/>
            <a:ext cx="7886700" cy="3206663"/>
          </a:xfrm>
        </p:spPr>
        <p:txBody>
          <a:bodyPr/>
          <a:lstStyle/>
          <a:p>
            <a:pPr lvl="0"/>
            <a:r>
              <a:rPr lang="en-AU" dirty="0"/>
              <a:t>Getting money in</a:t>
            </a:r>
          </a:p>
          <a:p>
            <a:pPr lvl="0"/>
            <a:r>
              <a:rPr lang="en-AU" dirty="0"/>
              <a:t>Holding and managing public funds</a:t>
            </a:r>
          </a:p>
          <a:p>
            <a:pPr lvl="0"/>
            <a:r>
              <a:rPr lang="en-AU" dirty="0">
                <a:solidFill>
                  <a:srgbClr val="FF0000"/>
                </a:solidFill>
              </a:rPr>
              <a:t>Permission to spend</a:t>
            </a:r>
          </a:p>
          <a:p>
            <a:pPr lvl="0"/>
            <a:r>
              <a:rPr lang="en-AU" dirty="0"/>
              <a:t>Releasing money</a:t>
            </a:r>
          </a:p>
          <a:p>
            <a:r>
              <a:rPr lang="en-AU" dirty="0"/>
              <a:t>Responding to changing circumstances</a:t>
            </a:r>
          </a:p>
          <a:p>
            <a:pPr lvl="0"/>
            <a:r>
              <a:rPr lang="en-AU" dirty="0"/>
              <a:t>Reporting and accountability</a:t>
            </a:r>
          </a:p>
          <a:p>
            <a:pPr marL="514350" indent="-514350">
              <a:lnSpc>
                <a:spcPct val="90000"/>
              </a:lnSpc>
              <a:buAutoNum type="arabicPeriod"/>
            </a:pPr>
            <a:endParaRPr lang="en-AU" dirty="0"/>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11</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403266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Permission to spend</a:t>
            </a:r>
          </a:p>
        </p:txBody>
      </p:sp>
      <p:sp>
        <p:nvSpPr>
          <p:cNvPr id="265219" name="Rectangle 3"/>
          <p:cNvSpPr>
            <a:spLocks noGrp="1" noChangeArrowheads="1"/>
          </p:cNvSpPr>
          <p:nvPr>
            <p:ph type="body" idx="1"/>
          </p:nvPr>
        </p:nvSpPr>
        <p:spPr>
          <a:xfrm>
            <a:off x="628650" y="1992821"/>
            <a:ext cx="7886700" cy="3206663"/>
          </a:xfrm>
        </p:spPr>
        <p:txBody>
          <a:bodyPr/>
          <a:lstStyle/>
          <a:p>
            <a:pPr lvl="0" eaLnBrk="0" hangingPunct="0">
              <a:defRPr/>
            </a:pPr>
            <a:r>
              <a:rPr lang="en-US" sz="2200" dirty="0">
                <a:solidFill>
                  <a:prstClr val="black"/>
                </a:solidFill>
                <a:ea typeface="Segoe UI" panose="020B0502040204020203" pitchFamily="34" charset="0"/>
                <a:cs typeface="Segoe UI Light" panose="020B0502040204020203" pitchFamily="34" charset="0"/>
              </a:rPr>
              <a:t>The Consolidated Revenue …shall be subject to be appropriated to such specific purposes as by any Act shall be provided in that behalf. (</a:t>
            </a:r>
            <a:r>
              <a:rPr lang="en-AU" sz="2200" i="1" dirty="0">
                <a:solidFill>
                  <a:prstClr val="black"/>
                </a:solidFill>
                <a:ea typeface="Segoe UI" panose="020B0502040204020203" pitchFamily="34" charset="0"/>
                <a:cs typeface="Segoe UI Light" panose="020B0502040204020203" pitchFamily="34" charset="0"/>
              </a:rPr>
              <a:t>Constitution Act 1975</a:t>
            </a:r>
            <a:r>
              <a:rPr lang="en-AU" sz="2200" dirty="0">
                <a:solidFill>
                  <a:prstClr val="black"/>
                </a:solidFill>
                <a:ea typeface="Segoe UI" panose="020B0502040204020203" pitchFamily="34" charset="0"/>
                <a:cs typeface="Segoe UI Light" panose="020B0502040204020203" pitchFamily="34" charset="0"/>
              </a:rPr>
              <a:t>, s 92)</a:t>
            </a:r>
          </a:p>
          <a:p>
            <a:pPr lvl="0">
              <a:defRPr/>
            </a:pPr>
            <a:r>
              <a:rPr lang="en-AU" sz="2200" dirty="0">
                <a:solidFill>
                  <a:prstClr val="black"/>
                </a:solidFill>
                <a:ea typeface="Segoe UI" panose="020B0502040204020203" pitchFamily="34" charset="0"/>
                <a:cs typeface="Segoe UI Light" panose="020B0502040204020203" pitchFamily="34" charset="0"/>
              </a:rPr>
              <a:t>A Bill for appropriating any part of the Consolidated Fund </a:t>
            </a:r>
            <a:r>
              <a:rPr lang="en-AU" sz="2200" b="1" dirty="0">
                <a:solidFill>
                  <a:prstClr val="black"/>
                </a:solidFill>
                <a:ea typeface="Segoe UI" panose="020B0502040204020203" pitchFamily="34" charset="0"/>
                <a:cs typeface="Segoe UI Light" panose="020B0502040204020203" pitchFamily="34" charset="0"/>
              </a:rPr>
              <a:t>must originate in the Assembly</a:t>
            </a:r>
            <a:r>
              <a:rPr lang="en-AU" sz="2200" dirty="0">
                <a:solidFill>
                  <a:prstClr val="black"/>
                </a:solidFill>
                <a:ea typeface="Segoe UI" panose="020B0502040204020203" pitchFamily="34" charset="0"/>
                <a:cs typeface="Segoe UI Light" panose="020B0502040204020203" pitchFamily="34" charset="0"/>
              </a:rPr>
              <a:t>. (</a:t>
            </a:r>
            <a:r>
              <a:rPr lang="en-AU" sz="2200" i="1" dirty="0">
                <a:solidFill>
                  <a:prstClr val="black"/>
                </a:solidFill>
                <a:ea typeface="Segoe UI" panose="020B0502040204020203" pitchFamily="34" charset="0"/>
                <a:cs typeface="Segoe UI Light" panose="020B0502040204020203" pitchFamily="34" charset="0"/>
              </a:rPr>
              <a:t>Constitution Act 1975</a:t>
            </a:r>
            <a:r>
              <a:rPr lang="en-AU" sz="2200" dirty="0">
                <a:solidFill>
                  <a:prstClr val="black"/>
                </a:solidFill>
                <a:ea typeface="Segoe UI" panose="020B0502040204020203" pitchFamily="34" charset="0"/>
                <a:cs typeface="Segoe UI Light" panose="020B0502040204020203" pitchFamily="34" charset="0"/>
              </a:rPr>
              <a:t> s 62(1))</a:t>
            </a:r>
          </a:p>
          <a:p>
            <a:pPr lvl="0">
              <a:defRPr/>
            </a:pPr>
            <a:r>
              <a:rPr lang="en-AU" sz="2200" dirty="0">
                <a:solidFill>
                  <a:prstClr val="black"/>
                </a:solidFill>
                <a:ea typeface="Segoe UI" panose="020B0502040204020203" pitchFamily="34" charset="0"/>
                <a:cs typeface="Segoe UI Light" panose="020B0502040204020203" pitchFamily="34" charset="0"/>
              </a:rPr>
              <a:t>The Assembly may not pass any vote resolution or Bill for appropriating any part of the Consolidated Fund…which has not been first recommended by a message of the Governor to the Assembly during the session in which such vote resolution or Bill is passed. (</a:t>
            </a:r>
            <a:r>
              <a:rPr lang="en-AU" sz="2200" i="1" dirty="0">
                <a:solidFill>
                  <a:prstClr val="black"/>
                </a:solidFill>
                <a:ea typeface="Segoe UI" panose="020B0502040204020203" pitchFamily="34" charset="0"/>
                <a:cs typeface="Segoe UI Light" panose="020B0502040204020203" pitchFamily="34" charset="0"/>
              </a:rPr>
              <a:t>Constitution Act 1975</a:t>
            </a:r>
            <a:r>
              <a:rPr lang="en-AU" sz="2200" dirty="0">
                <a:solidFill>
                  <a:prstClr val="black"/>
                </a:solidFill>
                <a:ea typeface="Segoe UI" panose="020B0502040204020203" pitchFamily="34" charset="0"/>
                <a:cs typeface="Segoe UI Light" panose="020B0502040204020203" pitchFamily="34" charset="0"/>
              </a:rPr>
              <a:t>, s 63)</a:t>
            </a:r>
          </a:p>
          <a:p>
            <a:endParaRPr lang="en-AU" dirty="0">
              <a:solidFill>
                <a:prstClr val="black"/>
              </a:solidFill>
            </a:endParaRPr>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12</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283074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Permission to spend</a:t>
            </a:r>
          </a:p>
        </p:txBody>
      </p:sp>
      <p:sp>
        <p:nvSpPr>
          <p:cNvPr id="265219" name="Rectangle 3"/>
          <p:cNvSpPr>
            <a:spLocks noGrp="1" noChangeArrowheads="1"/>
          </p:cNvSpPr>
          <p:nvPr>
            <p:ph type="body" idx="1"/>
          </p:nvPr>
        </p:nvSpPr>
        <p:spPr>
          <a:xfrm>
            <a:off x="628650" y="1685091"/>
            <a:ext cx="7886700" cy="3206663"/>
          </a:xfrm>
        </p:spPr>
        <p:txBody>
          <a:bodyPr/>
          <a:lstStyle/>
          <a:p>
            <a:pPr marL="0" indent="0">
              <a:buNone/>
              <a:defRPr/>
            </a:pPr>
            <a:r>
              <a:rPr lang="en-AU" b="1" i="1" dirty="0">
                <a:solidFill>
                  <a:prstClr val="black"/>
                </a:solidFill>
                <a:latin typeface="Segoe UI" panose="020B0502040204020203" pitchFamily="34" charset="0"/>
                <a:ea typeface="Segoe UI" panose="020B0502040204020203" pitchFamily="34" charset="0"/>
                <a:cs typeface="Segoe UI" panose="020B0502040204020203" pitchFamily="34" charset="0"/>
              </a:rPr>
              <a:t>Annual Appropriation Bill</a:t>
            </a:r>
          </a:p>
          <a:p>
            <a:pPr marL="0" lvl="0" indent="0">
              <a:buNone/>
              <a:defRPr/>
            </a:pPr>
            <a:r>
              <a:rPr lang="en-AU" dirty="0">
                <a:solidFill>
                  <a:prstClr val="black"/>
                </a:solidFill>
              </a:rPr>
              <a:t>A Bill which deals only with the annual appropriation of the Consolidated Fund for the ordinary annual services of the Government for a particular year only but does not include a Bill to appropriate money for appropriations for or relating to the Parliament. (Constitution Act s 65(1))</a:t>
            </a:r>
          </a:p>
          <a:p>
            <a:pPr marL="0" lvl="0" indent="0">
              <a:buNone/>
              <a:defRPr/>
            </a:pPr>
            <a:endParaRPr lang="en-AU" dirty="0">
              <a:solidFill>
                <a:prstClr val="black"/>
              </a:solidFill>
            </a:endParaRPr>
          </a:p>
          <a:p>
            <a:pPr marL="0" lvl="0" indent="0">
              <a:buNone/>
              <a:defRPr/>
            </a:pPr>
            <a:r>
              <a:rPr lang="en-AU" dirty="0">
                <a:solidFill>
                  <a:prstClr val="black"/>
                </a:solidFill>
              </a:rPr>
              <a:t>Note there is a distinction between annual and special appropriations.</a:t>
            </a:r>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13</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185790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Permission to spend</a:t>
            </a:r>
          </a:p>
        </p:txBody>
      </p:sp>
      <p:sp>
        <p:nvSpPr>
          <p:cNvPr id="265219" name="Rectangle 3"/>
          <p:cNvSpPr>
            <a:spLocks noGrp="1" noChangeArrowheads="1"/>
          </p:cNvSpPr>
          <p:nvPr>
            <p:ph type="body" idx="1"/>
          </p:nvPr>
        </p:nvSpPr>
        <p:spPr>
          <a:xfrm>
            <a:off x="628650" y="1814487"/>
            <a:ext cx="7886700" cy="3206663"/>
          </a:xfrm>
        </p:spPr>
        <p:txBody>
          <a:bodyPr/>
          <a:lstStyle/>
          <a:p>
            <a:pPr marL="0" lvl="0" indent="0">
              <a:buNone/>
              <a:defRPr/>
            </a:pPr>
            <a:r>
              <a:rPr lang="en-AU" b="1" i="1" dirty="0">
                <a:solidFill>
                  <a:prstClr val="black"/>
                </a:solidFill>
                <a:latin typeface="Segoe UI" panose="020B0502040204020203" pitchFamily="34" charset="0"/>
                <a:ea typeface="Segoe UI" panose="020B0502040204020203" pitchFamily="34" charset="0"/>
                <a:cs typeface="Segoe UI" panose="020B0502040204020203" pitchFamily="34" charset="0"/>
              </a:rPr>
              <a:t>Annual Appropriation Bill – special rules</a:t>
            </a:r>
            <a:endParaRPr lang="en-AU" dirty="0">
              <a:solidFill>
                <a:prstClr val="black"/>
              </a:solidFill>
            </a:endParaRPr>
          </a:p>
          <a:p>
            <a:pPr marL="0" lvl="0" indent="0">
              <a:buNone/>
              <a:defRPr/>
            </a:pPr>
            <a:r>
              <a:rPr lang="en-AU" dirty="0">
                <a:solidFill>
                  <a:prstClr val="black"/>
                </a:solidFill>
                <a:ea typeface="Segoe UI" panose="020B0502040204020203" pitchFamily="34" charset="0"/>
                <a:cs typeface="Segoe UI Light" panose="020B0502040204020203" pitchFamily="34" charset="0"/>
              </a:rPr>
              <a:t>An Annual Appropriation Bill requires only passage in the Legislative Assembly and Royal Assent—in other words, it cannot be rejected by the Legislative Council, although the Legislative Council does have one month to consider it and make suggestions to the Assembly.</a:t>
            </a:r>
          </a:p>
          <a:p>
            <a:pPr marL="0" lvl="0" indent="0">
              <a:buNone/>
              <a:defRPr/>
            </a:pPr>
            <a:r>
              <a:rPr lang="en-AU" dirty="0">
                <a:solidFill>
                  <a:prstClr val="black"/>
                </a:solidFill>
                <a:ea typeface="Segoe UI" panose="020B0502040204020203" pitchFamily="34" charset="0"/>
                <a:cs typeface="Segoe UI Light" panose="020B0502040204020203" pitchFamily="34" charset="0"/>
              </a:rPr>
              <a:t>(Constitution Act s 65)</a:t>
            </a:r>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14</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1713681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Permission to spend</a:t>
            </a:r>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15</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pic>
        <p:nvPicPr>
          <p:cNvPr id="6" name="Picture 5">
            <a:extLst>
              <a:ext uri="{FF2B5EF4-FFF2-40B4-BE49-F238E27FC236}">
                <a16:creationId xmlns:a16="http://schemas.microsoft.com/office/drawing/2014/main" id="{805DAABF-479D-5EA7-7A2D-42FAD43D9D5E}"/>
              </a:ext>
            </a:extLst>
          </p:cNvPr>
          <p:cNvPicPr>
            <a:picLocks noChangeAspect="1"/>
          </p:cNvPicPr>
          <p:nvPr/>
        </p:nvPicPr>
        <p:blipFill>
          <a:blip r:embed="rId3"/>
          <a:stretch>
            <a:fillRect/>
          </a:stretch>
        </p:blipFill>
        <p:spPr>
          <a:xfrm>
            <a:off x="0" y="2408545"/>
            <a:ext cx="8686938" cy="2339624"/>
          </a:xfrm>
          <a:prstGeom prst="rect">
            <a:avLst/>
          </a:prstGeom>
        </p:spPr>
      </p:pic>
    </p:spTree>
    <p:extLst>
      <p:ext uri="{BB962C8B-B14F-4D97-AF65-F5344CB8AC3E}">
        <p14:creationId xmlns:p14="http://schemas.microsoft.com/office/powerpoint/2010/main" val="2048103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Permission to spend</a:t>
            </a:r>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16</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pic>
        <p:nvPicPr>
          <p:cNvPr id="4" name="Picture 3">
            <a:extLst>
              <a:ext uri="{FF2B5EF4-FFF2-40B4-BE49-F238E27FC236}">
                <a16:creationId xmlns:a16="http://schemas.microsoft.com/office/drawing/2014/main" id="{7E971F46-C48F-4EB0-521F-5A619A30F897}"/>
              </a:ext>
            </a:extLst>
          </p:cNvPr>
          <p:cNvPicPr>
            <a:picLocks noChangeAspect="1"/>
          </p:cNvPicPr>
          <p:nvPr/>
        </p:nvPicPr>
        <p:blipFill>
          <a:blip r:embed="rId3"/>
          <a:stretch>
            <a:fillRect/>
          </a:stretch>
        </p:blipFill>
        <p:spPr>
          <a:xfrm>
            <a:off x="1409259" y="1357938"/>
            <a:ext cx="5116130" cy="5424330"/>
          </a:xfrm>
          <a:prstGeom prst="rect">
            <a:avLst/>
          </a:prstGeom>
        </p:spPr>
      </p:pic>
      <p:cxnSp>
        <p:nvCxnSpPr>
          <p:cNvPr id="9" name="Straight Arrow Connector 8"/>
          <p:cNvCxnSpPr>
            <a:cxnSpLocks/>
          </p:cNvCxnSpPr>
          <p:nvPr/>
        </p:nvCxnSpPr>
        <p:spPr>
          <a:xfrm flipH="1">
            <a:off x="6327060" y="5054139"/>
            <a:ext cx="1212433" cy="5077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68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Permission to spend</a:t>
            </a:r>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17</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cxnSp>
        <p:nvCxnSpPr>
          <p:cNvPr id="9" name="Straight Arrow Connector 8"/>
          <p:cNvCxnSpPr>
            <a:cxnSpLocks/>
          </p:cNvCxnSpPr>
          <p:nvPr/>
        </p:nvCxnSpPr>
        <p:spPr>
          <a:xfrm flipH="1">
            <a:off x="6222534" y="5368954"/>
            <a:ext cx="849385" cy="7879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13C94EB-0402-6CE8-1179-99791378EE66}"/>
              </a:ext>
            </a:extLst>
          </p:cNvPr>
          <p:cNvPicPr>
            <a:picLocks noChangeAspect="1"/>
          </p:cNvPicPr>
          <p:nvPr/>
        </p:nvPicPr>
        <p:blipFill>
          <a:blip r:embed="rId3"/>
          <a:stretch>
            <a:fillRect/>
          </a:stretch>
        </p:blipFill>
        <p:spPr>
          <a:xfrm>
            <a:off x="1006870" y="1307684"/>
            <a:ext cx="5215664" cy="5215664"/>
          </a:xfrm>
          <a:prstGeom prst="rect">
            <a:avLst/>
          </a:prstGeom>
        </p:spPr>
      </p:pic>
    </p:spTree>
    <p:extLst>
      <p:ext uri="{BB962C8B-B14F-4D97-AF65-F5344CB8AC3E}">
        <p14:creationId xmlns:p14="http://schemas.microsoft.com/office/powerpoint/2010/main" val="1592516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24F3C2-9925-858D-B30F-B670E70E62DF}"/>
              </a:ext>
            </a:extLst>
          </p:cNvPr>
          <p:cNvPicPr>
            <a:picLocks noChangeAspect="1"/>
          </p:cNvPicPr>
          <p:nvPr/>
        </p:nvPicPr>
        <p:blipFill>
          <a:blip r:embed="rId3"/>
          <a:stretch>
            <a:fillRect/>
          </a:stretch>
        </p:blipFill>
        <p:spPr>
          <a:xfrm>
            <a:off x="62479" y="1374730"/>
            <a:ext cx="6833271" cy="4480551"/>
          </a:xfrm>
          <a:prstGeom prst="rect">
            <a:avLst/>
          </a:prstGeom>
        </p:spPr>
      </p:pic>
      <p:sp>
        <p:nvSpPr>
          <p:cNvPr id="265218" name="Rectangle 2"/>
          <p:cNvSpPr>
            <a:spLocks noGrp="1" noChangeArrowheads="1"/>
          </p:cNvSpPr>
          <p:nvPr>
            <p:ph type="title"/>
          </p:nvPr>
        </p:nvSpPr>
        <p:spPr>
          <a:xfrm>
            <a:off x="628650" y="471943"/>
            <a:ext cx="5831971" cy="835742"/>
          </a:xfrm>
        </p:spPr>
        <p:txBody>
          <a:bodyPr/>
          <a:lstStyle/>
          <a:p>
            <a:r>
              <a:rPr lang="en-AU" altLang="en-US" dirty="0"/>
              <a:t>Permission to spend</a:t>
            </a:r>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18</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cxnSp>
        <p:nvCxnSpPr>
          <p:cNvPr id="9" name="Straight Arrow Connector 8"/>
          <p:cNvCxnSpPr/>
          <p:nvPr/>
        </p:nvCxnSpPr>
        <p:spPr>
          <a:xfrm flipH="1" flipV="1">
            <a:off x="6808103" y="2124712"/>
            <a:ext cx="1611595" cy="5599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502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Permission to spend</a:t>
            </a:r>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19</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pic>
        <p:nvPicPr>
          <p:cNvPr id="4" name="Picture 3">
            <a:extLst>
              <a:ext uri="{FF2B5EF4-FFF2-40B4-BE49-F238E27FC236}">
                <a16:creationId xmlns:a16="http://schemas.microsoft.com/office/drawing/2014/main" id="{FFE36C85-DAB4-0FF8-FD6A-B81C2EF1EF35}"/>
              </a:ext>
            </a:extLst>
          </p:cNvPr>
          <p:cNvPicPr>
            <a:picLocks noChangeAspect="1"/>
          </p:cNvPicPr>
          <p:nvPr/>
        </p:nvPicPr>
        <p:blipFill>
          <a:blip r:embed="rId3"/>
          <a:stretch>
            <a:fillRect/>
          </a:stretch>
        </p:blipFill>
        <p:spPr>
          <a:xfrm>
            <a:off x="233078" y="1469968"/>
            <a:ext cx="6227543" cy="5136268"/>
          </a:xfrm>
          <a:prstGeom prst="rect">
            <a:avLst/>
          </a:prstGeom>
        </p:spPr>
      </p:pic>
    </p:spTree>
    <p:extLst>
      <p:ext uri="{BB962C8B-B14F-4D97-AF65-F5344CB8AC3E}">
        <p14:creationId xmlns:p14="http://schemas.microsoft.com/office/powerpoint/2010/main" val="318277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AU" altLang="en-US" dirty="0"/>
              <a:t>Matters covered</a:t>
            </a:r>
          </a:p>
        </p:txBody>
      </p:sp>
      <p:sp>
        <p:nvSpPr>
          <p:cNvPr id="265219" name="Rectangle 3"/>
          <p:cNvSpPr>
            <a:spLocks noGrp="1" noChangeArrowheads="1"/>
          </p:cNvSpPr>
          <p:nvPr>
            <p:ph type="body" idx="1"/>
          </p:nvPr>
        </p:nvSpPr>
        <p:spPr>
          <a:xfrm>
            <a:off x="687030" y="1837544"/>
            <a:ext cx="7886700" cy="3206663"/>
          </a:xfrm>
        </p:spPr>
        <p:txBody>
          <a:bodyPr/>
          <a:lstStyle/>
          <a:p>
            <a:pPr lvl="0"/>
            <a:r>
              <a:rPr lang="en-AU" dirty="0"/>
              <a:t>Getting money in</a:t>
            </a:r>
          </a:p>
          <a:p>
            <a:pPr lvl="0"/>
            <a:r>
              <a:rPr lang="en-AU" dirty="0"/>
              <a:t>Holding and managing public funds</a:t>
            </a:r>
          </a:p>
          <a:p>
            <a:pPr lvl="0"/>
            <a:r>
              <a:rPr lang="en-AU" dirty="0"/>
              <a:t>Permission to spend</a:t>
            </a:r>
          </a:p>
          <a:p>
            <a:pPr lvl="0"/>
            <a:r>
              <a:rPr lang="en-AU" dirty="0"/>
              <a:t>Releasing money</a:t>
            </a:r>
          </a:p>
          <a:p>
            <a:pPr lvl="0"/>
            <a:r>
              <a:rPr lang="en-AU" dirty="0"/>
              <a:t>Responding to changing circumstances</a:t>
            </a:r>
          </a:p>
          <a:p>
            <a:pPr lvl="0"/>
            <a:r>
              <a:rPr lang="en-AU" dirty="0"/>
              <a:t>Reporting and accountability</a:t>
            </a:r>
          </a:p>
          <a:p>
            <a:pPr marL="514350" indent="-514350">
              <a:lnSpc>
                <a:spcPct val="90000"/>
              </a:lnSpc>
              <a:buAutoNum type="arabicPeriod"/>
            </a:pPr>
            <a:endParaRPr lang="en-AU" dirty="0"/>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4171081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3EF837-D207-E9E8-9DB5-1786B623E61E}"/>
              </a:ext>
            </a:extLst>
          </p:cNvPr>
          <p:cNvPicPr>
            <a:picLocks noChangeAspect="1"/>
          </p:cNvPicPr>
          <p:nvPr/>
        </p:nvPicPr>
        <p:blipFill>
          <a:blip r:embed="rId3"/>
          <a:stretch>
            <a:fillRect/>
          </a:stretch>
        </p:blipFill>
        <p:spPr>
          <a:xfrm>
            <a:off x="183201" y="1636092"/>
            <a:ext cx="7945303" cy="4074752"/>
          </a:xfrm>
          <a:prstGeom prst="rect">
            <a:avLst/>
          </a:prstGeom>
        </p:spPr>
      </p:pic>
      <p:sp>
        <p:nvSpPr>
          <p:cNvPr id="265218" name="Rectangle 2"/>
          <p:cNvSpPr>
            <a:spLocks noGrp="1" noChangeArrowheads="1"/>
          </p:cNvSpPr>
          <p:nvPr>
            <p:ph type="title"/>
          </p:nvPr>
        </p:nvSpPr>
        <p:spPr>
          <a:xfrm>
            <a:off x="628650" y="471943"/>
            <a:ext cx="5831971" cy="835742"/>
          </a:xfrm>
        </p:spPr>
        <p:txBody>
          <a:bodyPr/>
          <a:lstStyle/>
          <a:p>
            <a:r>
              <a:rPr lang="en-AU" altLang="en-US" dirty="0"/>
              <a:t>Permission to spend</a:t>
            </a:r>
          </a:p>
        </p:txBody>
      </p:sp>
      <p:sp>
        <p:nvSpPr>
          <p:cNvPr id="5" name="Title 1"/>
          <p:cNvSpPr txBox="1">
            <a:spLocks/>
          </p:cNvSpPr>
          <p:nvPr/>
        </p:nvSpPr>
        <p:spPr>
          <a:xfrm>
            <a:off x="8528858" y="471942"/>
            <a:ext cx="615143"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20</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cxnSp>
        <p:nvCxnSpPr>
          <p:cNvPr id="9" name="Straight Arrow Connector 8"/>
          <p:cNvCxnSpPr>
            <a:cxnSpLocks/>
          </p:cNvCxnSpPr>
          <p:nvPr/>
        </p:nvCxnSpPr>
        <p:spPr>
          <a:xfrm flipH="1" flipV="1">
            <a:off x="7134782" y="3429000"/>
            <a:ext cx="1219509" cy="468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9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Permission to spend</a:t>
            </a:r>
          </a:p>
        </p:txBody>
      </p:sp>
      <p:sp>
        <p:nvSpPr>
          <p:cNvPr id="5" name="Title 1"/>
          <p:cNvSpPr txBox="1">
            <a:spLocks/>
          </p:cNvSpPr>
          <p:nvPr/>
        </p:nvSpPr>
        <p:spPr>
          <a:xfrm>
            <a:off x="8520546" y="471942"/>
            <a:ext cx="623456"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21</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pic>
        <p:nvPicPr>
          <p:cNvPr id="4" name="Picture 3">
            <a:extLst>
              <a:ext uri="{FF2B5EF4-FFF2-40B4-BE49-F238E27FC236}">
                <a16:creationId xmlns:a16="http://schemas.microsoft.com/office/drawing/2014/main" id="{94F4A876-A3FF-3D35-8FB3-24A381C865ED}"/>
              </a:ext>
            </a:extLst>
          </p:cNvPr>
          <p:cNvPicPr>
            <a:picLocks noChangeAspect="1"/>
          </p:cNvPicPr>
          <p:nvPr/>
        </p:nvPicPr>
        <p:blipFill>
          <a:blip r:embed="rId3"/>
          <a:stretch>
            <a:fillRect/>
          </a:stretch>
        </p:blipFill>
        <p:spPr>
          <a:xfrm>
            <a:off x="52938" y="1374729"/>
            <a:ext cx="6472132" cy="4637925"/>
          </a:xfrm>
          <a:prstGeom prst="rect">
            <a:avLst/>
          </a:prstGeom>
        </p:spPr>
      </p:pic>
      <p:cxnSp>
        <p:nvCxnSpPr>
          <p:cNvPr id="9" name="Straight Arrow Connector 8"/>
          <p:cNvCxnSpPr/>
          <p:nvPr/>
        </p:nvCxnSpPr>
        <p:spPr>
          <a:xfrm flipH="1" flipV="1">
            <a:off x="6460621" y="1468390"/>
            <a:ext cx="1611595" cy="5599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92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Permission to spend</a:t>
            </a:r>
          </a:p>
        </p:txBody>
      </p:sp>
      <p:sp>
        <p:nvSpPr>
          <p:cNvPr id="5" name="Title 1"/>
          <p:cNvSpPr txBox="1">
            <a:spLocks/>
          </p:cNvSpPr>
          <p:nvPr/>
        </p:nvSpPr>
        <p:spPr>
          <a:xfrm>
            <a:off x="8520546" y="471942"/>
            <a:ext cx="623456"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3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22</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
        <p:nvSpPr>
          <p:cNvPr id="8" name="Rectangle 3"/>
          <p:cNvSpPr txBox="1">
            <a:spLocks noChangeArrowheads="1"/>
          </p:cNvSpPr>
          <p:nvPr/>
        </p:nvSpPr>
        <p:spPr>
          <a:xfrm>
            <a:off x="628650" y="1618735"/>
            <a:ext cx="8082864" cy="45596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Special appropriations</a:t>
            </a:r>
            <a:r>
              <a:rPr kumimoji="0" lang="en-AU" sz="2800" b="0" i="1" u="none" strike="noStrike" kern="1200" cap="none" spc="0" normalizeH="0" baseline="0" noProof="0" dirty="0">
                <a:ln>
                  <a:noFill/>
                </a:ln>
                <a:solidFill>
                  <a:prstClr val="black"/>
                </a:solidFill>
                <a:effectLst/>
                <a:uLnTx/>
                <a:uFillTx/>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Segoe UI Light" panose="020B0502040204020203" pitchFamily="34" charset="0"/>
                <a:ea typeface="Segoe UI" panose="020B0502040204020203" pitchFamily="34" charset="0"/>
                <a:cs typeface="Segoe UI Light" panose="020B0502040204020203" pitchFamily="34" charset="0"/>
              </a:rPr>
              <a:t>where it is important for the institutions of the State that there be no doubt that money will be available to support the institution (eg, the salaries of the Governor and judges);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Segoe UI Light" panose="020B0502040204020203" pitchFamily="34" charset="0"/>
                <a:ea typeface="Segoe UI" panose="020B0502040204020203" pitchFamily="34" charset="0"/>
                <a:cs typeface="Segoe UI Light" panose="020B0502040204020203" pitchFamily="34" charset="0"/>
              </a:rPr>
              <a:t>where it cannot be known if and when money will have to be paid, but when those circumstances arise there must be no doubt that it is available; 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Segoe UI Light" panose="020B0502040204020203" pitchFamily="34" charset="0"/>
                <a:ea typeface="Segoe UI" panose="020B0502040204020203" pitchFamily="34" charset="0"/>
                <a:cs typeface="Segoe UI Light" panose="020B0502040204020203" pitchFamily="34" charset="0"/>
              </a:rPr>
              <a:t>where it is a necessary and incontestable part of Government that funds be available to fulfil its purpose (e.g. elections).</a:t>
            </a:r>
          </a:p>
        </p:txBody>
      </p:sp>
    </p:spTree>
    <p:extLst>
      <p:ext uri="{BB962C8B-B14F-4D97-AF65-F5344CB8AC3E}">
        <p14:creationId xmlns:p14="http://schemas.microsoft.com/office/powerpoint/2010/main" val="235158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AU" altLang="en-US" dirty="0"/>
              <a:t>Matters covered</a:t>
            </a:r>
          </a:p>
        </p:txBody>
      </p:sp>
      <p:sp>
        <p:nvSpPr>
          <p:cNvPr id="265219" name="Rectangle 3"/>
          <p:cNvSpPr>
            <a:spLocks noGrp="1" noChangeArrowheads="1"/>
          </p:cNvSpPr>
          <p:nvPr>
            <p:ph type="body" idx="1"/>
          </p:nvPr>
        </p:nvSpPr>
        <p:spPr>
          <a:xfrm>
            <a:off x="628650" y="1897930"/>
            <a:ext cx="7886700" cy="3206663"/>
          </a:xfrm>
        </p:spPr>
        <p:txBody>
          <a:bodyPr/>
          <a:lstStyle/>
          <a:p>
            <a:pPr lvl="0"/>
            <a:r>
              <a:rPr lang="en-AU" dirty="0"/>
              <a:t>Getting money in</a:t>
            </a:r>
          </a:p>
          <a:p>
            <a:pPr lvl="0"/>
            <a:r>
              <a:rPr lang="en-AU" dirty="0"/>
              <a:t>Holding and managing public funds</a:t>
            </a:r>
          </a:p>
          <a:p>
            <a:pPr lvl="0"/>
            <a:r>
              <a:rPr lang="en-AU" dirty="0"/>
              <a:t>Permission to spend</a:t>
            </a:r>
          </a:p>
          <a:p>
            <a:pPr lvl="0"/>
            <a:r>
              <a:rPr lang="en-AU" dirty="0">
                <a:solidFill>
                  <a:srgbClr val="FF0000"/>
                </a:solidFill>
              </a:rPr>
              <a:t>Releasing money</a:t>
            </a:r>
          </a:p>
          <a:p>
            <a:r>
              <a:rPr lang="en-AU" dirty="0"/>
              <a:t>Responding to changing circumstances</a:t>
            </a:r>
          </a:p>
          <a:p>
            <a:pPr lvl="0"/>
            <a:r>
              <a:rPr lang="en-AU" dirty="0"/>
              <a:t>Reporting and accountability</a:t>
            </a:r>
          </a:p>
          <a:p>
            <a:pPr marL="514350" indent="-514350">
              <a:lnSpc>
                <a:spcPct val="90000"/>
              </a:lnSpc>
              <a:buAutoNum type="arabicPeriod"/>
            </a:pPr>
            <a:endParaRPr lang="en-AU" dirty="0"/>
          </a:p>
        </p:txBody>
      </p:sp>
      <p:sp>
        <p:nvSpPr>
          <p:cNvPr id="5" name="Title 1"/>
          <p:cNvSpPr txBox="1">
            <a:spLocks/>
          </p:cNvSpPr>
          <p:nvPr/>
        </p:nvSpPr>
        <p:spPr>
          <a:xfrm>
            <a:off x="8515350" y="471942"/>
            <a:ext cx="62865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23</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1208987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Releasing money</a:t>
            </a:r>
          </a:p>
        </p:txBody>
      </p:sp>
      <p:sp>
        <p:nvSpPr>
          <p:cNvPr id="5" name="Title 1"/>
          <p:cNvSpPr txBox="1">
            <a:spLocks/>
          </p:cNvSpPr>
          <p:nvPr/>
        </p:nvSpPr>
        <p:spPr>
          <a:xfrm>
            <a:off x="8520546" y="471942"/>
            <a:ext cx="623456"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24</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
        <p:nvSpPr>
          <p:cNvPr id="6" name="Rectangle 3"/>
          <p:cNvSpPr txBox="1">
            <a:spLocks noChangeArrowheads="1"/>
          </p:cNvSpPr>
          <p:nvPr/>
        </p:nvSpPr>
        <p:spPr>
          <a:xfrm>
            <a:off x="628650" y="2040185"/>
            <a:ext cx="8082864" cy="1865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AU" sz="3200"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Release to the Government</a:t>
            </a:r>
          </a:p>
          <a:p>
            <a:pPr lvl="1">
              <a:defRPr/>
            </a:pPr>
            <a:r>
              <a:rPr lang="en-AU" sz="2800" b="1" dirty="0">
                <a:solidFill>
                  <a:prstClr val="black"/>
                </a:solidFill>
              </a:rPr>
              <a:t>Warrants </a:t>
            </a:r>
            <a:endParaRPr kumimoji="0" lang="en-AU" sz="3200"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a:p>
            <a:pPr>
              <a:defRPr/>
            </a:pPr>
            <a:endParaRPr kumimoji="0" lang="en-AU" sz="3200"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a:p>
            <a:pPr>
              <a:defRPr/>
            </a:pPr>
            <a:r>
              <a:rPr kumimoji="0" lang="en-AU" sz="3200"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Release by the Government to departments</a:t>
            </a:r>
          </a:p>
          <a:p>
            <a:pPr lvl="1">
              <a:defRPr/>
            </a:pPr>
            <a:r>
              <a:rPr lang="en-AU" sz="2800" b="1" noProof="0" dirty="0">
                <a:solidFill>
                  <a:prstClr val="black"/>
                </a:solidFill>
              </a:rPr>
              <a:t>State Administration Unit</a:t>
            </a:r>
            <a:endParaRPr kumimoji="0" lang="en-AU" sz="2800"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817176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Releasing money</a:t>
            </a:r>
          </a:p>
        </p:txBody>
      </p:sp>
      <p:sp>
        <p:nvSpPr>
          <p:cNvPr id="5" name="Title 1"/>
          <p:cNvSpPr txBox="1">
            <a:spLocks/>
          </p:cNvSpPr>
          <p:nvPr/>
        </p:nvSpPr>
        <p:spPr>
          <a:xfrm>
            <a:off x="8520546" y="471942"/>
            <a:ext cx="623456"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25</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
        <p:nvSpPr>
          <p:cNvPr id="8" name="Rectangle 3"/>
          <p:cNvSpPr txBox="1">
            <a:spLocks noChangeArrowheads="1"/>
          </p:cNvSpPr>
          <p:nvPr/>
        </p:nvSpPr>
        <p:spPr>
          <a:xfrm>
            <a:off x="542386" y="1934948"/>
            <a:ext cx="8082864" cy="2879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Spending by departments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FMA</a:t>
            </a:r>
            <a:r>
              <a:rPr kumimoji="0" lang="en-AU" sz="28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specific provisions regarding things like asset registers and risk management strategies (s 44B), writing off (s 55), recovery of overpayments (s 56) and how departments manage and use funds.</a:t>
            </a:r>
            <a:endParaRPr kumimoji="0" lang="en-AU" sz="2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66797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Releasing money</a:t>
            </a:r>
          </a:p>
        </p:txBody>
      </p:sp>
      <p:sp>
        <p:nvSpPr>
          <p:cNvPr id="5" name="Title 1"/>
          <p:cNvSpPr txBox="1">
            <a:spLocks/>
          </p:cNvSpPr>
          <p:nvPr/>
        </p:nvSpPr>
        <p:spPr>
          <a:xfrm>
            <a:off x="8520546" y="471942"/>
            <a:ext cx="623456"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26</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
        <p:nvSpPr>
          <p:cNvPr id="6" name="Rectangle 3"/>
          <p:cNvSpPr txBox="1">
            <a:spLocks noChangeArrowheads="1"/>
          </p:cNvSpPr>
          <p:nvPr/>
        </p:nvSpPr>
        <p:spPr>
          <a:xfrm>
            <a:off x="507880" y="2093253"/>
            <a:ext cx="8485856" cy="2879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800"/>
              </a:spcAft>
              <a:buClrTx/>
              <a:buSzTx/>
              <a:buFont typeface="Arial" panose="020B0604020202020204" pitchFamily="34" charset="0"/>
              <a:buNone/>
              <a:tabLst/>
              <a:defRPr/>
            </a:pPr>
            <a:r>
              <a:rPr kumimoji="0" lang="en-AU" sz="28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Spending by departments</a:t>
            </a:r>
          </a:p>
          <a:p>
            <a:pPr marL="0" marR="0" lvl="0" indent="0" algn="l" defTabSz="914400" rtl="0" eaLnBrk="1" fontAlgn="auto" latinLnBrk="0" hangingPunct="1">
              <a:lnSpc>
                <a:spcPct val="90000"/>
              </a:lnSpc>
              <a:spcBef>
                <a:spcPts val="1000"/>
              </a:spcBef>
              <a:spcAft>
                <a:spcPts val="1800"/>
              </a:spcAft>
              <a:buClrTx/>
              <a:buSzTx/>
              <a:buFont typeface="Arial" panose="020B0604020202020204" pitchFamily="34" charset="0"/>
              <a:buNone/>
              <a:tabLst/>
              <a:defRPr/>
            </a:pPr>
            <a:r>
              <a:rPr kumimoji="0" lang="en-AU" sz="2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Directions made by the Assistant</a:t>
            </a:r>
            <a:r>
              <a:rPr kumimoji="0" lang="en-AU" sz="2800" b="0" i="0" u="none" strike="noStrike" kern="1200" cap="none" spc="0" normalizeH="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Treasurer under s 8 </a:t>
            </a:r>
            <a:r>
              <a:rPr kumimoji="0" lang="en-AU" sz="2800" b="0" i="0" u="none" strike="noStrike" kern="1200" cap="none" spc="0" normalizeH="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FMA</a:t>
            </a:r>
            <a:endParaRPr kumimoji="0" lang="en-AU" sz="2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a:defRPr/>
            </a:pPr>
            <a:r>
              <a:rPr kumimoji="0" lang="en-AU" sz="2800" b="0" i="0" u="none" strike="noStrike" kern="120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FMA</a:t>
            </a:r>
            <a:r>
              <a:rPr kumimoji="0" lang="en-AU" sz="2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Standing </a:t>
            </a:r>
            <a:r>
              <a:rPr kumimoji="0" lang="en-AU" sz="2800" b="0" i="0" u="sng"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Directions</a:t>
            </a:r>
            <a:r>
              <a:rPr kumimoji="0" lang="en-AU" sz="2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(Binding)</a:t>
            </a:r>
          </a:p>
          <a:p>
            <a:pPr>
              <a:defRPr/>
            </a:pPr>
            <a:r>
              <a:rPr kumimoji="0" lang="en-AU" sz="2800" b="0" i="0" u="none" strike="noStrike" kern="120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FMA</a:t>
            </a:r>
            <a:r>
              <a:rPr kumimoji="0" lang="en-AU" sz="2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Standing Directions </a:t>
            </a:r>
            <a:r>
              <a:rPr kumimoji="0" lang="en-AU" sz="2800" b="0" i="0" u="sng"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Instructions</a:t>
            </a:r>
            <a:r>
              <a:rPr kumimoji="0" lang="en-AU" sz="2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(Binding)</a:t>
            </a:r>
          </a:p>
          <a:p>
            <a:pPr>
              <a:defRPr/>
            </a:pPr>
            <a:r>
              <a:rPr kumimoji="0" lang="en-AU" sz="2800" b="0" i="0" u="none" strike="noStrike" kern="1200" cap="none" spc="0" normalizeH="0" baseline="0" noProof="0" dirty="0" err="1">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FMA</a:t>
            </a:r>
            <a:r>
              <a:rPr kumimoji="0" lang="en-AU" sz="2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Standing Directions </a:t>
            </a:r>
            <a:r>
              <a:rPr kumimoji="0" lang="en-AU" sz="2800" b="0" i="0" u="sng"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Guidance</a:t>
            </a:r>
            <a:r>
              <a:rPr kumimoji="0" lang="en-AU" sz="28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(Non-binding)</a:t>
            </a:r>
          </a:p>
        </p:txBody>
      </p:sp>
    </p:spTree>
    <p:extLst>
      <p:ext uri="{BB962C8B-B14F-4D97-AF65-F5344CB8AC3E}">
        <p14:creationId xmlns:p14="http://schemas.microsoft.com/office/powerpoint/2010/main" val="1276732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Releasing money</a:t>
            </a:r>
          </a:p>
        </p:txBody>
      </p:sp>
      <p:sp>
        <p:nvSpPr>
          <p:cNvPr id="5" name="Title 1"/>
          <p:cNvSpPr txBox="1">
            <a:spLocks/>
          </p:cNvSpPr>
          <p:nvPr/>
        </p:nvSpPr>
        <p:spPr>
          <a:xfrm>
            <a:off x="8520546" y="471942"/>
            <a:ext cx="623456"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27</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
        <p:nvSpPr>
          <p:cNvPr id="8" name="Rectangle 3"/>
          <p:cNvSpPr txBox="1">
            <a:spLocks noChangeArrowheads="1"/>
          </p:cNvSpPr>
          <p:nvPr/>
        </p:nvSpPr>
        <p:spPr>
          <a:xfrm>
            <a:off x="628650" y="2038866"/>
            <a:ext cx="8082864" cy="3521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Directions cover requirements relating to:</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financial management governance; </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internal controls and audit;</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Audit Committees; </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financial reporting; </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financial compliance</a:t>
            </a:r>
            <a:r>
              <a:rPr lang="en-AU" sz="2800" dirty="0">
                <a:solidFill>
                  <a:prstClr val="black"/>
                </a:solidFill>
              </a:rPr>
              <a:t>; and</a:t>
            </a:r>
            <a:endPar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a:p>
            <a:pPr lvl="1">
              <a:spcBef>
                <a:spcPts val="0"/>
              </a:spcBef>
              <a:defRPr/>
            </a:pPr>
            <a:r>
              <a:rPr lang="en-AU" sz="2800" dirty="0">
                <a:solidFill>
                  <a:prstClr val="black"/>
                </a:solidFill>
              </a:rPr>
              <a:t>financial authorisations and discretionary financial benefits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658168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Releasing money</a:t>
            </a:r>
          </a:p>
        </p:txBody>
      </p:sp>
      <p:sp>
        <p:nvSpPr>
          <p:cNvPr id="5" name="Title 1"/>
          <p:cNvSpPr txBox="1">
            <a:spLocks/>
          </p:cNvSpPr>
          <p:nvPr/>
        </p:nvSpPr>
        <p:spPr>
          <a:xfrm>
            <a:off x="8520546" y="471942"/>
            <a:ext cx="623456"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28</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
        <p:nvSpPr>
          <p:cNvPr id="6" name="Rectangle 3"/>
          <p:cNvSpPr txBox="1">
            <a:spLocks noChangeArrowheads="1"/>
          </p:cNvSpPr>
          <p:nvPr/>
        </p:nvSpPr>
        <p:spPr>
          <a:xfrm>
            <a:off x="628650" y="2756293"/>
            <a:ext cx="8021080" cy="17793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Segoe UI Light" panose="020B0502040204020203" pitchFamily="34" charset="0"/>
                <a:ea typeface="Segoe UI" panose="020B0502040204020203" pitchFamily="34" charset="0"/>
                <a:cs typeface="Segoe UI Light" panose="020B0502040204020203" pitchFamily="34" charset="0"/>
              </a:rPr>
              <a:t>Purchasing by government Departments (but not by statutory authorities) is regulated by supply policies, which are made by the Victorian Government Purchasing Board under s 54L(1) of the </a:t>
            </a:r>
            <a:r>
              <a:rPr kumimoji="0" lang="en-US" sz="2800" b="0" i="0" u="none" strike="noStrike" kern="1200" cap="none" spc="0" normalizeH="0" baseline="0" noProof="0" dirty="0" err="1">
                <a:ln>
                  <a:noFill/>
                </a:ln>
                <a:solidFill>
                  <a:prstClr val="black"/>
                </a:solidFill>
                <a:effectLst/>
                <a:uLnTx/>
                <a:uFillTx/>
                <a:latin typeface="Segoe UI Light" panose="020B0502040204020203" pitchFamily="34" charset="0"/>
                <a:ea typeface="Segoe UI" panose="020B0502040204020203" pitchFamily="34" charset="0"/>
                <a:cs typeface="Segoe UI Light" panose="020B0502040204020203" pitchFamily="34" charset="0"/>
              </a:rPr>
              <a:t>FMA</a:t>
            </a:r>
            <a:endPar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Segoe UI" panose="020B0502040204020203" pitchFamily="34" charset="0"/>
              <a:cs typeface="Segoe UI Light"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2246297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AU" altLang="en-US" dirty="0"/>
              <a:t>Matters covered</a:t>
            </a:r>
          </a:p>
        </p:txBody>
      </p:sp>
      <p:sp>
        <p:nvSpPr>
          <p:cNvPr id="265219" name="Rectangle 3"/>
          <p:cNvSpPr>
            <a:spLocks noGrp="1" noChangeArrowheads="1"/>
          </p:cNvSpPr>
          <p:nvPr>
            <p:ph type="body" idx="1"/>
          </p:nvPr>
        </p:nvSpPr>
        <p:spPr>
          <a:xfrm>
            <a:off x="628650" y="2217107"/>
            <a:ext cx="7886700" cy="3206663"/>
          </a:xfrm>
        </p:spPr>
        <p:txBody>
          <a:bodyPr/>
          <a:lstStyle/>
          <a:p>
            <a:pPr lvl="0"/>
            <a:r>
              <a:rPr lang="en-AU" dirty="0"/>
              <a:t>Getting money in</a:t>
            </a:r>
          </a:p>
          <a:p>
            <a:pPr lvl="0"/>
            <a:r>
              <a:rPr lang="en-AU" dirty="0"/>
              <a:t>Holding and managing public funds</a:t>
            </a:r>
          </a:p>
          <a:p>
            <a:pPr lvl="0"/>
            <a:r>
              <a:rPr lang="en-AU" dirty="0"/>
              <a:t>Permission to spend</a:t>
            </a:r>
          </a:p>
          <a:p>
            <a:pPr lvl="0"/>
            <a:r>
              <a:rPr lang="en-AU" dirty="0"/>
              <a:t>Releasing money</a:t>
            </a:r>
          </a:p>
          <a:p>
            <a:r>
              <a:rPr lang="en-AU" dirty="0">
                <a:solidFill>
                  <a:srgbClr val="FF0000"/>
                </a:solidFill>
              </a:rPr>
              <a:t>Responding to changing circumstances</a:t>
            </a:r>
          </a:p>
          <a:p>
            <a:pPr lvl="0"/>
            <a:r>
              <a:rPr lang="en-AU" dirty="0"/>
              <a:t>Reporting and accountability</a:t>
            </a:r>
          </a:p>
          <a:p>
            <a:pPr marL="514350" indent="-514350">
              <a:lnSpc>
                <a:spcPct val="90000"/>
              </a:lnSpc>
              <a:buAutoNum type="arabicPeriod"/>
            </a:pPr>
            <a:endParaRPr lang="en-AU" dirty="0"/>
          </a:p>
        </p:txBody>
      </p:sp>
      <p:sp>
        <p:nvSpPr>
          <p:cNvPr id="5" name="Title 1"/>
          <p:cNvSpPr txBox="1">
            <a:spLocks/>
          </p:cNvSpPr>
          <p:nvPr/>
        </p:nvSpPr>
        <p:spPr>
          <a:xfrm>
            <a:off x="8515350" y="471942"/>
            <a:ext cx="62865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29</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406102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AU" altLang="en-US" dirty="0"/>
              <a:t>Getting money in</a:t>
            </a:r>
          </a:p>
        </p:txBody>
      </p:sp>
      <p:sp>
        <p:nvSpPr>
          <p:cNvPr id="265219" name="Rectangle 3"/>
          <p:cNvSpPr>
            <a:spLocks noGrp="1" noChangeArrowheads="1"/>
          </p:cNvSpPr>
          <p:nvPr>
            <p:ph type="body" idx="1"/>
          </p:nvPr>
        </p:nvSpPr>
        <p:spPr>
          <a:xfrm>
            <a:off x="687030" y="1777160"/>
            <a:ext cx="7886700" cy="3206663"/>
          </a:xfrm>
        </p:spPr>
        <p:txBody>
          <a:bodyPr/>
          <a:lstStyle/>
          <a:p>
            <a:r>
              <a:rPr lang="en-AU" dirty="0"/>
              <a:t>Taxes</a:t>
            </a:r>
          </a:p>
          <a:p>
            <a:r>
              <a:rPr lang="en-AU" dirty="0"/>
              <a:t>Fees and fines</a:t>
            </a:r>
          </a:p>
          <a:p>
            <a:r>
              <a:rPr lang="en-AU" dirty="0"/>
              <a:t>Sales of capital assets</a:t>
            </a:r>
          </a:p>
          <a:p>
            <a:r>
              <a:rPr lang="en-AU" dirty="0"/>
              <a:t>Sales of goods and services</a:t>
            </a:r>
          </a:p>
          <a:p>
            <a:r>
              <a:rPr lang="en-AU" dirty="0"/>
              <a:t>Dividends and interest</a:t>
            </a:r>
          </a:p>
          <a:p>
            <a:r>
              <a:rPr lang="en-AU" dirty="0"/>
              <a:t>Grants from the Commonwealth.</a:t>
            </a:r>
          </a:p>
          <a:p>
            <a:pPr marL="514350" indent="-514350">
              <a:lnSpc>
                <a:spcPct val="90000"/>
              </a:lnSpc>
              <a:buAutoNum type="arabicPeriod"/>
            </a:pPr>
            <a:endParaRPr lang="en-AU" dirty="0"/>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3</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1185451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284672" y="471943"/>
            <a:ext cx="7694762" cy="835742"/>
          </a:xfrm>
        </p:spPr>
        <p:txBody>
          <a:bodyPr/>
          <a:lstStyle/>
          <a:p>
            <a:r>
              <a:rPr lang="en-AU" altLang="en-US" dirty="0"/>
              <a:t>Responding to changing circumstances </a:t>
            </a:r>
          </a:p>
        </p:txBody>
      </p:sp>
      <p:sp>
        <p:nvSpPr>
          <p:cNvPr id="5" name="Title 1"/>
          <p:cNvSpPr txBox="1">
            <a:spLocks/>
          </p:cNvSpPr>
          <p:nvPr/>
        </p:nvSpPr>
        <p:spPr>
          <a:xfrm>
            <a:off x="8520546" y="471942"/>
            <a:ext cx="623456"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30</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
        <p:nvSpPr>
          <p:cNvPr id="8" name="Rectangle 3"/>
          <p:cNvSpPr txBox="1">
            <a:spLocks noChangeArrowheads="1"/>
          </p:cNvSpPr>
          <p:nvPr/>
        </p:nvSpPr>
        <p:spPr>
          <a:xfrm>
            <a:off x="628649" y="2217107"/>
            <a:ext cx="8127161" cy="3206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Moving funds between financial years</a:t>
            </a:r>
            <a:r>
              <a:rPr lang="en-AU" dirty="0"/>
              <a:t>:</a:t>
            </a:r>
          </a:p>
          <a:p>
            <a:pPr marL="0" indent="0">
              <a:buNone/>
            </a:pPr>
            <a:endParaRPr lang="en-AU" dirty="0"/>
          </a:p>
          <a:p>
            <a:r>
              <a:rPr lang="en-AU" dirty="0"/>
              <a:t>Borrowing against future appropriation (s 28 </a:t>
            </a:r>
            <a:r>
              <a:rPr lang="en-AU" dirty="0" err="1"/>
              <a:t>FMA</a:t>
            </a:r>
            <a:r>
              <a:rPr lang="en-AU" dirty="0"/>
              <a:t>)</a:t>
            </a:r>
          </a:p>
          <a:p>
            <a:r>
              <a:rPr lang="en-AU" dirty="0"/>
              <a:t>Carryover of unused appropriation (s 32 </a:t>
            </a:r>
            <a:r>
              <a:rPr lang="en-AU" dirty="0" err="1"/>
              <a:t>FMA</a:t>
            </a:r>
            <a:r>
              <a:rPr lang="en-AU" dirty="0"/>
              <a:t>)</a:t>
            </a:r>
          </a:p>
          <a:p>
            <a:r>
              <a:rPr lang="en-AU" dirty="0"/>
              <a:t>Access to Department account balances (s 33 </a:t>
            </a:r>
            <a:r>
              <a:rPr lang="en-AU" dirty="0" err="1"/>
              <a:t>FMA</a:t>
            </a:r>
            <a:r>
              <a:rPr lang="en-AU" dirty="0"/>
              <a:t>)</a:t>
            </a:r>
          </a:p>
        </p:txBody>
      </p:sp>
    </p:spTree>
    <p:extLst>
      <p:ext uri="{BB962C8B-B14F-4D97-AF65-F5344CB8AC3E}">
        <p14:creationId xmlns:p14="http://schemas.microsoft.com/office/powerpoint/2010/main" val="4276626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284672" y="471943"/>
            <a:ext cx="7694762" cy="835742"/>
          </a:xfrm>
        </p:spPr>
        <p:txBody>
          <a:bodyPr/>
          <a:lstStyle/>
          <a:p>
            <a:r>
              <a:rPr lang="en-AU" altLang="en-US" dirty="0"/>
              <a:t>Responding to changing circumstances </a:t>
            </a:r>
          </a:p>
        </p:txBody>
      </p:sp>
      <p:sp>
        <p:nvSpPr>
          <p:cNvPr id="5" name="Title 1"/>
          <p:cNvSpPr txBox="1">
            <a:spLocks/>
          </p:cNvSpPr>
          <p:nvPr/>
        </p:nvSpPr>
        <p:spPr>
          <a:xfrm>
            <a:off x="8520546" y="471942"/>
            <a:ext cx="623456"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31</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
        <p:nvSpPr>
          <p:cNvPr id="8" name="Rectangle 3"/>
          <p:cNvSpPr txBox="1">
            <a:spLocks noChangeArrowheads="1"/>
          </p:cNvSpPr>
          <p:nvPr/>
        </p:nvSpPr>
        <p:spPr>
          <a:xfrm>
            <a:off x="628649" y="2217107"/>
            <a:ext cx="8127161" cy="3206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Obtaining additional funds:</a:t>
            </a:r>
            <a:endParaRPr lang="en-AU" dirty="0"/>
          </a:p>
          <a:p>
            <a:pPr marL="0" indent="0">
              <a:buNone/>
            </a:pPr>
            <a:endParaRPr lang="en-AU" dirty="0"/>
          </a:p>
          <a:p>
            <a:r>
              <a:rPr lang="en-AU" dirty="0"/>
              <a:t>Treasurer’s Advance (Appropriation Act)</a:t>
            </a:r>
          </a:p>
          <a:p>
            <a:r>
              <a:rPr lang="en-AU" dirty="0"/>
              <a:t>Additional payments for salaries (Appropriation Act)</a:t>
            </a:r>
          </a:p>
          <a:p>
            <a:r>
              <a:rPr lang="en-AU" dirty="0"/>
              <a:t>Temporary Advance (s 35 </a:t>
            </a:r>
            <a:r>
              <a:rPr lang="en-AU" dirty="0" err="1"/>
              <a:t>FMA</a:t>
            </a:r>
            <a:r>
              <a:rPr lang="en-AU" dirty="0"/>
              <a:t>)</a:t>
            </a:r>
          </a:p>
          <a:p>
            <a:r>
              <a:rPr lang="en-AU" dirty="0"/>
              <a:t>Public Account advance (s 37 </a:t>
            </a:r>
            <a:r>
              <a:rPr lang="en-AU" dirty="0" err="1"/>
              <a:t>FMA</a:t>
            </a:r>
            <a:r>
              <a:rPr lang="en-AU" dirty="0"/>
              <a:t>)</a:t>
            </a:r>
          </a:p>
        </p:txBody>
      </p:sp>
    </p:spTree>
    <p:extLst>
      <p:ext uri="{BB962C8B-B14F-4D97-AF65-F5344CB8AC3E}">
        <p14:creationId xmlns:p14="http://schemas.microsoft.com/office/powerpoint/2010/main" val="2928449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AU" altLang="en-US" dirty="0"/>
              <a:t>Matters covered</a:t>
            </a:r>
          </a:p>
        </p:txBody>
      </p:sp>
      <p:sp>
        <p:nvSpPr>
          <p:cNvPr id="265219" name="Rectangle 3"/>
          <p:cNvSpPr>
            <a:spLocks noGrp="1" noChangeArrowheads="1"/>
          </p:cNvSpPr>
          <p:nvPr>
            <p:ph type="body" idx="1"/>
          </p:nvPr>
        </p:nvSpPr>
        <p:spPr>
          <a:xfrm>
            <a:off x="628650" y="2217107"/>
            <a:ext cx="7886700" cy="3206663"/>
          </a:xfrm>
        </p:spPr>
        <p:txBody>
          <a:bodyPr/>
          <a:lstStyle/>
          <a:p>
            <a:pPr lvl="0"/>
            <a:r>
              <a:rPr lang="en-AU" dirty="0"/>
              <a:t>Getting money in</a:t>
            </a:r>
          </a:p>
          <a:p>
            <a:pPr lvl="0"/>
            <a:r>
              <a:rPr lang="en-AU" dirty="0"/>
              <a:t>Holding and managing public funds</a:t>
            </a:r>
          </a:p>
          <a:p>
            <a:pPr lvl="0"/>
            <a:r>
              <a:rPr lang="en-AU" dirty="0"/>
              <a:t>Permission to spend</a:t>
            </a:r>
          </a:p>
          <a:p>
            <a:pPr lvl="0"/>
            <a:r>
              <a:rPr lang="en-AU" dirty="0"/>
              <a:t>Releasing money</a:t>
            </a:r>
          </a:p>
          <a:p>
            <a:r>
              <a:rPr lang="en-AU" dirty="0"/>
              <a:t>Responding to changing circumstances</a:t>
            </a:r>
          </a:p>
          <a:p>
            <a:pPr lvl="0"/>
            <a:r>
              <a:rPr lang="en-AU" dirty="0">
                <a:solidFill>
                  <a:srgbClr val="FF0000"/>
                </a:solidFill>
              </a:rPr>
              <a:t>Reporting and accountability</a:t>
            </a:r>
          </a:p>
          <a:p>
            <a:pPr marL="514350" indent="-514350">
              <a:lnSpc>
                <a:spcPct val="90000"/>
              </a:lnSpc>
              <a:buAutoNum type="arabicPeriod"/>
            </a:pPr>
            <a:endParaRPr lang="en-AU" dirty="0"/>
          </a:p>
        </p:txBody>
      </p:sp>
      <p:sp>
        <p:nvSpPr>
          <p:cNvPr id="5" name="Title 1"/>
          <p:cNvSpPr txBox="1">
            <a:spLocks/>
          </p:cNvSpPr>
          <p:nvPr/>
        </p:nvSpPr>
        <p:spPr>
          <a:xfrm>
            <a:off x="8515350" y="471942"/>
            <a:ext cx="62865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32</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795364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31971" cy="835742"/>
          </a:xfrm>
        </p:spPr>
        <p:txBody>
          <a:bodyPr/>
          <a:lstStyle/>
          <a:p>
            <a:r>
              <a:rPr lang="en-AU" altLang="en-US" dirty="0"/>
              <a:t>Reporting and accountability</a:t>
            </a:r>
          </a:p>
        </p:txBody>
      </p:sp>
      <p:sp>
        <p:nvSpPr>
          <p:cNvPr id="5" name="Title 1"/>
          <p:cNvSpPr txBox="1">
            <a:spLocks/>
          </p:cNvSpPr>
          <p:nvPr/>
        </p:nvSpPr>
        <p:spPr>
          <a:xfrm>
            <a:off x="8520546" y="471942"/>
            <a:ext cx="623456"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33</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
        <p:nvSpPr>
          <p:cNvPr id="8" name="Rectangle 3"/>
          <p:cNvSpPr txBox="1">
            <a:spLocks noChangeArrowheads="1"/>
          </p:cNvSpPr>
          <p:nvPr/>
        </p:nvSpPr>
        <p:spPr>
          <a:xfrm>
            <a:off x="628650" y="1608767"/>
            <a:ext cx="8021080" cy="35551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Segoe UI" panose="020B0502040204020203" pitchFamily="34" charset="0"/>
              <a:cs typeface="Segoe UI Light" panose="020B0502040204020203" pitchFamily="34" charset="0"/>
            </a:endParaRPr>
          </a:p>
          <a:p>
            <a:pPr>
              <a:defRPr/>
            </a:pPr>
            <a:r>
              <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Segoe UI" panose="020B0502040204020203" pitchFamily="34" charset="0"/>
                <a:cs typeface="Segoe UI Light" panose="020B0502040204020203" pitchFamily="34" charset="0"/>
              </a:rPr>
              <a:t>Quarterly reporting</a:t>
            </a:r>
          </a:p>
          <a:p>
            <a:pPr>
              <a:defRPr/>
            </a:pPr>
            <a:r>
              <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Segoe UI" panose="020B0502040204020203" pitchFamily="34" charset="0"/>
                <a:cs typeface="Segoe UI Light" panose="020B0502040204020203" pitchFamily="34" charset="0"/>
              </a:rPr>
              <a:t>Annual audited accounts (Auditor General)</a:t>
            </a:r>
          </a:p>
          <a:p>
            <a:pPr>
              <a:defRPr/>
            </a:pPr>
            <a:r>
              <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Segoe UI" panose="020B0502040204020203" pitchFamily="34" charset="0"/>
                <a:cs typeface="Segoe UI Light" panose="020B0502040204020203" pitchFamily="34" charset="0"/>
              </a:rPr>
              <a:t>Public Accounts and Estimates Committee: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Segoe UI Light" panose="020B0502040204020203" pitchFamily="34" charset="0"/>
                <a:ea typeface="Segoe UI" panose="020B0502040204020203" pitchFamily="34" charset="0"/>
                <a:cs typeface="Segoe UI Light" panose="020B0502040204020203" pitchFamily="34" charset="0"/>
              </a:rPr>
              <a:t>Report on budget estimates (annual budget)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Segoe UI Light" panose="020B0502040204020203" pitchFamily="34" charset="0"/>
                <a:ea typeface="Segoe UI" panose="020B0502040204020203" pitchFamily="34" charset="0"/>
                <a:cs typeface="Segoe UI Light" panose="020B0502040204020203" pitchFamily="34" charset="0"/>
              </a:rPr>
              <a:t>Report on Financial and Performance Outcomes (annual financial statements of departments).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4102592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781471"/>
            <a:ext cx="7886700" cy="4076314"/>
          </a:xfrm>
        </p:spPr>
        <p:txBody>
          <a:bodyPr/>
          <a:lstStyle/>
          <a:p>
            <a:pPr lvl="0"/>
            <a:r>
              <a:rPr lang="en-AU" dirty="0">
                <a:ea typeface="Segoe UI" panose="020B0502040204020203" pitchFamily="34" charset="0"/>
                <a:cs typeface="Segoe UI Light" panose="020B0502040204020203" pitchFamily="34" charset="0"/>
              </a:rPr>
              <a:t>Important and ongoing dynamic between the government and the Parliament</a:t>
            </a:r>
          </a:p>
          <a:p>
            <a:pPr lvl="0"/>
            <a:endParaRPr lang="en-AU" dirty="0">
              <a:ea typeface="Segoe UI" panose="020B0502040204020203" pitchFamily="34" charset="0"/>
              <a:cs typeface="Segoe UI Light" panose="020B0502040204020203" pitchFamily="34" charset="0"/>
            </a:endParaRPr>
          </a:p>
          <a:p>
            <a:pPr lvl="0"/>
            <a:r>
              <a:rPr lang="en-AU" dirty="0">
                <a:ea typeface="Segoe UI" panose="020B0502040204020203" pitchFamily="34" charset="0"/>
                <a:cs typeface="Segoe UI Light" panose="020B0502040204020203" pitchFamily="34" charset="0"/>
              </a:rPr>
              <a:t>Many matters have complex and very specific rules</a:t>
            </a:r>
          </a:p>
          <a:p>
            <a:pPr lvl="0"/>
            <a:endParaRPr lang="en-AU" dirty="0">
              <a:ea typeface="Segoe UI" panose="020B0502040204020203" pitchFamily="34" charset="0"/>
              <a:cs typeface="Segoe UI Light" panose="020B0502040204020203" pitchFamily="34" charset="0"/>
            </a:endParaRPr>
          </a:p>
          <a:p>
            <a:pPr lvl="0"/>
            <a:r>
              <a:rPr lang="en-AU" dirty="0">
                <a:ea typeface="Segoe UI" panose="020B0502040204020203" pitchFamily="34" charset="0"/>
                <a:cs typeface="Segoe UI Light" panose="020B0502040204020203" pitchFamily="34" charset="0"/>
              </a:rPr>
              <a:t>Extensive process of reporting and accountability, with </a:t>
            </a:r>
            <a:r>
              <a:rPr lang="en-AU" dirty="0" err="1">
                <a:ea typeface="Segoe UI" panose="020B0502040204020203" pitchFamily="34" charset="0"/>
                <a:cs typeface="Segoe UI Light" panose="020B0502040204020203" pitchFamily="34" charset="0"/>
              </a:rPr>
              <a:t>PAEC</a:t>
            </a:r>
            <a:r>
              <a:rPr lang="en-AU" dirty="0">
                <a:ea typeface="Segoe UI" panose="020B0502040204020203" pitchFamily="34" charset="0"/>
                <a:cs typeface="Segoe UI Light" panose="020B0502040204020203" pitchFamily="34" charset="0"/>
              </a:rPr>
              <a:t> playing a particular role in considering the budgets and annual reports of departments. </a:t>
            </a:r>
          </a:p>
          <a:p>
            <a:endParaRPr lang="en-AU" dirty="0">
              <a:cs typeface="Segoe UI Light" panose="020B0502040204020203" pitchFamily="34" charset="0"/>
            </a:endParaRPr>
          </a:p>
        </p:txBody>
      </p:sp>
      <p:sp>
        <p:nvSpPr>
          <p:cNvPr id="3" name="Title 2"/>
          <p:cNvSpPr>
            <a:spLocks noGrp="1"/>
          </p:cNvSpPr>
          <p:nvPr>
            <p:ph type="title"/>
          </p:nvPr>
        </p:nvSpPr>
        <p:spPr/>
        <p:txBody>
          <a:bodyPr/>
          <a:lstStyle/>
          <a:p>
            <a:r>
              <a:rPr lang="en-AU" dirty="0"/>
              <a:t>Conclusion</a:t>
            </a:r>
          </a:p>
        </p:txBody>
      </p:sp>
      <p:sp>
        <p:nvSpPr>
          <p:cNvPr id="6" name="Title 1"/>
          <p:cNvSpPr txBox="1">
            <a:spLocks/>
          </p:cNvSpPr>
          <p:nvPr/>
        </p:nvSpPr>
        <p:spPr>
          <a:xfrm>
            <a:off x="8452022" y="471942"/>
            <a:ext cx="691979"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3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34</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1834041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What is Victoria’s biggest source of revenue in its budget?</a:t>
            </a:r>
          </a:p>
          <a:p>
            <a:pPr lvl="1"/>
            <a:r>
              <a:rPr lang="en-AU" dirty="0"/>
              <a:t>Commonwealth grants</a:t>
            </a:r>
          </a:p>
          <a:p>
            <a:pPr marL="457200" lvl="1" indent="0">
              <a:buNone/>
            </a:pPr>
            <a:endParaRPr lang="en-AU" dirty="0"/>
          </a:p>
          <a:p>
            <a:r>
              <a:rPr lang="en-AU" dirty="0"/>
              <a:t>If a person collects </a:t>
            </a:r>
            <a:r>
              <a:rPr lang="en-AU"/>
              <a:t>or receives </a:t>
            </a:r>
            <a:r>
              <a:rPr lang="en-AU" dirty="0"/>
              <a:t>public money, where must they put it?</a:t>
            </a:r>
          </a:p>
          <a:p>
            <a:pPr lvl="1"/>
            <a:r>
              <a:rPr lang="en-AU" dirty="0"/>
              <a:t>The Consolidated Fund</a:t>
            </a:r>
          </a:p>
          <a:p>
            <a:endParaRPr lang="en-AU" dirty="0"/>
          </a:p>
        </p:txBody>
      </p:sp>
      <p:sp>
        <p:nvSpPr>
          <p:cNvPr id="3" name="Title 2"/>
          <p:cNvSpPr>
            <a:spLocks noGrp="1"/>
          </p:cNvSpPr>
          <p:nvPr>
            <p:ph type="title"/>
          </p:nvPr>
        </p:nvSpPr>
        <p:spPr/>
        <p:txBody>
          <a:bodyPr/>
          <a:lstStyle/>
          <a:p>
            <a:r>
              <a:rPr lang="en-AU" dirty="0"/>
              <a:t>Quiz</a:t>
            </a:r>
          </a:p>
        </p:txBody>
      </p:sp>
    </p:spTree>
    <p:extLst>
      <p:ext uri="{BB962C8B-B14F-4D97-AF65-F5344CB8AC3E}">
        <p14:creationId xmlns:p14="http://schemas.microsoft.com/office/powerpoint/2010/main" val="362050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What are the two forms of appropriation?</a:t>
            </a:r>
          </a:p>
          <a:p>
            <a:pPr lvl="1"/>
            <a:r>
              <a:rPr lang="en-AU" dirty="0"/>
              <a:t>Annual and special</a:t>
            </a:r>
          </a:p>
          <a:p>
            <a:pPr marL="457200" lvl="1" indent="0">
              <a:buNone/>
            </a:pPr>
            <a:endParaRPr lang="en-AU" dirty="0"/>
          </a:p>
          <a:p>
            <a:r>
              <a:rPr lang="en-AU" dirty="0"/>
              <a:t>What is one way of obtaining additional funds outside of an annual appropriation?</a:t>
            </a:r>
          </a:p>
          <a:p>
            <a:pPr lvl="1"/>
            <a:r>
              <a:rPr lang="en-AU" dirty="0"/>
              <a:t>Treasurer’s advance; temporary advance, Public Account advance; borrowing against future appropriation; carryovers</a:t>
            </a:r>
          </a:p>
          <a:p>
            <a:endParaRPr lang="en-AU" dirty="0"/>
          </a:p>
        </p:txBody>
      </p:sp>
      <p:sp>
        <p:nvSpPr>
          <p:cNvPr id="3" name="Title 2"/>
          <p:cNvSpPr>
            <a:spLocks noGrp="1"/>
          </p:cNvSpPr>
          <p:nvPr>
            <p:ph type="title"/>
          </p:nvPr>
        </p:nvSpPr>
        <p:spPr/>
        <p:txBody>
          <a:bodyPr/>
          <a:lstStyle/>
          <a:p>
            <a:r>
              <a:rPr lang="en-AU" dirty="0"/>
              <a:t>Quiz</a:t>
            </a:r>
          </a:p>
        </p:txBody>
      </p:sp>
    </p:spTree>
    <p:extLst>
      <p:ext uri="{BB962C8B-B14F-4D97-AF65-F5344CB8AC3E}">
        <p14:creationId xmlns:p14="http://schemas.microsoft.com/office/powerpoint/2010/main" val="423956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511200"/>
            <a:ext cx="7886700" cy="3561582"/>
          </a:xfrm>
        </p:spPr>
        <p:txBody>
          <a:bodyPr/>
          <a:lstStyle/>
          <a:p>
            <a:pPr marL="0" indent="0">
              <a:buNone/>
            </a:pPr>
            <a:endParaRPr lang="en-AU" dirty="0">
              <a:solidFill>
                <a:schemeClr val="accent4"/>
              </a:solidFill>
              <a:latin typeface="Segoe UI Semibold" panose="020B0702040204020203" pitchFamily="34" charset="0"/>
              <a:cs typeface="Segoe UI Semibold" panose="020B0702040204020203" pitchFamily="34" charset="0"/>
            </a:endParaRPr>
          </a:p>
          <a:p>
            <a:pPr marL="0" indent="0">
              <a:buNone/>
            </a:pPr>
            <a:endParaRPr lang="en-AU" dirty="0">
              <a:solidFill>
                <a:schemeClr val="accent4"/>
              </a:solidFill>
              <a:latin typeface="Segoe UI Semibold" panose="020B0702040204020203" pitchFamily="34" charset="0"/>
              <a:cs typeface="Segoe UI Semibold" panose="020B0702040204020203" pitchFamily="34" charset="0"/>
            </a:endParaRPr>
          </a:p>
          <a:p>
            <a:pPr marL="0" indent="0">
              <a:buNone/>
            </a:pPr>
            <a:r>
              <a:rPr lang="en-AU" dirty="0">
                <a:solidFill>
                  <a:schemeClr val="accent4"/>
                </a:solidFill>
                <a:latin typeface="Segoe UI Semibold" panose="020B0702040204020203" pitchFamily="34" charset="0"/>
                <a:cs typeface="Segoe UI Semibold" panose="020B0702040204020203" pitchFamily="34" charset="0"/>
              </a:rPr>
              <a:t>Nidal Sayegh</a:t>
            </a:r>
          </a:p>
          <a:p>
            <a:pPr marL="0" indent="0">
              <a:buNone/>
            </a:pPr>
            <a:r>
              <a:rPr lang="en-AU" dirty="0">
                <a:latin typeface="Segoe UI Semibold" panose="020B0702040204020203" pitchFamily="34" charset="0"/>
                <a:cs typeface="Segoe UI Semibold" panose="020B0702040204020203" pitchFamily="34" charset="0"/>
              </a:rPr>
              <a:t>Lead Counsel</a:t>
            </a:r>
          </a:p>
          <a:p>
            <a:pPr marL="0" indent="0">
              <a:buNone/>
            </a:pPr>
            <a:r>
              <a:rPr lang="en-AU" dirty="0">
                <a:solidFill>
                  <a:schemeClr val="accent4"/>
                </a:solidFill>
                <a:latin typeface="Segoe UI Semibold" panose="020B0702040204020203" pitchFamily="34" charset="0"/>
                <a:cs typeface="Segoe UI Semibold" panose="020B0702040204020203" pitchFamily="34" charset="0"/>
              </a:rPr>
              <a:t>e. </a:t>
            </a:r>
            <a:r>
              <a:rPr lang="en-AU" dirty="0">
                <a:hlinkClick r:id="rId2"/>
              </a:rPr>
              <a:t>nidal.sayegh@vgso.vic.gov.au</a:t>
            </a:r>
            <a:r>
              <a:rPr lang="en-AU" dirty="0"/>
              <a:t> </a:t>
            </a:r>
          </a:p>
          <a:p>
            <a:pPr marL="0" indent="0">
              <a:buNone/>
            </a:pPr>
            <a:endParaRPr lang="en-AU" dirty="0"/>
          </a:p>
          <a:p>
            <a:pPr marL="0" indent="0">
              <a:buNone/>
            </a:pPr>
            <a:endParaRPr lang="en-AU" dirty="0"/>
          </a:p>
          <a:p>
            <a:pPr marL="0" indent="0">
              <a:buNone/>
            </a:pPr>
            <a:endParaRPr lang="en-AU" dirty="0"/>
          </a:p>
        </p:txBody>
      </p:sp>
      <p:sp>
        <p:nvSpPr>
          <p:cNvPr id="3" name="Title 2"/>
          <p:cNvSpPr>
            <a:spLocks noGrp="1"/>
          </p:cNvSpPr>
          <p:nvPr>
            <p:ph type="title"/>
          </p:nvPr>
        </p:nvSpPr>
        <p:spPr/>
        <p:txBody>
          <a:bodyPr/>
          <a:lstStyle/>
          <a:p>
            <a:r>
              <a:rPr lang="en-AU" dirty="0"/>
              <a:t>Questions?</a:t>
            </a:r>
          </a:p>
        </p:txBody>
      </p:sp>
      <p:sp>
        <p:nvSpPr>
          <p:cNvPr id="8" name="Title 1"/>
          <p:cNvSpPr txBox="1">
            <a:spLocks/>
          </p:cNvSpPr>
          <p:nvPr/>
        </p:nvSpPr>
        <p:spPr>
          <a:xfrm>
            <a:off x="8452022" y="471942"/>
            <a:ext cx="691979"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3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35</a:t>
            </a:r>
          </a:p>
        </p:txBody>
      </p:sp>
      <p:sp>
        <p:nvSpPr>
          <p:cNvPr id="6"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128261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AU" altLang="en-US" dirty="0"/>
              <a:t>Getting money in</a:t>
            </a:r>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4</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graphicFrame>
        <p:nvGraphicFramePr>
          <p:cNvPr id="8" name="Table 7"/>
          <p:cNvGraphicFramePr>
            <a:graphicFrameLocks noGrp="1"/>
          </p:cNvGraphicFramePr>
          <p:nvPr>
            <p:extLst>
              <p:ext uri="{D42A27DB-BD31-4B8C-83A1-F6EECF244321}">
                <p14:modId xmlns:p14="http://schemas.microsoft.com/office/powerpoint/2010/main" val="1504155465"/>
              </p:ext>
            </p:extLst>
          </p:nvPr>
        </p:nvGraphicFramePr>
        <p:xfrm>
          <a:off x="449829" y="1886806"/>
          <a:ext cx="8209684" cy="3450929"/>
        </p:xfrm>
        <a:graphic>
          <a:graphicData uri="http://schemas.openxmlformats.org/drawingml/2006/table">
            <a:tbl>
              <a:tblPr firstRow="1" firstCol="1" bandRow="1">
                <a:tableStyleId>{5C22544A-7EE6-4342-B048-85BDC9FD1C3A}</a:tableStyleId>
              </a:tblPr>
              <a:tblGrid>
                <a:gridCol w="6981912">
                  <a:extLst>
                    <a:ext uri="{9D8B030D-6E8A-4147-A177-3AD203B41FA5}">
                      <a16:colId xmlns:a16="http://schemas.microsoft.com/office/drawing/2014/main" val="3665802924"/>
                    </a:ext>
                  </a:extLst>
                </a:gridCol>
                <a:gridCol w="1227772">
                  <a:extLst>
                    <a:ext uri="{9D8B030D-6E8A-4147-A177-3AD203B41FA5}">
                      <a16:colId xmlns:a16="http://schemas.microsoft.com/office/drawing/2014/main" val="926853840"/>
                    </a:ext>
                  </a:extLst>
                </a:gridCol>
              </a:tblGrid>
              <a:tr h="545203">
                <a:tc>
                  <a:txBody>
                    <a:bodyPr/>
                    <a:lstStyle/>
                    <a:p>
                      <a:pPr marL="457200" algn="ctr">
                        <a:spcAft>
                          <a:spcPts val="0"/>
                        </a:spcAft>
                      </a:pPr>
                      <a:r>
                        <a:rPr lang="en-AU" sz="2400" b="0" dirty="0">
                          <a:effectLst/>
                          <a:latin typeface="Segoe UI Light" panose="020B0502040204020203" pitchFamily="34" charset="0"/>
                          <a:ea typeface="Segoe UI" panose="020B0502040204020203" pitchFamily="34" charset="0"/>
                          <a:cs typeface="Segoe UI" panose="020B0502040204020203" pitchFamily="34" charset="0"/>
                        </a:rPr>
                        <a:t> General</a:t>
                      </a:r>
                      <a:r>
                        <a:rPr lang="en-AU" sz="2400" b="0" baseline="0" dirty="0">
                          <a:effectLst/>
                          <a:latin typeface="Segoe UI Light" panose="020B0502040204020203" pitchFamily="34" charset="0"/>
                          <a:ea typeface="Segoe UI" panose="020B0502040204020203" pitchFamily="34" charset="0"/>
                          <a:cs typeface="Segoe UI" panose="020B0502040204020203" pitchFamily="34" charset="0"/>
                        </a:rPr>
                        <a:t> Government Sector </a:t>
                      </a:r>
                    </a:p>
                    <a:p>
                      <a:pPr marL="457200" algn="ctr">
                        <a:spcAft>
                          <a:spcPts val="0"/>
                        </a:spcAft>
                      </a:pPr>
                      <a:r>
                        <a:rPr lang="en-AU" sz="2400" b="0" dirty="0">
                          <a:solidFill>
                            <a:schemeClr val="bg1"/>
                          </a:solidFill>
                          <a:effectLst/>
                          <a:latin typeface="Segoe UI Light" panose="020B0502040204020203" pitchFamily="34" charset="0"/>
                          <a:ea typeface="Segoe UI" panose="020B0502040204020203" pitchFamily="34" charset="0"/>
                          <a:cs typeface="Segoe UI" panose="020B0502040204020203" pitchFamily="34" charset="0"/>
                        </a:rPr>
                        <a:t>(2025-26 budget</a:t>
                      </a:r>
                      <a:r>
                        <a:rPr lang="en-AU" sz="2400" b="0" baseline="0" dirty="0">
                          <a:solidFill>
                            <a:schemeClr val="bg1"/>
                          </a:solidFill>
                          <a:effectLst/>
                          <a:latin typeface="Segoe UI Light" panose="020B0502040204020203" pitchFamily="34" charset="0"/>
                          <a:ea typeface="Segoe UI" panose="020B0502040204020203" pitchFamily="34" charset="0"/>
                          <a:cs typeface="Segoe UI" panose="020B0502040204020203" pitchFamily="34" charset="0"/>
                        </a:rPr>
                        <a:t> estimate</a:t>
                      </a:r>
                      <a:r>
                        <a:rPr lang="en-AU" sz="2400" b="0" dirty="0">
                          <a:solidFill>
                            <a:schemeClr val="bg1"/>
                          </a:solidFill>
                          <a:effectLst/>
                          <a:latin typeface="Segoe UI Light" panose="020B0502040204020203" pitchFamily="34" charset="0"/>
                          <a:ea typeface="Segoe UI" panose="020B0502040204020203" pitchFamily="34" charset="0"/>
                          <a:cs typeface="Segoe UI" panose="020B0502040204020203" pitchFamily="34" charset="0"/>
                        </a:rPr>
                        <a:t>)</a:t>
                      </a:r>
                    </a:p>
                  </a:txBody>
                  <a:tcPr marL="68580" marR="68580" marT="0" marB="0"/>
                </a:tc>
                <a:tc>
                  <a:txBody>
                    <a:bodyPr/>
                    <a:lstStyle/>
                    <a:p>
                      <a:pPr marL="457200" algn="ctr">
                        <a:spcAft>
                          <a:spcPts val="0"/>
                        </a:spcAft>
                      </a:pPr>
                      <a:r>
                        <a:rPr lang="en-AU" sz="2400" b="0" dirty="0">
                          <a:effectLst/>
                          <a:latin typeface="Segoe UI Light" panose="020B0502040204020203" pitchFamily="34" charset="0"/>
                          <a:ea typeface="Segoe UI" panose="020B0502040204020203" pitchFamily="34" charset="0"/>
                          <a:cs typeface="Segoe UI" panose="020B0502040204020203" pitchFamily="34" charset="0"/>
                        </a:rPr>
                        <a:t>%</a:t>
                      </a:r>
                    </a:p>
                  </a:txBody>
                  <a:tcPr marL="68580" marR="68580" marT="0" marB="0"/>
                </a:tc>
                <a:extLst>
                  <a:ext uri="{0D108BD9-81ED-4DB2-BD59-A6C34878D82A}">
                    <a16:rowId xmlns:a16="http://schemas.microsoft.com/office/drawing/2014/main" val="1919524752"/>
                  </a:ext>
                </a:extLst>
              </a:tr>
              <a:tr h="545203">
                <a:tc>
                  <a:txBody>
                    <a:bodyPr/>
                    <a:lstStyle/>
                    <a:p>
                      <a:pPr marL="457200" indent="-188913">
                        <a:spcAft>
                          <a:spcPts val="0"/>
                        </a:spcAft>
                      </a:pPr>
                      <a:r>
                        <a:rPr lang="en-AU" sz="2400" b="0" dirty="0">
                          <a:effectLst/>
                          <a:latin typeface="Segoe UI Light" panose="020B0502040204020203" pitchFamily="34" charset="0"/>
                          <a:ea typeface="Segoe UI" panose="020B0502040204020203" pitchFamily="34" charset="0"/>
                          <a:cs typeface="Segoe UI" panose="020B0502040204020203" pitchFamily="34" charset="0"/>
                        </a:rPr>
                        <a:t>Taxation</a:t>
                      </a:r>
                    </a:p>
                  </a:txBody>
                  <a:tcPr marL="68580" marR="68580" marT="0" marB="0"/>
                </a:tc>
                <a:tc>
                  <a:txBody>
                    <a:bodyPr/>
                    <a:lstStyle/>
                    <a:p>
                      <a:pPr marL="457200" algn="ctr">
                        <a:spcAft>
                          <a:spcPts val="0"/>
                        </a:spcAft>
                      </a:pPr>
                      <a:r>
                        <a:rPr lang="en-AU" sz="2400" b="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38</a:t>
                      </a:r>
                    </a:p>
                  </a:txBody>
                  <a:tcPr marL="68580" marR="68580" marT="0" marB="0"/>
                </a:tc>
                <a:extLst>
                  <a:ext uri="{0D108BD9-81ED-4DB2-BD59-A6C34878D82A}">
                    <a16:rowId xmlns:a16="http://schemas.microsoft.com/office/drawing/2014/main" val="249022949"/>
                  </a:ext>
                </a:extLst>
              </a:tr>
              <a:tr h="545203">
                <a:tc>
                  <a:txBody>
                    <a:bodyPr/>
                    <a:lstStyle/>
                    <a:p>
                      <a:pPr marL="457200" indent="-188913">
                        <a:spcAft>
                          <a:spcPts val="0"/>
                        </a:spcAft>
                      </a:pPr>
                      <a:r>
                        <a:rPr lang="en-AU" sz="2400" b="0" dirty="0">
                          <a:effectLst/>
                          <a:latin typeface="Segoe UI Light" panose="020B0502040204020203" pitchFamily="34" charset="0"/>
                          <a:ea typeface="Segoe UI" panose="020B0502040204020203" pitchFamily="34" charset="0"/>
                          <a:cs typeface="Segoe UI" panose="020B0502040204020203" pitchFamily="34" charset="0"/>
                        </a:rPr>
                        <a:t>Dividends, income tax equivalent revenue, interest</a:t>
                      </a:r>
                    </a:p>
                  </a:txBody>
                  <a:tcPr marL="68580" marR="68580" marT="0" marB="0"/>
                </a:tc>
                <a:tc>
                  <a:txBody>
                    <a:bodyPr/>
                    <a:lstStyle/>
                    <a:p>
                      <a:pPr marL="457200" algn="ctr">
                        <a:spcAft>
                          <a:spcPts val="0"/>
                        </a:spcAft>
                      </a:pPr>
                      <a:r>
                        <a:rPr lang="en-AU" sz="2400" b="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2</a:t>
                      </a:r>
                    </a:p>
                  </a:txBody>
                  <a:tcPr marL="68580" marR="68580" marT="0" marB="0"/>
                </a:tc>
                <a:extLst>
                  <a:ext uri="{0D108BD9-81ED-4DB2-BD59-A6C34878D82A}">
                    <a16:rowId xmlns:a16="http://schemas.microsoft.com/office/drawing/2014/main" val="3958672510"/>
                  </a:ext>
                </a:extLst>
              </a:tr>
              <a:tr h="545203">
                <a:tc>
                  <a:txBody>
                    <a:bodyPr/>
                    <a:lstStyle/>
                    <a:p>
                      <a:pPr marL="457200" indent="-188913">
                        <a:spcAft>
                          <a:spcPts val="0"/>
                        </a:spcAft>
                      </a:pPr>
                      <a:r>
                        <a:rPr lang="en-AU" sz="2400" b="0" dirty="0">
                          <a:effectLst/>
                          <a:latin typeface="Segoe UI Light" panose="020B0502040204020203" pitchFamily="34" charset="0"/>
                          <a:ea typeface="Segoe UI" panose="020B0502040204020203" pitchFamily="34" charset="0"/>
                          <a:cs typeface="Segoe UI" panose="020B0502040204020203" pitchFamily="34" charset="0"/>
                        </a:rPr>
                        <a:t>Sales of goods and services</a:t>
                      </a:r>
                    </a:p>
                  </a:txBody>
                  <a:tcPr marL="68580" marR="68580" marT="0" marB="0"/>
                </a:tc>
                <a:tc>
                  <a:txBody>
                    <a:bodyPr/>
                    <a:lstStyle/>
                    <a:p>
                      <a:pPr marL="457200" algn="ctr">
                        <a:spcAft>
                          <a:spcPts val="0"/>
                        </a:spcAft>
                      </a:pPr>
                      <a:r>
                        <a:rPr lang="en-AU" sz="2400" b="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7</a:t>
                      </a:r>
                    </a:p>
                  </a:txBody>
                  <a:tcPr marL="68580" marR="68580" marT="0" marB="0"/>
                </a:tc>
                <a:extLst>
                  <a:ext uri="{0D108BD9-81ED-4DB2-BD59-A6C34878D82A}">
                    <a16:rowId xmlns:a16="http://schemas.microsoft.com/office/drawing/2014/main" val="200647418"/>
                  </a:ext>
                </a:extLst>
              </a:tr>
              <a:tr h="538597">
                <a:tc>
                  <a:txBody>
                    <a:bodyPr/>
                    <a:lstStyle/>
                    <a:p>
                      <a:pPr marL="457200" indent="-188913">
                        <a:spcAft>
                          <a:spcPts val="0"/>
                        </a:spcAft>
                      </a:pPr>
                      <a:r>
                        <a:rPr lang="en-AU" sz="2400" b="0" dirty="0">
                          <a:effectLst/>
                          <a:latin typeface="Segoe UI Light" panose="020B0502040204020203" pitchFamily="34" charset="0"/>
                          <a:ea typeface="Segoe UI" panose="020B0502040204020203" pitchFamily="34" charset="0"/>
                          <a:cs typeface="Segoe UI" panose="020B0502040204020203" pitchFamily="34" charset="0"/>
                        </a:rPr>
                        <a:t>Commonwealth grants</a:t>
                      </a:r>
                    </a:p>
                  </a:txBody>
                  <a:tcPr marL="68580" marR="68580" marT="0" marB="0"/>
                </a:tc>
                <a:tc>
                  <a:txBody>
                    <a:bodyPr/>
                    <a:lstStyle/>
                    <a:p>
                      <a:pPr marL="457200" algn="ctr">
                        <a:spcAft>
                          <a:spcPts val="0"/>
                        </a:spcAft>
                      </a:pPr>
                      <a:r>
                        <a:rPr lang="en-AU" sz="2400" b="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49</a:t>
                      </a:r>
                    </a:p>
                  </a:txBody>
                  <a:tcPr marL="68580" marR="68580" marT="0" marB="0"/>
                </a:tc>
                <a:extLst>
                  <a:ext uri="{0D108BD9-81ED-4DB2-BD59-A6C34878D82A}">
                    <a16:rowId xmlns:a16="http://schemas.microsoft.com/office/drawing/2014/main" val="2856489317"/>
                  </a:ext>
                </a:extLst>
              </a:tr>
              <a:tr h="545203">
                <a:tc>
                  <a:txBody>
                    <a:bodyPr/>
                    <a:lstStyle/>
                    <a:p>
                      <a:pPr marL="457200" indent="-188913">
                        <a:spcAft>
                          <a:spcPts val="0"/>
                        </a:spcAft>
                      </a:pPr>
                      <a:r>
                        <a:rPr lang="en-AU" sz="2400" b="0" dirty="0">
                          <a:effectLst/>
                          <a:latin typeface="Segoe UI Light" panose="020B0502040204020203" pitchFamily="34" charset="0"/>
                          <a:ea typeface="Segoe UI" panose="020B0502040204020203" pitchFamily="34" charset="0"/>
                          <a:cs typeface="Segoe UI" panose="020B0502040204020203" pitchFamily="34" charset="0"/>
                        </a:rPr>
                        <a:t>Other</a:t>
                      </a:r>
                    </a:p>
                  </a:txBody>
                  <a:tcPr marL="68580" marR="68580" marT="0" marB="0"/>
                </a:tc>
                <a:tc>
                  <a:txBody>
                    <a:bodyPr/>
                    <a:lstStyle/>
                    <a:p>
                      <a:pPr marL="457200" algn="ctr">
                        <a:spcAft>
                          <a:spcPts val="0"/>
                        </a:spcAft>
                      </a:pPr>
                      <a:r>
                        <a:rPr lang="en-AU" sz="2400" b="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3</a:t>
                      </a:r>
                    </a:p>
                  </a:txBody>
                  <a:tcPr marL="68580" marR="68580" marT="0" marB="0"/>
                </a:tc>
                <a:extLst>
                  <a:ext uri="{0D108BD9-81ED-4DB2-BD59-A6C34878D82A}">
                    <a16:rowId xmlns:a16="http://schemas.microsoft.com/office/drawing/2014/main" val="1797343731"/>
                  </a:ext>
                </a:extLst>
              </a:tr>
            </a:tbl>
          </a:graphicData>
        </a:graphic>
      </p:graphicFrame>
    </p:spTree>
    <p:extLst>
      <p:ext uri="{BB962C8B-B14F-4D97-AF65-F5344CB8AC3E}">
        <p14:creationId xmlns:p14="http://schemas.microsoft.com/office/powerpoint/2010/main" val="114324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AU" altLang="en-US" dirty="0"/>
              <a:t>Getting money in</a:t>
            </a:r>
          </a:p>
        </p:txBody>
      </p:sp>
      <p:sp>
        <p:nvSpPr>
          <p:cNvPr id="265219" name="Rectangle 3"/>
          <p:cNvSpPr>
            <a:spLocks noGrp="1" noChangeArrowheads="1"/>
          </p:cNvSpPr>
          <p:nvPr>
            <p:ph type="body" idx="1"/>
          </p:nvPr>
        </p:nvSpPr>
        <p:spPr>
          <a:xfrm>
            <a:off x="628650" y="1849638"/>
            <a:ext cx="7886700" cy="3206663"/>
          </a:xfrm>
        </p:spPr>
        <p:txBody>
          <a:bodyPr/>
          <a:lstStyle/>
          <a:p>
            <a:pPr marL="0" indent="0">
              <a:buNone/>
            </a:pPr>
            <a:r>
              <a:rPr lang="en-AU" dirty="0"/>
              <a:t>General Government Sector</a:t>
            </a:r>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5</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pic>
        <p:nvPicPr>
          <p:cNvPr id="8" name="Picture 7">
            <a:extLst>
              <a:ext uri="{FF2B5EF4-FFF2-40B4-BE49-F238E27FC236}">
                <a16:creationId xmlns:a16="http://schemas.microsoft.com/office/drawing/2014/main" id="{03DC065F-3120-DBC9-6AA4-B4B5FA727610}"/>
              </a:ext>
            </a:extLst>
          </p:cNvPr>
          <p:cNvPicPr>
            <a:picLocks noChangeAspect="1"/>
          </p:cNvPicPr>
          <p:nvPr/>
        </p:nvPicPr>
        <p:blipFill>
          <a:blip r:embed="rId3"/>
          <a:stretch>
            <a:fillRect/>
          </a:stretch>
        </p:blipFill>
        <p:spPr>
          <a:xfrm>
            <a:off x="59495" y="2489596"/>
            <a:ext cx="8992902" cy="3108657"/>
          </a:xfrm>
          <a:prstGeom prst="rect">
            <a:avLst/>
          </a:prstGeom>
        </p:spPr>
      </p:pic>
    </p:spTree>
    <p:extLst>
      <p:ext uri="{BB962C8B-B14F-4D97-AF65-F5344CB8AC3E}">
        <p14:creationId xmlns:p14="http://schemas.microsoft.com/office/powerpoint/2010/main" val="192369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AU" altLang="en-US" dirty="0"/>
              <a:t>Getting money in</a:t>
            </a:r>
          </a:p>
        </p:txBody>
      </p:sp>
      <p:sp>
        <p:nvSpPr>
          <p:cNvPr id="265219" name="Rectangle 3"/>
          <p:cNvSpPr>
            <a:spLocks noGrp="1" noChangeArrowheads="1"/>
          </p:cNvSpPr>
          <p:nvPr>
            <p:ph type="body" idx="1"/>
          </p:nvPr>
        </p:nvSpPr>
        <p:spPr>
          <a:xfrm>
            <a:off x="628650" y="1854797"/>
            <a:ext cx="7886700" cy="3206663"/>
          </a:xfrm>
        </p:spPr>
        <p:txBody>
          <a:bodyPr/>
          <a:lstStyle/>
          <a:p>
            <a:pPr lvl="0"/>
            <a:r>
              <a:rPr lang="en-AU" dirty="0"/>
              <a:t>A Bill for imposing any duty, rate, tax, rent, return or impost must originate in the Assembly (</a:t>
            </a:r>
            <a:r>
              <a:rPr lang="en-AU" i="1" dirty="0"/>
              <a:t>Constitution Act 1975</a:t>
            </a:r>
            <a:r>
              <a:rPr lang="en-AU" dirty="0"/>
              <a:t>, s 62(1))</a:t>
            </a:r>
          </a:p>
          <a:p>
            <a:pPr lvl="0"/>
            <a:r>
              <a:rPr lang="en-AU" dirty="0"/>
              <a:t>However, a Bill is not such a Bill if all it does is impose fines or other pecuniary penalties, or has provisions for licence fees or fees for services: </a:t>
            </a:r>
            <a:r>
              <a:rPr lang="en-AU" i="1" dirty="0"/>
              <a:t>Constitution Act 1975</a:t>
            </a:r>
            <a:r>
              <a:rPr lang="en-AU" dirty="0"/>
              <a:t>, s 64(1).</a:t>
            </a:r>
          </a:p>
          <a:p>
            <a:pPr lvl="0"/>
            <a:r>
              <a:rPr lang="en-AU" dirty="0"/>
              <a:t>Such a Bill may be rejected by the Legislative Council, but not amended by it (</a:t>
            </a:r>
            <a:r>
              <a:rPr lang="en-AU" i="1" dirty="0"/>
              <a:t>Constitution Act 1975</a:t>
            </a:r>
            <a:r>
              <a:rPr lang="en-AU" dirty="0"/>
              <a:t>, s 62(2)).</a:t>
            </a:r>
          </a:p>
          <a:p>
            <a:pPr marL="514350" indent="-514350">
              <a:lnSpc>
                <a:spcPct val="90000"/>
              </a:lnSpc>
              <a:buAutoNum type="arabicPeriod"/>
            </a:pPr>
            <a:endParaRPr lang="en-AU" dirty="0"/>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6</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2626389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AU" altLang="en-US" dirty="0"/>
              <a:t>Matters covered</a:t>
            </a:r>
          </a:p>
        </p:txBody>
      </p:sp>
      <p:sp>
        <p:nvSpPr>
          <p:cNvPr id="265219" name="Rectangle 3"/>
          <p:cNvSpPr>
            <a:spLocks noGrp="1" noChangeArrowheads="1"/>
          </p:cNvSpPr>
          <p:nvPr>
            <p:ph type="body" idx="1"/>
          </p:nvPr>
        </p:nvSpPr>
        <p:spPr>
          <a:xfrm>
            <a:off x="628650" y="1889303"/>
            <a:ext cx="7886700" cy="3206663"/>
          </a:xfrm>
        </p:spPr>
        <p:txBody>
          <a:bodyPr/>
          <a:lstStyle/>
          <a:p>
            <a:pPr lvl="0"/>
            <a:r>
              <a:rPr lang="en-AU" dirty="0"/>
              <a:t>Getting money in</a:t>
            </a:r>
          </a:p>
          <a:p>
            <a:pPr lvl="0"/>
            <a:r>
              <a:rPr lang="en-AU" dirty="0">
                <a:solidFill>
                  <a:srgbClr val="FF0000"/>
                </a:solidFill>
              </a:rPr>
              <a:t>Holding and managing public funds</a:t>
            </a:r>
          </a:p>
          <a:p>
            <a:pPr lvl="0"/>
            <a:r>
              <a:rPr lang="en-AU" dirty="0"/>
              <a:t>Permission to spend</a:t>
            </a:r>
          </a:p>
          <a:p>
            <a:pPr lvl="0"/>
            <a:r>
              <a:rPr lang="en-AU" dirty="0"/>
              <a:t>Releasing money</a:t>
            </a:r>
          </a:p>
          <a:p>
            <a:r>
              <a:rPr lang="en-AU" dirty="0"/>
              <a:t>Responding to changing circumstances</a:t>
            </a:r>
          </a:p>
          <a:p>
            <a:pPr lvl="0"/>
            <a:r>
              <a:rPr lang="en-AU" dirty="0"/>
              <a:t>Reporting and accountability</a:t>
            </a:r>
          </a:p>
          <a:p>
            <a:pPr marL="514350" indent="-514350">
              <a:lnSpc>
                <a:spcPct val="90000"/>
              </a:lnSpc>
              <a:buAutoNum type="arabicPeriod"/>
            </a:pPr>
            <a:endParaRPr lang="en-AU" dirty="0"/>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7</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322258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6281"/>
          <a:stretch/>
        </p:blipFill>
        <p:spPr>
          <a:xfrm>
            <a:off x="1697657" y="1499027"/>
            <a:ext cx="5548084" cy="4457392"/>
          </a:xfrm>
          <a:prstGeom prst="rect">
            <a:avLst/>
          </a:prstGeom>
        </p:spPr>
      </p:pic>
      <p:sp>
        <p:nvSpPr>
          <p:cNvPr id="265218" name="Rectangle 2"/>
          <p:cNvSpPr>
            <a:spLocks noGrp="1" noChangeArrowheads="1"/>
          </p:cNvSpPr>
          <p:nvPr>
            <p:ph type="title"/>
          </p:nvPr>
        </p:nvSpPr>
        <p:spPr>
          <a:xfrm>
            <a:off x="628650" y="471943"/>
            <a:ext cx="5891791" cy="835742"/>
          </a:xfrm>
        </p:spPr>
        <p:txBody>
          <a:bodyPr/>
          <a:lstStyle/>
          <a:p>
            <a:r>
              <a:rPr lang="en-AU" altLang="en-US" dirty="0"/>
              <a:t>Holding and managing funds</a:t>
            </a:r>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8</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176042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8650" y="471943"/>
            <a:ext cx="5857608" cy="835742"/>
          </a:xfrm>
        </p:spPr>
        <p:txBody>
          <a:bodyPr/>
          <a:lstStyle/>
          <a:p>
            <a:r>
              <a:rPr lang="en-AU" altLang="en-US" dirty="0"/>
              <a:t>Holding and managing funds</a:t>
            </a:r>
          </a:p>
        </p:txBody>
      </p:sp>
      <p:sp>
        <p:nvSpPr>
          <p:cNvPr id="265219" name="Rectangle 3"/>
          <p:cNvSpPr>
            <a:spLocks noGrp="1" noChangeArrowheads="1"/>
          </p:cNvSpPr>
          <p:nvPr>
            <p:ph type="body" idx="1"/>
          </p:nvPr>
        </p:nvSpPr>
        <p:spPr>
          <a:xfrm>
            <a:off x="628650" y="1772725"/>
            <a:ext cx="7886700" cy="3206663"/>
          </a:xfrm>
        </p:spPr>
        <p:txBody>
          <a:bodyPr/>
          <a:lstStyle/>
          <a:p>
            <a:r>
              <a:rPr lang="en-AU" sz="2200" dirty="0"/>
              <a:t>All taxes imposts rates and duties (</a:t>
            </a:r>
            <a:r>
              <a:rPr lang="en-AU" sz="2200" dirty="0" err="1"/>
              <a:t>etc</a:t>
            </a:r>
            <a:r>
              <a:rPr lang="en-AU" sz="2200" dirty="0"/>
              <a:t>) shall form one Consolidated Revenue (</a:t>
            </a:r>
            <a:r>
              <a:rPr lang="en-AU" sz="2200" i="1" dirty="0"/>
              <a:t>Constitution Act 1975 </a:t>
            </a:r>
            <a:r>
              <a:rPr lang="en-AU" sz="2200" dirty="0"/>
              <a:t>s 89</a:t>
            </a:r>
            <a:r>
              <a:rPr lang="en-AU" sz="2200" i="1" dirty="0"/>
              <a:t>)</a:t>
            </a:r>
          </a:p>
          <a:p>
            <a:pPr lvl="0" eaLnBrk="0" hangingPunct="0"/>
            <a:r>
              <a:rPr lang="en-AU" sz="2200" dirty="0"/>
              <a:t>A person who collects or receives public money must pay the money into the Public Account. (</a:t>
            </a:r>
            <a:r>
              <a:rPr lang="en-AU" sz="2200" dirty="0" err="1"/>
              <a:t>FMA</a:t>
            </a:r>
            <a:r>
              <a:rPr lang="en-AU" sz="2200" dirty="0"/>
              <a:t> s 16)</a:t>
            </a:r>
          </a:p>
          <a:p>
            <a:pPr lvl="0" eaLnBrk="0" hangingPunct="0"/>
            <a:r>
              <a:rPr lang="en-US" sz="2200" dirty="0"/>
              <a:t>The Minister must open and maintain the Public Account with such </a:t>
            </a:r>
            <a:r>
              <a:rPr lang="en-US" sz="2200" dirty="0" err="1"/>
              <a:t>authorised</a:t>
            </a:r>
            <a:r>
              <a:rPr lang="en-US" sz="2200" dirty="0"/>
              <a:t> deposit-taking institution(s) as the Minister determines (</a:t>
            </a:r>
            <a:r>
              <a:rPr lang="en-AU" sz="2200" dirty="0" err="1"/>
              <a:t>FMA</a:t>
            </a:r>
            <a:r>
              <a:rPr lang="en-AU" sz="2200" dirty="0"/>
              <a:t> </a:t>
            </a:r>
            <a:r>
              <a:rPr lang="en-US" sz="2200" dirty="0"/>
              <a:t>s 14)</a:t>
            </a:r>
            <a:endParaRPr lang="en-AU" sz="2200" dirty="0"/>
          </a:p>
          <a:p>
            <a:pPr lvl="0" eaLnBrk="0" hangingPunct="0"/>
            <a:r>
              <a:rPr lang="en-US" sz="2200" dirty="0"/>
              <a:t>The Minister must ensure that a ledger is established and maintained to record (a) transactions on the Public Account; and (b) expenses and obligations incurred that are to be met out of the Public Account (</a:t>
            </a:r>
            <a:r>
              <a:rPr lang="en-AU" sz="2200" dirty="0" err="1"/>
              <a:t>FMA</a:t>
            </a:r>
            <a:r>
              <a:rPr lang="en-AU" sz="2200" dirty="0"/>
              <a:t> </a:t>
            </a:r>
            <a:r>
              <a:rPr lang="en-US" sz="2200" dirty="0"/>
              <a:t>s 13)</a:t>
            </a:r>
            <a:endParaRPr lang="en-AU" sz="2200" dirty="0"/>
          </a:p>
          <a:p>
            <a:pPr marL="514350" indent="-514350">
              <a:lnSpc>
                <a:spcPct val="90000"/>
              </a:lnSpc>
              <a:buAutoNum type="arabicPeriod"/>
            </a:pPr>
            <a:endParaRPr lang="en-AU" dirty="0"/>
          </a:p>
        </p:txBody>
      </p:sp>
      <p:sp>
        <p:nvSpPr>
          <p:cNvPr id="5"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9</a:t>
            </a:r>
          </a:p>
        </p:txBody>
      </p:sp>
      <p:sp>
        <p:nvSpPr>
          <p:cNvPr id="7"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Financial management</a:t>
            </a:r>
          </a:p>
        </p:txBody>
      </p:sp>
    </p:spTree>
    <p:extLst>
      <p:ext uri="{BB962C8B-B14F-4D97-AF65-F5344CB8AC3E}">
        <p14:creationId xmlns:p14="http://schemas.microsoft.com/office/powerpoint/2010/main" val="15345669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VGSO Colours">
      <a:dk1>
        <a:sysClr val="windowText" lastClr="000000"/>
      </a:dk1>
      <a:lt1>
        <a:sysClr val="window" lastClr="FFFFFF"/>
      </a:lt1>
      <a:dk2>
        <a:srgbClr val="757575"/>
      </a:dk2>
      <a:lt2>
        <a:srgbClr val="BDBDBD"/>
      </a:lt2>
      <a:accent1>
        <a:srgbClr val="172750"/>
      </a:accent1>
      <a:accent2>
        <a:srgbClr val="34436A"/>
      </a:accent2>
      <a:accent3>
        <a:srgbClr val="5B6784"/>
      </a:accent3>
      <a:accent4>
        <a:srgbClr val="810D70"/>
      </a:accent4>
      <a:accent5>
        <a:srgbClr val="A3218E"/>
      </a:accent5>
      <a:accent6>
        <a:srgbClr val="BC7EB1"/>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FD92129372B5488BC7B5B4244F3062" ma:contentTypeVersion="3" ma:contentTypeDescription="Create a new document." ma:contentTypeScope="" ma:versionID="df096cc5cc3cdecf0f282959ca00ba94">
  <xsd:schema xmlns:xsd="http://www.w3.org/2001/XMLSchema" xmlns:xs="http://www.w3.org/2001/XMLSchema" xmlns:p="http://schemas.microsoft.com/office/2006/metadata/properties" xmlns:ns2="28a3cecc-fe29-4d8c-9745-0f2a2e287d34" targetNamespace="http://schemas.microsoft.com/office/2006/metadata/properties" ma:root="true" ma:fieldsID="74348d56eabbf11df47ca8229b28fd8d" ns2:_="">
    <xsd:import namespace="28a3cecc-fe29-4d8c-9745-0f2a2e287d3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cecc-fe29-4d8c-9745-0f2a2e287d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5F775D-92CC-4085-B793-A32CFF16B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3cecc-fe29-4d8c-9745-0f2a2e287d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ACCCA7-913D-4656-B31B-F21EDB377DC3}">
  <ds:schemaRefs>
    <ds:schemaRef ds:uri="http://purl.org/dc/terms/"/>
    <ds:schemaRef ds:uri="http://schemas.microsoft.com/office/infopath/2007/PartnerControls"/>
    <ds:schemaRef ds:uri="http://purl.org/dc/elements/1.1/"/>
    <ds:schemaRef ds:uri="http://www.w3.org/XML/1998/namespace"/>
    <ds:schemaRef ds:uri="28a3cecc-fe29-4d8c-9745-0f2a2e287d34"/>
    <ds:schemaRef ds:uri="http://schemas.microsoft.com/office/2006/metadata/properties"/>
    <ds:schemaRef ds:uri="http://schemas.openxmlformats.org/package/2006/metadata/core-propertie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EC9C5A09-849B-4034-861B-C95D4BB4A7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8322</TotalTime>
  <Words>1577</Words>
  <Application>Microsoft Office PowerPoint</Application>
  <PresentationFormat>On-screen Show (4:3)</PresentationFormat>
  <Paragraphs>277</Paragraphs>
  <Slides>37</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Calibri Light</vt:lpstr>
      <vt:lpstr>Segoe UI</vt:lpstr>
      <vt:lpstr>Segoe UI Light</vt:lpstr>
      <vt:lpstr>Segoe UI Semibold</vt:lpstr>
      <vt:lpstr>Office Theme</vt:lpstr>
      <vt:lpstr>4_Office Theme</vt:lpstr>
      <vt:lpstr>Principles of public finance law in Victoria</vt:lpstr>
      <vt:lpstr>Matters covered</vt:lpstr>
      <vt:lpstr>Getting money in</vt:lpstr>
      <vt:lpstr>Getting money in</vt:lpstr>
      <vt:lpstr>Getting money in</vt:lpstr>
      <vt:lpstr>Getting money in</vt:lpstr>
      <vt:lpstr>Matters covered</vt:lpstr>
      <vt:lpstr>Holding and managing funds</vt:lpstr>
      <vt:lpstr>Holding and managing funds</vt:lpstr>
      <vt:lpstr>Holding and managing funds</vt:lpstr>
      <vt:lpstr>Matters covered</vt:lpstr>
      <vt:lpstr>Permission to spend</vt:lpstr>
      <vt:lpstr>Permission to spend</vt:lpstr>
      <vt:lpstr>Permission to spend</vt:lpstr>
      <vt:lpstr>Permission to spend</vt:lpstr>
      <vt:lpstr>Permission to spend</vt:lpstr>
      <vt:lpstr>Permission to spend</vt:lpstr>
      <vt:lpstr>Permission to spend</vt:lpstr>
      <vt:lpstr>Permission to spend</vt:lpstr>
      <vt:lpstr>Permission to spend</vt:lpstr>
      <vt:lpstr>Permission to spend</vt:lpstr>
      <vt:lpstr>Permission to spend</vt:lpstr>
      <vt:lpstr>Matters covered</vt:lpstr>
      <vt:lpstr>Releasing money</vt:lpstr>
      <vt:lpstr>Releasing money</vt:lpstr>
      <vt:lpstr>Releasing money</vt:lpstr>
      <vt:lpstr>Releasing money</vt:lpstr>
      <vt:lpstr>Releasing money</vt:lpstr>
      <vt:lpstr>Matters covered</vt:lpstr>
      <vt:lpstr>Responding to changing circumstances </vt:lpstr>
      <vt:lpstr>Responding to changing circumstances </vt:lpstr>
      <vt:lpstr>Matters covered</vt:lpstr>
      <vt:lpstr>Reporting and accountability</vt:lpstr>
      <vt:lpstr>Conclusion</vt:lpstr>
      <vt:lpstr>Quiz</vt:lpstr>
      <vt:lpstr>Quiz</vt:lpstr>
      <vt:lpstr>Questions?</vt:lpstr>
    </vt:vector>
  </TitlesOfParts>
  <Company>Victorian Government Solicitor's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public finance law in Victoria</dc:title>
  <dc:creator>Victorian Government Solicitor's Office</dc:creator>
  <cp:lastModifiedBy>Victorian Government Solicitor's Office</cp:lastModifiedBy>
  <cp:revision>91</cp:revision>
  <dcterms:created xsi:type="dcterms:W3CDTF">2020-06-19T07:46:01Z</dcterms:created>
  <dcterms:modified xsi:type="dcterms:W3CDTF">2025-05-21T01:09:15Z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f410b72-0306-4147-9b30-d01b6962ff58_Enabled">
    <vt:lpwstr>true</vt:lpwstr>
  </property>
  <property fmtid="{D5CDD505-2E9C-101B-9397-08002B2CF9AE}" pid="3" name="MSIP_Label_df410b72-0306-4147-9b30-d01b6962ff58_SetDate">
    <vt:lpwstr>2024-09-24T00:50:14Z</vt:lpwstr>
  </property>
  <property fmtid="{D5CDD505-2E9C-101B-9397-08002B2CF9AE}" pid="4" name="MSIP_Label_df410b72-0306-4147-9b30-d01b6962ff58_Method">
    <vt:lpwstr>Privileged</vt:lpwstr>
  </property>
  <property fmtid="{D5CDD505-2E9C-101B-9397-08002B2CF9AE}" pid="5" name="MSIP_Label_df410b72-0306-4147-9b30-d01b6962ff58_Name">
    <vt:lpwstr>Unmarked - Official</vt:lpwstr>
  </property>
  <property fmtid="{D5CDD505-2E9C-101B-9397-08002B2CF9AE}" pid="6" name="MSIP_Label_df410b72-0306-4147-9b30-d01b6962ff58_SiteId">
    <vt:lpwstr>e6f02add-10c6-4f3c-b127-89b103eede5a</vt:lpwstr>
  </property>
  <property fmtid="{D5CDD505-2E9C-101B-9397-08002B2CF9AE}" pid="7" name="MSIP_Label_df410b72-0306-4147-9b30-d01b6962ff58_ActionId">
    <vt:lpwstr>48d93520-04fd-4629-a71b-3e573792c34c</vt:lpwstr>
  </property>
  <property fmtid="{D5CDD505-2E9C-101B-9397-08002B2CF9AE}" pid="8" name="MSIP_Label_df410b72-0306-4147-9b30-d01b6962ff58_ContentBits">
    <vt:lpwstr>0</vt:lpwstr>
  </property>
  <property fmtid="{D5CDD505-2E9C-101B-9397-08002B2CF9AE}" pid="9" name="ContentTypeId">
    <vt:lpwstr>0x010100BFFD92129372B5488BC7B5B4244F3062</vt:lpwstr>
  </property>
</Properties>
</file>